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3"/>
  </p:notesMasterIdLst>
  <p:handoutMasterIdLst>
    <p:handoutMasterId r:id="rId24"/>
  </p:handoutMasterIdLst>
  <p:sldIdLst>
    <p:sldId id="297" r:id="rId2"/>
    <p:sldId id="310" r:id="rId3"/>
    <p:sldId id="332" r:id="rId4"/>
    <p:sldId id="345" r:id="rId5"/>
    <p:sldId id="347" r:id="rId6"/>
    <p:sldId id="348" r:id="rId7"/>
    <p:sldId id="349" r:id="rId8"/>
    <p:sldId id="350" r:id="rId9"/>
    <p:sldId id="351" r:id="rId10"/>
    <p:sldId id="353" r:id="rId11"/>
    <p:sldId id="299" r:id="rId12"/>
    <p:sldId id="354" r:id="rId13"/>
    <p:sldId id="342" r:id="rId14"/>
    <p:sldId id="355" r:id="rId15"/>
    <p:sldId id="356" r:id="rId16"/>
    <p:sldId id="358" r:id="rId17"/>
    <p:sldId id="359" r:id="rId18"/>
    <p:sldId id="360" r:id="rId19"/>
    <p:sldId id="361" r:id="rId20"/>
    <p:sldId id="362" r:id="rId21"/>
    <p:sldId id="340" r:id="rId22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FF"/>
    <a:srgbClr val="FF9900"/>
    <a:srgbClr val="FFFF99"/>
    <a:srgbClr val="FFFF00"/>
    <a:srgbClr val="FFCC66"/>
    <a:srgbClr val="00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94707" autoAdjust="0"/>
  </p:normalViewPr>
  <p:slideViewPr>
    <p:cSldViewPr snapToGrid="0">
      <p:cViewPr varScale="1">
        <p:scale>
          <a:sx n="90" d="100"/>
          <a:sy n="90" d="100"/>
        </p:scale>
        <p:origin x="1301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70" y="-6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F3F3E73-CDEF-4705-86A6-32CD4E14EE4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1063"/>
            <a:ext cx="498475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0B5A3D3-1450-46C2-9BEC-A3E27C9A3B4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0243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2291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4339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8435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0483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3555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8675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Jednostki organizacyjne, będące podmiotami ustawy o ochronie informacji niejawnych, zwani dalej „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nadawcami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mogą wydawać do przewozu materiały niejawne następującym podmiotom, zwanym dalej „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przewoźnikami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”: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poczta specjalna</a:t>
            </a:r>
            <a:r>
              <a:rPr lang="pl-PL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podlegająca ministrowi właściwemu do spraw wewnętrznych, działająca w jednostkach organizacyjnych Policji, zapewniająca przewóz materiałów na terytorium Rzeczypospolitej Polskiej;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komórka organizacyjna urzędu obsługującego ministra właściwego do spraw zagranicznych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zapewniająca przewóz materiałów za granicę i poza granicami Rzeczypospolitej Polskiej pomiędzy urzędem obsługującym ministra właściwego do spraw zagranicznych i jednostkami organizacyjnymi podległymi lub nadzorowanymi przez tego ministra, zwanymi dalej „placówkami zagranicznymi”;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właściwe jednostki organizacyjne podległe Ministrowi Obrony Narodowej lub Szefowi Kontrwywiadu Wojskowego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przedsiębiorcy uprawnieni do wykonywania działalności pocztowej, zwani dalej „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operatorami pocztowymi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”;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przedsiębiorcy uprawnieni do wykonywania 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działalności w zakresie ochrony osób i mienia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przedsiębiorcy uprawnieni do wykonywania 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działalności w zakresie usług transportowych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80340" indent="-180340">
              <a:lnSpc>
                <a:spcPct val="107000"/>
              </a:lnSpc>
              <a:spcAft>
                <a:spcPts val="800"/>
              </a:spcAft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2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Przewoźnik musi spełniać wymagania w zakresie ochrony informacji niejawnych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pl-P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buFont typeface="+mj-lt"/>
              <a:buAutoNum type="arabicPeriod" startAt="3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 klauzuli „ściśle tajne” lub „tajne”</a:t>
            </a:r>
            <a:r>
              <a:rPr lang="pl-PL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jest przewożony przez: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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pocztę specjalną,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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komórki podległe MSZ,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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komórki podległe MON lub SKW. 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 startAt="4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 szczególnie uzasadnionych przypadkach</a:t>
            </a:r>
            <a:r>
              <a:rPr lang="pl-PL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kierownik jednostki organizacyjnej może zlecić przewiezienie materiału o  klauzuli „ściśle tajne” lub „tajne” operatorowi pocztowemu lub przedsiębiorcy uprawnionemu do wykonywania działalności w zakresie ochrony osób i mienia. 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 startAt="4"/>
              <a:defRPr/>
            </a:pP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 klauzuli „ściśle tajne” lub „tajne” 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 znacznych rozmiarach lub stanowiący towar niebezpieczny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może być przewożony przez przedsiębiorcę uprawnionego do wykonywania działalności w zakresie usług transportowych, jeżeli przewóz nie może być zrealizowany przez innego przewoźnika (pocztę specjalną, MSZ, MON lub SKW, operator pocztowy, przedsiębiorca uprawniony do wykonywania działalności w zakresie ochrony osób i mienia).  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 startAt="4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może być przekazywany także bez pośrednictwa przewoźnika, jeżeli jest zabezpieczony przed zniszczeniem oraz dostępem osób nieuprawnionych, a przewóz dokonywany jest przez nadawcę lub adresata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7000"/>
              </a:lnSpc>
              <a:buFont typeface="+mj-lt"/>
              <a:buAutoNum type="arabicPeriod" startAt="4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Przesyłkę za pośrednictwem przewoźnika przewozi się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środkami publicznego transportu lądowego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przy zapewnieniu wydzielonego miejsca uniemożliwiającego dostęp osób nieuprawnionych do przesyłki lub wydzielenia miejsc gwarantujących ciągły dozór nad przesyłką przez osoby przewożące lub ochraniające, wyposażone w środki łączności oraz broń palną w przypadkach określonych w rozporządzeniu, zwane dalej „</a:t>
            </a: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konwojentami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”; </a:t>
            </a:r>
          </a:p>
          <a:p>
            <a:pPr marL="742950" lvl="1" indent="-285750">
              <a:lnSpc>
                <a:spcPct val="107000"/>
              </a:lnSpc>
              <a:buFont typeface="+mj-lt"/>
              <a:buAutoNum type="arabicParenR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samochodami przewoźnika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 sposób uniemożliwiający dostęp osób nieuprawnionych do przesyłki, przy zapewnieniu ciągłego dozoru nad przesyłką przez konwojentów; 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  <a:defRPr/>
            </a:pPr>
            <a:r>
              <a:rPr lang="pl-PL" sz="11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statkami powietrznymi lub środkami transportu wodnego</a:t>
            </a:r>
            <a:r>
              <a:rPr lang="pl-PL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przy zapewnieniu wydzielonego miejsca uniemożliwiającego dostęp osób nieuprawnionych do przesyłki lub wydzielenia miejsc gwarantujących ciągły dozór nad przesyłką przez konwojentów.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pl-P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pl-PL" altLang="pl-PL" b="1" dirty="0">
                <a:solidFill>
                  <a:srgbClr val="FF0000"/>
                </a:solidFill>
              </a:rPr>
              <a:t>Po otwarciu przesyłki należy: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Times New Roman" panose="02020603050405020304" pitchFamily="18" charset="0"/>
              <a:buChar char="–"/>
              <a:defRPr/>
            </a:pPr>
            <a:r>
              <a:rPr lang="pl-PL" altLang="pl-PL" dirty="0"/>
              <a:t>sprawdzić, czy zawartość przesyłki odpowiada wyszczególnionym na niej numerom ewidencyjnym;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Times New Roman" panose="02020603050405020304" pitchFamily="18" charset="0"/>
              <a:buChar char="–"/>
              <a:defRPr/>
            </a:pPr>
            <a:r>
              <a:rPr lang="pl-PL" altLang="pl-PL" dirty="0"/>
              <a:t>ustalić, czy liczba stron lub innych jednostek miary oraz liczba załączników jest zgodna z liczbą oznaczoną na poszczególnych materiałach.</a:t>
            </a:r>
            <a:br>
              <a:rPr lang="pl-PL" altLang="pl-PL" dirty="0"/>
            </a:br>
            <a:endParaRPr lang="pl-PL" altLang="pl-PL" dirty="0"/>
          </a:p>
          <a:p>
            <a:pPr marL="171450" indent="-1714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W przypadku stwierdzenia </a:t>
            </a:r>
            <a:r>
              <a:rPr lang="pl-PL" altLang="pl-PL" b="1" dirty="0">
                <a:solidFill>
                  <a:srgbClr val="FF0000"/>
                </a:solidFill>
              </a:rPr>
              <a:t>nieprawidłowości</a:t>
            </a:r>
            <a:r>
              <a:rPr lang="pl-PL" altLang="pl-PL" dirty="0">
                <a:solidFill>
                  <a:srgbClr val="FF0000"/>
                </a:solidFill>
              </a:rPr>
              <a:t> </a:t>
            </a:r>
            <a:r>
              <a:rPr lang="pl-PL" altLang="pl-PL" dirty="0"/>
              <a:t>należy sporządzić w dwóch egzemplarzach protokół z otwarcia przesyłki, zawierający opis nieprawidłowości; jeden egzemplarz przekazuje się do nadawcy, drugi pozostaje u adresata.</a:t>
            </a:r>
          </a:p>
          <a:p>
            <a:pPr marL="171450" indent="-171450"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pl-PL" altLang="pl-PL" dirty="0"/>
              <a:t>W kancelarii tajnej (innej komórce) </a:t>
            </a:r>
            <a:r>
              <a:rPr lang="pl-PL" altLang="pl-PL" b="1" dirty="0">
                <a:solidFill>
                  <a:srgbClr val="FF0000"/>
                </a:solidFill>
              </a:rPr>
              <a:t>nie otwiera się </a:t>
            </a:r>
            <a:r>
              <a:rPr lang="pl-PL" altLang="pl-PL" dirty="0"/>
              <a:t>przesyłek oznaczonych „do rąk własnych”. W takich przypadkach sprawdzenia zawartości przesyłki dokonuje odbiorca materiału (adresat).</a:t>
            </a:r>
          </a:p>
          <a:p>
            <a:pPr marL="381000" indent="-381000">
              <a:lnSpc>
                <a:spcPct val="140000"/>
              </a:lnSpc>
              <a:buFont typeface="Wingdings" panose="05000000000000000000" pitchFamily="2" charset="2"/>
              <a:buChar char="q"/>
              <a:defRPr/>
            </a:pPr>
            <a:endParaRPr lang="pl-PL" altLang="pl-PL" dirty="0"/>
          </a:p>
          <a:p>
            <a:pPr>
              <a:buFont typeface="Arial" panose="020B0604020202020204" pitchFamily="34" charset="0"/>
              <a:buNone/>
              <a:defRPr/>
            </a:pPr>
            <a:endParaRPr lang="pl-P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6867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9175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828800" y="914400"/>
            <a:ext cx="6553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Char char="Þ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1828800" y="990600"/>
            <a:ext cx="6553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Char char="Þ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133600" y="304800"/>
            <a:ext cx="576738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/>
          <a:lstStyle/>
          <a:p>
            <a:pPr algn="ctr">
              <a:defRPr/>
            </a:pPr>
            <a:r>
              <a:rPr 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Biuro Bezpieczeństwa Łączności i Informatyki</a:t>
            </a:r>
          </a:p>
          <a:p>
            <a:pPr algn="ctr">
              <a:defRPr/>
            </a:pPr>
            <a:r>
              <a:rPr lang="pl-P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 Urząd Ochrony Państwa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219200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pl-PL"/>
              <a:t>Kliknij, aby edytować styl tytułu z Wzorca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podtytułu z Wzorca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z="1400" i="0">
                <a:solidFill>
                  <a:srgbClr val="CCECFF"/>
                </a:solidFill>
                <a:latin typeface="+mn-lt"/>
              </a:defRPr>
            </a:lvl1pPr>
          </a:lstStyle>
          <a:p>
            <a:pPr>
              <a:defRPr/>
            </a:pPr>
            <a:fld id="{08DABEAA-DE62-4F0C-B438-81554AE235A4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spcBef>
                <a:spcPct val="50000"/>
              </a:spcBef>
              <a:buClrTx/>
              <a:buSzTx/>
              <a:buFontTx/>
              <a:buNone/>
              <a:defRPr kumimoji="0" u="none">
                <a:solidFill>
                  <a:srgbClr val="CCECFF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25D88190-F5AF-4C07-BC03-2259B677FE2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72291768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D5F6C-2708-4AEB-905E-4344B7EF22C7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78A36-421D-447A-8C3F-B7F6B256F8B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147994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8B2CA-2E6D-4A5B-AB63-9C36D0AAC1E1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D39A4-0881-4D9A-A967-1AAFD0EE8EC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000299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625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80BFE-D3D0-49BB-B014-65020333DCE4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86618-A5BF-4A94-B27D-A00D33EE0D5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146069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E36BF-6493-4F69-9AE8-441A906A32BF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3726E-52CC-43FE-9E8E-EE9CCB8C57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633315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A9DE-E3E9-4FF6-9916-629D89D4BA16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E5630-4053-463B-890A-6FC9161D3C1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96406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F62CE-BF93-4D95-88A9-6071AE16691D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A8EA6-1A3E-450C-8967-0651E9DE673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76431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6BD96-2353-4AB2-84C1-206B4F7D0C18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0A392-16B6-4196-97B7-128CB2FDA05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839702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DA966-50DF-4390-98DF-969CCE58FA71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01D94-DF4F-4FA0-93C5-B74C98CE485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65975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2B208-0CDA-450C-B752-BFF7183A351C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E56EC-F262-4FE1-95B5-B5882B28FB4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912368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00850" y="1073150"/>
            <a:ext cx="2114550" cy="492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073150"/>
            <a:ext cx="6191250" cy="492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86035-429C-4C6D-851D-5ED742B339F8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32657-3446-4CC6-9AD7-BB1D2078FD0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803786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38400"/>
            <a:ext cx="84582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Kliknij</a:t>
            </a:r>
            <a:r>
              <a:rPr lang="en-US" dirty="0" smtClean="0"/>
              <a:t>, </a:t>
            </a:r>
            <a:r>
              <a:rPr lang="en-US" dirty="0" err="1" smtClean="0"/>
              <a:t>aby</a:t>
            </a:r>
            <a:r>
              <a:rPr lang="en-US" dirty="0" smtClean="0"/>
              <a:t> </a:t>
            </a:r>
            <a:r>
              <a:rPr lang="en-US" dirty="0" err="1" smtClean="0"/>
              <a:t>edytować</a:t>
            </a:r>
            <a:r>
              <a:rPr lang="en-US" dirty="0" smtClean="0"/>
              <a:t> style </a:t>
            </a:r>
            <a:r>
              <a:rPr lang="en-US" dirty="0" err="1" smtClean="0"/>
              <a:t>tekstu</a:t>
            </a:r>
            <a:r>
              <a:rPr lang="en-US" dirty="0" smtClean="0"/>
              <a:t> z </a:t>
            </a:r>
            <a:r>
              <a:rPr lang="en-US" dirty="0" err="1" smtClean="0"/>
              <a:t>Wzorca</a:t>
            </a:r>
            <a:endParaRPr lang="en-US" dirty="0" smtClean="0"/>
          </a:p>
          <a:p>
            <a:pPr lvl="1"/>
            <a:r>
              <a:rPr lang="en-US" dirty="0" err="1" smtClean="0"/>
              <a:t>Drugi</a:t>
            </a:r>
            <a:r>
              <a:rPr lang="en-US" dirty="0" smtClean="0"/>
              <a:t> </a:t>
            </a:r>
            <a:r>
              <a:rPr lang="en-US" dirty="0" err="1" smtClean="0"/>
              <a:t>poziom</a:t>
            </a:r>
            <a:endParaRPr lang="en-US" dirty="0" smtClean="0"/>
          </a:p>
          <a:p>
            <a:pPr lvl="2"/>
            <a:r>
              <a:rPr lang="en-US" dirty="0" err="1" smtClean="0"/>
              <a:t>Trzeci</a:t>
            </a:r>
            <a:r>
              <a:rPr lang="en-US" dirty="0" smtClean="0"/>
              <a:t> </a:t>
            </a:r>
            <a:r>
              <a:rPr lang="en-US" dirty="0" err="1" smtClean="0"/>
              <a:t>poziom</a:t>
            </a:r>
            <a:endParaRPr lang="en-US" dirty="0" smtClean="0"/>
          </a:p>
          <a:p>
            <a:pPr lvl="3"/>
            <a:r>
              <a:rPr lang="en-US" dirty="0" err="1" smtClean="0"/>
              <a:t>Czwarty</a:t>
            </a:r>
            <a:r>
              <a:rPr lang="en-US" dirty="0" smtClean="0"/>
              <a:t> </a:t>
            </a:r>
            <a:r>
              <a:rPr lang="en-US" dirty="0" err="1" smtClean="0"/>
              <a:t>poziom</a:t>
            </a:r>
            <a:endParaRPr lang="en-US" dirty="0" smtClean="0"/>
          </a:p>
          <a:p>
            <a:pPr lvl="4"/>
            <a:r>
              <a:rPr lang="en-US" dirty="0" err="1" smtClean="0"/>
              <a:t>Piąty</a:t>
            </a:r>
            <a:r>
              <a:rPr lang="en-US" dirty="0" smtClean="0"/>
              <a:t> </a:t>
            </a:r>
            <a:r>
              <a:rPr lang="en-US" dirty="0" err="1" smtClean="0"/>
              <a:t>poziom</a:t>
            </a:r>
            <a:endParaRPr lang="en-US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43675"/>
            <a:ext cx="311626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50000"/>
              </a:spcBef>
              <a:buClrTx/>
              <a:buSzTx/>
              <a:buFontTx/>
              <a:buNone/>
              <a:defRPr kumimoji="0" sz="1200" i="1">
                <a:solidFill>
                  <a:srgbClr val="000000"/>
                </a:solidFill>
                <a:effectLst/>
                <a:cs typeface="+mn-cs"/>
              </a:defRPr>
            </a:lvl1pPr>
          </a:lstStyle>
          <a:p>
            <a:pPr>
              <a:defRPr/>
            </a:pPr>
            <a:fld id="{63724240-CB39-4E93-B742-110B0DCC9042}" type="datetime1">
              <a:rPr lang="pl-PL"/>
              <a:pPr>
                <a:defRPr/>
              </a:pPr>
              <a:t>14.10.2026</a:t>
            </a:fld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kumimoji="0"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3ABE822-ECE8-45DE-8EC5-F36FB955FF8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333500" y="10731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 wzorca tytułu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lang="en-GB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47700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None/>
              <a:defRPr sz="1400" u="sng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grpSp>
        <p:nvGrpSpPr>
          <p:cNvPr id="1032" name="Group 29"/>
          <p:cNvGrpSpPr>
            <a:grpSpLocks/>
          </p:cNvGrpSpPr>
          <p:nvPr userDrawn="1"/>
        </p:nvGrpSpPr>
        <p:grpSpPr bwMode="auto">
          <a:xfrm>
            <a:off x="114300" y="63500"/>
            <a:ext cx="8685213" cy="1485900"/>
            <a:chOff x="72" y="40"/>
            <a:chExt cx="5471" cy="936"/>
          </a:xfrm>
        </p:grpSpPr>
        <p:sp>
          <p:nvSpPr>
            <p:cNvPr id="1033" name="Text Box 30"/>
            <p:cNvSpPr txBox="1">
              <a:spLocks noChangeArrowheads="1"/>
            </p:cNvSpPr>
            <p:nvPr userDrawn="1"/>
          </p:nvSpPr>
          <p:spPr bwMode="auto">
            <a:xfrm>
              <a:off x="1453" y="268"/>
              <a:ext cx="3537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kumimoji="0" lang="pl-PL" altLang="pl-PL" sz="1800" b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AGENCJA BEZPIECZEŃSTWA WEWNĘTRZNEGO</a:t>
              </a:r>
            </a:p>
          </p:txBody>
        </p:sp>
        <p:pic>
          <p:nvPicPr>
            <p:cNvPr id="1034" name="Picture 31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" y="493"/>
              <a:ext cx="5314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32" descr="logoABW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40"/>
              <a:ext cx="808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8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Wingdings" panose="05000000000000000000" pitchFamily="2" charset="2"/>
        <a:buChar char="q"/>
        <a:defRPr kumimoji="1" sz="24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Wingdings" panose="05000000000000000000" pitchFamily="2" charset="2"/>
        <a:buChar char="q"/>
        <a:defRPr kumimoji="1" sz="20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Times New Roman" panose="02020603050405020304" pitchFamily="18" charset="0"/>
        <a:buChar char="–"/>
        <a:defRPr kumimoji="1" sz="20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Monotype Sorts"/>
        <a:buChar char="n"/>
        <a:defRPr kumimoji="1" sz="16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8253EE3-FEBA-45F8-A9F0-1F950306233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pl-PL" sz="1400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06400" y="1839913"/>
            <a:ext cx="8375650" cy="31353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pl-PL" sz="4000" b="1" dirty="0" smtClean="0">
                <a:solidFill>
                  <a:srgbClr val="002060"/>
                </a:solidFill>
                <a:cs typeface="Times New Roman" pitchFamily="18" charset="0"/>
              </a:rPr>
              <a:t>ZASADY EWIDENCJI I OBIEGU MATERIAŁÓW NIEJAWNYCH</a:t>
            </a:r>
            <a:endParaRPr lang="pl-PL" sz="4000" b="1" dirty="0" smtClean="0">
              <a:solidFill>
                <a:srgbClr val="002060"/>
              </a:solidFill>
            </a:endParaRPr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457200" y="5430838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kumimoji="0" lang="pl-PL" sz="2400" b="1" i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CD43C16-3F96-4417-8F08-CAAA01CAE53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pl-PL" sz="1400" smtClean="0"/>
          </a:p>
        </p:txBody>
      </p:sp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900113"/>
            <a:ext cx="7461250" cy="942975"/>
          </a:xfrm>
        </p:spPr>
        <p:txBody>
          <a:bodyPr/>
          <a:lstStyle/>
          <a:p>
            <a:pPr marL="647700" indent="-647700">
              <a:defRPr/>
            </a:pPr>
            <a:r>
              <a:rPr lang="pl-PL" dirty="0" smtClean="0"/>
              <a:t>Ewidencja i obieg materiałów niejawnych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849438"/>
            <a:ext cx="8539163" cy="5008562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smtClean="0">
                <a:effectLst/>
              </a:rPr>
              <a:t>Podstawowe zadania kancelarii tajnej oraz komórek, w których przetwarza się materiały niejawne oznaczone klauzulą „poufne” </a:t>
            </a:r>
            <a:br>
              <a:rPr lang="pl-PL" altLang="pl-PL" smtClean="0">
                <a:effectLst/>
              </a:rPr>
            </a:br>
            <a:r>
              <a:rPr lang="pl-PL" altLang="pl-PL" smtClean="0">
                <a:effectLst/>
              </a:rPr>
              <a:t>lub „zastrzeżone”:</a:t>
            </a:r>
          </a:p>
          <a:p>
            <a:pPr marL="452438" lvl="1" indent="-38100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 b="1" smtClean="0">
                <a:solidFill>
                  <a:srgbClr val="FF0000"/>
                </a:solidFill>
                <a:effectLst/>
              </a:rPr>
              <a:t>rejestrowanie</a:t>
            </a:r>
            <a:r>
              <a:rPr lang="pl-PL" altLang="pl-PL" sz="2400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z="2400" smtClean="0">
                <a:effectLst/>
              </a:rPr>
              <a:t>dokumentów (materiałów) niejawnych </a:t>
            </a:r>
            <a:br>
              <a:rPr lang="pl-PL" altLang="pl-PL" sz="2400" smtClean="0">
                <a:effectLst/>
              </a:rPr>
            </a:br>
            <a:r>
              <a:rPr lang="pl-PL" altLang="pl-PL" sz="2400" smtClean="0">
                <a:effectLst/>
              </a:rPr>
              <a:t>w odpowiednich ewidencjach, wypełniając dyspozycje treści poszczególnych rubryk;</a:t>
            </a:r>
          </a:p>
          <a:p>
            <a:pPr marL="452438" lvl="1" indent="-38100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 b="1" smtClean="0">
                <a:solidFill>
                  <a:srgbClr val="FF0000"/>
                </a:solidFill>
                <a:effectLst/>
              </a:rPr>
              <a:t>udostępnianie</a:t>
            </a:r>
            <a:r>
              <a:rPr lang="pl-PL" altLang="pl-PL" sz="2400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z="2400" smtClean="0">
                <a:effectLst/>
              </a:rPr>
              <a:t>za pokwitowaniem materiałów niejawnych osobom do tego uprawnionym, zgodnie z tzw. zasadą </a:t>
            </a:r>
            <a:r>
              <a:rPr lang="pl-PL" altLang="pl-PL" sz="2400" b="1" smtClean="0">
                <a:solidFill>
                  <a:srgbClr val="FF0000"/>
                </a:solidFill>
                <a:effectLst/>
              </a:rPr>
              <a:t>„need to know”</a:t>
            </a:r>
            <a:r>
              <a:rPr lang="pl-PL" altLang="pl-PL" sz="2400" smtClean="0">
                <a:effectLst/>
              </a:rPr>
              <a:t>,</a:t>
            </a:r>
            <a:r>
              <a:rPr lang="pl-PL" altLang="pl-PL" sz="2400" b="1" smtClean="0">
                <a:solidFill>
                  <a:srgbClr val="FF0000"/>
                </a:solidFill>
                <a:effectLst/>
              </a:rPr>
              <a:t> </a:t>
            </a:r>
            <a:r>
              <a:rPr lang="pl-PL" altLang="pl-PL" sz="2400" smtClean="0">
                <a:effectLst/>
              </a:rPr>
              <a:t>tj. w zakresie niezbędnym do  wykonywania pracy lub pełnienia służby na zajmowanym stanowisku albo wykonywania czynności zleconych;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9BBAA429-198E-456A-9B36-9911C9964D9D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pl-PL" sz="14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2236788"/>
            <a:ext cx="8636000" cy="3949700"/>
          </a:xfrm>
        </p:spPr>
        <p:txBody>
          <a:bodyPr/>
          <a:lstStyle/>
          <a:p>
            <a:pPr marL="361950" indent="-36195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wydawanie</a:t>
            </a:r>
            <a:r>
              <a:rPr lang="pl-PL" altLang="pl-PL" smtClean="0">
                <a:effectLst/>
              </a:rPr>
              <a:t> za pokwitowaniem materiałów niejawnych osobom uprawnionym, które zapewniają odpowiednie warunki do ich przechowywania;</a:t>
            </a:r>
          </a:p>
          <a:p>
            <a:pPr marL="361950" indent="-36195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nadzór</a:t>
            </a:r>
            <a:r>
              <a:rPr lang="pl-PL" altLang="pl-PL" smtClean="0">
                <a:effectLst/>
              </a:rPr>
              <a:t> nad obiegiem materiałów niejawnych; niedopuszczalne są przypadki przekazywania materiałów niejawnych bez pośrednictwa kancelarii tajnej (innej komórki);</a:t>
            </a:r>
          </a:p>
          <a:p>
            <a:pPr marL="361950" indent="-361950" algn="just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  <a:tabLst>
                <a:tab pos="361950" algn="l"/>
              </a:tabLst>
            </a:pPr>
            <a:r>
              <a:rPr lang="pl-PL" altLang="pl-PL" b="1" smtClean="0">
                <a:solidFill>
                  <a:srgbClr val="FF0000"/>
                </a:solidFill>
                <a:effectLst/>
              </a:rPr>
              <a:t>kontrola</a:t>
            </a:r>
            <a:r>
              <a:rPr lang="pl-PL" altLang="pl-PL" smtClean="0">
                <a:effectLst/>
              </a:rPr>
              <a:t> przestrzegania właściwego oznaczania materiałów niejawnych wytwarzanych w jednostce organizacyjnej.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1073150"/>
            <a:ext cx="7461250" cy="942975"/>
          </a:xfrm>
        </p:spPr>
        <p:txBody>
          <a:bodyPr/>
          <a:lstStyle/>
          <a:p>
            <a:pPr marL="647700" indent="-647700">
              <a:defRPr/>
            </a:pPr>
            <a:r>
              <a:rPr lang="pl-PL" dirty="0" smtClean="0"/>
              <a:t>Ewidencja i obieg materiałów niejawnych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7C7334B0-27D7-4842-B044-1A28A2540231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pl-PL" sz="1400" smtClean="0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647700" indent="-647700">
              <a:defRPr/>
            </a:pPr>
            <a:r>
              <a:rPr lang="pl-PL" dirty="0"/>
              <a:t>Ewidencja i obieg materiałów </a:t>
            </a:r>
            <a:r>
              <a:rPr lang="pl-PL" dirty="0" smtClean="0"/>
              <a:t>niejawnych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2400300"/>
            <a:ext cx="8458200" cy="29083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>
                <a:effectLst/>
              </a:rPr>
              <a:t>W kancelarii tajnej/komórce, w której przetwarza się materiały niejawne oznaczone klauzulą „poufne” lub „zastrzeżone”, prowadzi się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ewidencje</a:t>
            </a:r>
            <a:r>
              <a:rPr lang="pl-PL" altLang="pl-PL" smtClean="0">
                <a:effectLst/>
              </a:rPr>
              <a:t>, o których mowa w rozporządzeniu Rady Ministrów z dnia 7 grudnia 2011 r. w sprawie organizacji i funkcjonowania kancelarii tajnych oraz sposobu i trybu przetwarzania informacji  niejawnych.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wal 1">
            <a:extLst>
              <a:ext uri="{FF2B5EF4-FFF2-40B4-BE49-F238E27FC236}">
                <a16:creationId xmlns:a16="http://schemas.microsoft.com/office/drawing/2014/main" id="{9684162D-DE62-4B24-9273-EB0A1D7CFCDC}"/>
              </a:ext>
            </a:extLst>
          </p:cNvPr>
          <p:cNvSpPr/>
          <p:nvPr/>
        </p:nvSpPr>
        <p:spPr>
          <a:xfrm>
            <a:off x="2705100" y="2973388"/>
            <a:ext cx="844550" cy="844550"/>
          </a:xfrm>
          <a:prstGeom prst="ellipse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6A6B4F2B-99D1-4FAF-B6DF-AFA46A9C6ACD}"/>
              </a:ext>
            </a:extLst>
          </p:cNvPr>
          <p:cNvSpPr/>
          <p:nvPr/>
        </p:nvSpPr>
        <p:spPr>
          <a:xfrm>
            <a:off x="5529263" y="2973388"/>
            <a:ext cx="842962" cy="844550"/>
          </a:xfrm>
          <a:prstGeom prst="ellipse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5A479184-D189-4D55-9050-1728FADB3C04}"/>
              </a:ext>
            </a:extLst>
          </p:cNvPr>
          <p:cNvSpPr/>
          <p:nvPr/>
        </p:nvSpPr>
        <p:spPr>
          <a:xfrm>
            <a:off x="4148138" y="4487863"/>
            <a:ext cx="844550" cy="844550"/>
          </a:xfrm>
          <a:prstGeom prst="ellipse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62721226-4B4B-4541-BBEC-355169FCBF0E}"/>
              </a:ext>
            </a:extLst>
          </p:cNvPr>
          <p:cNvSpPr/>
          <p:nvPr/>
        </p:nvSpPr>
        <p:spPr>
          <a:xfrm>
            <a:off x="1316038" y="4492625"/>
            <a:ext cx="844550" cy="842963"/>
          </a:xfrm>
          <a:prstGeom prst="ellipse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99FA6562-EABF-400A-AB29-7B5028041D5D}"/>
              </a:ext>
            </a:extLst>
          </p:cNvPr>
          <p:cNvSpPr/>
          <p:nvPr/>
        </p:nvSpPr>
        <p:spPr>
          <a:xfrm>
            <a:off x="7000875" y="4495800"/>
            <a:ext cx="844550" cy="844550"/>
          </a:xfrm>
          <a:prstGeom prst="ellipse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pic>
        <p:nvPicPr>
          <p:cNvPr id="9223" name="Grafika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8163" y="4694238"/>
            <a:ext cx="442912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Grafika 2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0263" y="4660900"/>
            <a:ext cx="487362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Grafika 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8338" y="3140075"/>
            <a:ext cx="52705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Grafika 3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8438" y="4648200"/>
            <a:ext cx="5413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Grafika 3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6238" y="3143250"/>
            <a:ext cx="528637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ole tekstowe 21"/>
          <p:cNvSpPr txBox="1">
            <a:spLocks noChangeArrowheads="1"/>
          </p:cNvSpPr>
          <p:nvPr/>
        </p:nvSpPr>
        <p:spPr bwMode="auto">
          <a:xfrm>
            <a:off x="1924050" y="2359025"/>
            <a:ext cx="2405063" cy="461963"/>
          </a:xfrm>
          <a:prstGeom prst="rect">
            <a:avLst/>
          </a:prstGeom>
          <a:solidFill>
            <a:srgbClr val="174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REJESTR DZIENNIKÓW</a:t>
            </a:r>
            <a:b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EWIDENCJI I TECZEK</a:t>
            </a:r>
            <a:endParaRPr lang="pl-PL" altLang="pl-PL" sz="1200">
              <a:solidFill>
                <a:srgbClr val="FFFFFF"/>
              </a:solidFill>
              <a:latin typeface="Tahom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pole tekstowe 23"/>
          <p:cNvSpPr txBox="1">
            <a:spLocks noChangeArrowheads="1"/>
          </p:cNvSpPr>
          <p:nvPr/>
        </p:nvSpPr>
        <p:spPr bwMode="auto">
          <a:xfrm>
            <a:off x="4943475" y="2370138"/>
            <a:ext cx="2011363" cy="461962"/>
          </a:xfrm>
          <a:prstGeom prst="rect">
            <a:avLst/>
          </a:prstGeom>
          <a:solidFill>
            <a:srgbClr val="174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DZIENNIK</a:t>
            </a:r>
            <a:b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EWIDENCYJNY</a:t>
            </a:r>
            <a:endParaRPr lang="pl-PL" altLang="pl-PL" sz="1200">
              <a:solidFill>
                <a:srgbClr val="FFFFFF"/>
              </a:solidFill>
              <a:latin typeface="Tahom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" name="pole tekstowe 24"/>
          <p:cNvSpPr txBox="1">
            <a:spLocks noChangeArrowheads="1"/>
          </p:cNvSpPr>
          <p:nvPr/>
        </p:nvSpPr>
        <p:spPr bwMode="auto">
          <a:xfrm>
            <a:off x="411163" y="5468938"/>
            <a:ext cx="2770187" cy="461962"/>
          </a:xfrm>
          <a:prstGeom prst="rect">
            <a:avLst/>
          </a:prstGeom>
          <a:solidFill>
            <a:srgbClr val="174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KSIĄŻKA DORĘCZEŃ PRZESYŁEK MIEJSCOWYCH</a:t>
            </a:r>
            <a:endParaRPr lang="pl-PL" altLang="pl-PL" sz="1200">
              <a:solidFill>
                <a:srgbClr val="FFFFFF"/>
              </a:solidFill>
              <a:latin typeface="Tahom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pole tekstowe 25"/>
          <p:cNvSpPr txBox="1">
            <a:spLocks noChangeArrowheads="1"/>
          </p:cNvSpPr>
          <p:nvPr/>
        </p:nvSpPr>
        <p:spPr bwMode="auto">
          <a:xfrm>
            <a:off x="3568700" y="5465763"/>
            <a:ext cx="2000250" cy="461962"/>
          </a:xfrm>
          <a:prstGeom prst="rect">
            <a:avLst/>
          </a:prstGeom>
          <a:solidFill>
            <a:srgbClr val="174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WYKAZ PRZESYŁEK NADANYCH</a:t>
            </a:r>
            <a:endParaRPr lang="pl-PL" altLang="pl-PL" sz="1200">
              <a:solidFill>
                <a:srgbClr val="FFFFFF"/>
              </a:solidFill>
              <a:latin typeface="Tahom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pole tekstowe 26"/>
          <p:cNvSpPr txBox="1">
            <a:spLocks noChangeArrowheads="1"/>
          </p:cNvSpPr>
          <p:nvPr/>
        </p:nvSpPr>
        <p:spPr bwMode="auto">
          <a:xfrm>
            <a:off x="6327775" y="5465763"/>
            <a:ext cx="2190750" cy="461962"/>
          </a:xfrm>
          <a:prstGeom prst="rect">
            <a:avLst/>
          </a:prstGeom>
          <a:solidFill>
            <a:srgbClr val="1744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REJESTR WYDANYCH PRZEDMIOTÓW </a:t>
            </a:r>
            <a:endParaRPr lang="pl-PL" altLang="pl-PL" sz="1200">
              <a:solidFill>
                <a:srgbClr val="FFFFFF"/>
              </a:solidFill>
              <a:latin typeface="Tahom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151E7109-8F68-46EF-8CEA-A9D24AB27FAC}"/>
              </a:ext>
            </a:extLst>
          </p:cNvPr>
          <p:cNvCxnSpPr>
            <a:stCxn id="19" idx="7"/>
            <a:endCxn id="2" idx="3"/>
          </p:cNvCxnSpPr>
          <p:nvPr/>
        </p:nvCxnSpPr>
        <p:spPr>
          <a:xfrm flipV="1">
            <a:off x="2036763" y="3694113"/>
            <a:ext cx="792162" cy="920750"/>
          </a:xfrm>
          <a:prstGeom prst="line">
            <a:avLst/>
          </a:prstGeom>
          <a:ln w="3810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7864C19C-31BB-4289-9DBF-A9E191CD1AEE}"/>
              </a:ext>
            </a:extLst>
          </p:cNvPr>
          <p:cNvCxnSpPr>
            <a:stCxn id="2" idx="5"/>
            <a:endCxn id="18" idx="1"/>
          </p:cNvCxnSpPr>
          <p:nvPr/>
        </p:nvCxnSpPr>
        <p:spPr>
          <a:xfrm>
            <a:off x="3425825" y="3694113"/>
            <a:ext cx="846138" cy="917575"/>
          </a:xfrm>
          <a:prstGeom prst="line">
            <a:avLst/>
          </a:prstGeom>
          <a:ln w="3810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D6108FA2-60DE-4EA9-8C0E-60A5D0636A4A}"/>
              </a:ext>
            </a:extLst>
          </p:cNvPr>
          <p:cNvCxnSpPr>
            <a:stCxn id="18" idx="7"/>
            <a:endCxn id="17" idx="3"/>
          </p:cNvCxnSpPr>
          <p:nvPr/>
        </p:nvCxnSpPr>
        <p:spPr>
          <a:xfrm flipV="1">
            <a:off x="4868863" y="3694113"/>
            <a:ext cx="784225" cy="917575"/>
          </a:xfrm>
          <a:prstGeom prst="line">
            <a:avLst/>
          </a:prstGeom>
          <a:ln w="3810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BD7DE476-D8D7-450E-A60D-F8C9D3D07EDC}"/>
              </a:ext>
            </a:extLst>
          </p:cNvPr>
          <p:cNvCxnSpPr>
            <a:stCxn id="17" idx="5"/>
            <a:endCxn id="21" idx="1"/>
          </p:cNvCxnSpPr>
          <p:nvPr/>
        </p:nvCxnSpPr>
        <p:spPr>
          <a:xfrm>
            <a:off x="6249988" y="3694113"/>
            <a:ext cx="874712" cy="925512"/>
          </a:xfrm>
          <a:prstGeom prst="line">
            <a:avLst/>
          </a:prstGeom>
          <a:ln w="3810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7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FDD7BC58-551D-4BCF-88F8-79D0CE17B166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pl-PL" sz="1400" smtClean="0"/>
          </a:p>
        </p:txBody>
      </p:sp>
      <p:sp>
        <p:nvSpPr>
          <p:cNvPr id="37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1073150"/>
            <a:ext cx="7461250" cy="942975"/>
          </a:xfrm>
        </p:spPr>
        <p:txBody>
          <a:bodyPr/>
          <a:lstStyle/>
          <a:p>
            <a:pPr marL="647700" indent="-647700">
              <a:defRPr/>
            </a:pPr>
            <a:r>
              <a:rPr lang="pl-PL" dirty="0" smtClean="0"/>
              <a:t>Dzienniki ewidencji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ytuł 2"/>
          <p:cNvSpPr txBox="1">
            <a:spLocks/>
          </p:cNvSpPr>
          <p:nvPr/>
        </p:nvSpPr>
        <p:spPr bwMode="auto">
          <a:xfrm>
            <a:off x="4763" y="3251200"/>
            <a:ext cx="720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37" name="Tytuł 2"/>
          <p:cNvSpPr txBox="1">
            <a:spLocks/>
          </p:cNvSpPr>
          <p:nvPr/>
        </p:nvSpPr>
        <p:spPr bwMode="auto">
          <a:xfrm>
            <a:off x="8423275" y="3268663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1" name="Tytuł 2"/>
          <p:cNvSpPr txBox="1">
            <a:spLocks/>
          </p:cNvSpPr>
          <p:nvPr/>
        </p:nvSpPr>
        <p:spPr bwMode="auto">
          <a:xfrm>
            <a:off x="0" y="1171575"/>
            <a:ext cx="9144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 b="1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REJESTR DZIENNIKÓW EWIDENCJI I TECZEK</a:t>
            </a:r>
            <a:endParaRPr lang="pl-PL" altLang="pl-PL" sz="1600" b="1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graphicFrame>
        <p:nvGraphicFramePr>
          <p:cNvPr id="2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429532"/>
              </p:ext>
            </p:extLst>
          </p:nvPr>
        </p:nvGraphicFramePr>
        <p:xfrm>
          <a:off x="227013" y="1976438"/>
          <a:ext cx="8685212" cy="3954462"/>
        </p:xfrm>
        <a:graphic>
          <a:graphicData uri="http://schemas.openxmlformats.org/drawingml/2006/table">
            <a:tbl>
              <a:tblPr/>
              <a:tblGrid>
                <a:gridCol w="763587">
                  <a:extLst>
                    <a:ext uri="{9D8B030D-6E8A-4147-A177-3AD203B41FA5}">
                      <a16:colId xmlns:a16="http://schemas.microsoft.com/office/drawing/2014/main" val="3171242999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3198494431"/>
                    </a:ext>
                  </a:extLst>
                </a:gridCol>
                <a:gridCol w="750888">
                  <a:extLst>
                    <a:ext uri="{9D8B030D-6E8A-4147-A177-3AD203B41FA5}">
                      <a16:colId xmlns:a16="http://schemas.microsoft.com/office/drawing/2014/main" val="3586502873"/>
                    </a:ext>
                  </a:extLst>
                </a:gridCol>
                <a:gridCol w="795337">
                  <a:extLst>
                    <a:ext uri="{9D8B030D-6E8A-4147-A177-3AD203B41FA5}">
                      <a16:colId xmlns:a16="http://schemas.microsoft.com/office/drawing/2014/main" val="3232194500"/>
                    </a:ext>
                  </a:extLst>
                </a:gridCol>
                <a:gridCol w="668338">
                  <a:extLst>
                    <a:ext uri="{9D8B030D-6E8A-4147-A177-3AD203B41FA5}">
                      <a16:colId xmlns:a16="http://schemas.microsoft.com/office/drawing/2014/main" val="1829156382"/>
                    </a:ext>
                  </a:extLst>
                </a:gridCol>
                <a:gridCol w="747712">
                  <a:extLst>
                    <a:ext uri="{9D8B030D-6E8A-4147-A177-3AD203B41FA5}">
                      <a16:colId xmlns:a16="http://schemas.microsoft.com/office/drawing/2014/main" val="3804356385"/>
                    </a:ext>
                  </a:extLst>
                </a:gridCol>
                <a:gridCol w="808038">
                  <a:extLst>
                    <a:ext uri="{9D8B030D-6E8A-4147-A177-3AD203B41FA5}">
                      <a16:colId xmlns:a16="http://schemas.microsoft.com/office/drawing/2014/main" val="3509317957"/>
                    </a:ext>
                  </a:extLst>
                </a:gridCol>
                <a:gridCol w="500062">
                  <a:extLst>
                    <a:ext uri="{9D8B030D-6E8A-4147-A177-3AD203B41FA5}">
                      <a16:colId xmlns:a16="http://schemas.microsoft.com/office/drawing/2014/main" val="2636177476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75169583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692574704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val="43707012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496515324"/>
                    </a:ext>
                  </a:extLst>
                </a:gridCol>
              </a:tblGrid>
              <a:tr h="776379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Oznaczenie klauzuli tajności dziennika ewidencji/ 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Numer kolejny zapisu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Adnotacje dot. zniesienia lub zmiany klauzuli tajności albo zmiany okresu ochrony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Data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rejestracji dziennika ewidencji/ 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Nazwa dziennika ewidencji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/teczki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Data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Liczba </a:t>
                      </a:r>
                      <a:br>
                        <a:rPr kumimoji="0" lang="pl-PL" altLang="pl-P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stron dziennika ewidencji/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Komórka organizacyjna, odpowiedzialna za prowadzenie dziennika ewidencji/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Data, imię, nazwisko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i podpis osoby pobierającej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Potwierdzenie zwrotu,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data i podpis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Informacje uzupełniające/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Uwagi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861677"/>
                  </a:ext>
                </a:extLst>
              </a:tr>
              <a:tr h="4620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rozpo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częcia dziennika ewidencji/ 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zakoń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czenia dziennika ewidencji/ teczki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143789"/>
                  </a:ext>
                </a:extLst>
              </a:tr>
              <a:tr h="37151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040058"/>
                  </a:ext>
                </a:extLst>
              </a:tr>
              <a:tr h="98651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31.12.2020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Dziennik</a:t>
                      </a:r>
                      <a:b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ewidencyjny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01.01.2021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23.08.2021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Kancelaria</a:t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tajna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31.12.2020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Jadwiga Kłos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JKłos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23.08.2021</a:t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JKłos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176854"/>
                  </a:ext>
                </a:extLst>
              </a:tr>
              <a:tr h="98651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Pf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02.02.2021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Akta sprawy XYZ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02.02.2021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Kancelaria tajna</a:t>
                      </a:r>
                      <a:b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02.02.2021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Jadwiga Kłos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</a:br>
                      <a:r>
                        <a:rPr kumimoji="0" lang="pl-PL" altLang="pl-PL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JKłos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864938"/>
                  </a:ext>
                </a:extLst>
              </a:tr>
              <a:tr h="37151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36004" marB="36004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322524"/>
                  </a:ext>
                </a:extLst>
              </a:tr>
            </a:tbl>
          </a:graphicData>
        </a:graphic>
      </p:graphicFrame>
      <p:sp>
        <p:nvSpPr>
          <p:cNvPr id="13" name="Tytuł 2"/>
          <p:cNvSpPr txBox="1">
            <a:spLocks/>
          </p:cNvSpPr>
          <p:nvPr/>
        </p:nvSpPr>
        <p:spPr bwMode="auto">
          <a:xfrm>
            <a:off x="5759450" y="6019800"/>
            <a:ext cx="17541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…../…..</a:t>
            </a:r>
            <a:endParaRPr lang="pl-PL" altLang="pl-PL" sz="1000" b="1">
              <a:ea typeface="Verdana" panose="020B0604030504040204" pitchFamily="34" charset="0"/>
            </a:endParaRPr>
          </a:p>
        </p:txBody>
      </p:sp>
      <p:sp>
        <p:nvSpPr>
          <p:cNvPr id="11363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38608E0C-566D-4AF9-B9BF-AEA1FAFA1C9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6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ytuł 2"/>
          <p:cNvSpPr txBox="1">
            <a:spLocks/>
          </p:cNvSpPr>
          <p:nvPr/>
        </p:nvSpPr>
        <p:spPr bwMode="auto">
          <a:xfrm>
            <a:off x="4763" y="3251200"/>
            <a:ext cx="720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37" name="Tytuł 2"/>
          <p:cNvSpPr txBox="1">
            <a:spLocks/>
          </p:cNvSpPr>
          <p:nvPr/>
        </p:nvSpPr>
        <p:spPr bwMode="auto">
          <a:xfrm>
            <a:off x="8423275" y="3268663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3316" name="Tytuł 2"/>
          <p:cNvSpPr txBox="1">
            <a:spLocks/>
          </p:cNvSpPr>
          <p:nvPr/>
        </p:nvSpPr>
        <p:spPr bwMode="auto">
          <a:xfrm>
            <a:off x="0" y="1171575"/>
            <a:ext cx="9144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 b="1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DZIENNIK EWIDENCYJNY</a:t>
            </a:r>
            <a:endParaRPr lang="pl-PL" altLang="pl-PL" sz="1600" b="1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sp>
        <p:nvSpPr>
          <p:cNvPr id="13" name="Tytuł 2"/>
          <p:cNvSpPr txBox="1">
            <a:spLocks/>
          </p:cNvSpPr>
          <p:nvPr/>
        </p:nvSpPr>
        <p:spPr bwMode="auto">
          <a:xfrm>
            <a:off x="5759450" y="6019800"/>
            <a:ext cx="17541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…../…..</a:t>
            </a:r>
            <a:endParaRPr lang="pl-PL" altLang="pl-PL" sz="1000" b="1">
              <a:ea typeface="Verdana" panose="020B060403050404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E464A36-3BD4-4CC6-8884-8C5486A32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030235"/>
              </p:ext>
            </p:extLst>
          </p:nvPr>
        </p:nvGraphicFramePr>
        <p:xfrm>
          <a:off x="227013" y="2187575"/>
          <a:ext cx="8685214" cy="3911611"/>
        </p:xfrm>
        <a:graphic>
          <a:graphicData uri="http://schemas.openxmlformats.org/drawingml/2006/table">
            <a:tbl>
              <a:tblPr/>
              <a:tblGrid>
                <a:gridCol w="783405">
                  <a:extLst>
                    <a:ext uri="{9D8B030D-6E8A-4147-A177-3AD203B41FA5}">
                      <a16:colId xmlns:a16="http://schemas.microsoft.com/office/drawing/2014/main" val="1965471157"/>
                    </a:ext>
                  </a:extLst>
                </a:gridCol>
                <a:gridCol w="557591">
                  <a:extLst>
                    <a:ext uri="{9D8B030D-6E8A-4147-A177-3AD203B41FA5}">
                      <a16:colId xmlns:a16="http://schemas.microsoft.com/office/drawing/2014/main" val="2594490887"/>
                    </a:ext>
                  </a:extLst>
                </a:gridCol>
                <a:gridCol w="929318">
                  <a:extLst>
                    <a:ext uri="{9D8B030D-6E8A-4147-A177-3AD203B41FA5}">
                      <a16:colId xmlns:a16="http://schemas.microsoft.com/office/drawing/2014/main" val="917380905"/>
                    </a:ext>
                  </a:extLst>
                </a:gridCol>
                <a:gridCol w="743455">
                  <a:extLst>
                    <a:ext uri="{9D8B030D-6E8A-4147-A177-3AD203B41FA5}">
                      <a16:colId xmlns:a16="http://schemas.microsoft.com/office/drawing/2014/main" val="3002911546"/>
                    </a:ext>
                  </a:extLst>
                </a:gridCol>
                <a:gridCol w="813605">
                  <a:extLst>
                    <a:ext uri="{9D8B030D-6E8A-4147-A177-3AD203B41FA5}">
                      <a16:colId xmlns:a16="http://schemas.microsoft.com/office/drawing/2014/main" val="2875601879"/>
                    </a:ext>
                  </a:extLst>
                </a:gridCol>
                <a:gridCol w="726786">
                  <a:extLst>
                    <a:ext uri="{9D8B030D-6E8A-4147-A177-3AD203B41FA5}">
                      <a16:colId xmlns:a16="http://schemas.microsoft.com/office/drawing/2014/main" val="2376716151"/>
                    </a:ext>
                  </a:extLst>
                </a:gridCol>
                <a:gridCol w="1035427">
                  <a:extLst>
                    <a:ext uri="{9D8B030D-6E8A-4147-A177-3AD203B41FA5}">
                      <a16:colId xmlns:a16="http://schemas.microsoft.com/office/drawing/2014/main" val="3874140874"/>
                    </a:ext>
                  </a:extLst>
                </a:gridCol>
                <a:gridCol w="773199">
                  <a:extLst>
                    <a:ext uri="{9D8B030D-6E8A-4147-A177-3AD203B41FA5}">
                      <a16:colId xmlns:a16="http://schemas.microsoft.com/office/drawing/2014/main" val="1781505776"/>
                    </a:ext>
                  </a:extLst>
                </a:gridCol>
                <a:gridCol w="743455">
                  <a:extLst>
                    <a:ext uri="{9D8B030D-6E8A-4147-A177-3AD203B41FA5}">
                      <a16:colId xmlns:a16="http://schemas.microsoft.com/office/drawing/2014/main" val="920892867"/>
                    </a:ext>
                  </a:extLst>
                </a:gridCol>
                <a:gridCol w="835518">
                  <a:extLst>
                    <a:ext uri="{9D8B030D-6E8A-4147-A177-3AD203B41FA5}">
                      <a16:colId xmlns:a16="http://schemas.microsoft.com/office/drawing/2014/main" val="3786081588"/>
                    </a:ext>
                  </a:extLst>
                </a:gridCol>
                <a:gridCol w="743455">
                  <a:extLst>
                    <a:ext uri="{9D8B030D-6E8A-4147-A177-3AD203B41FA5}">
                      <a16:colId xmlns:a16="http://schemas.microsoft.com/office/drawing/2014/main" val="3845644387"/>
                    </a:ext>
                  </a:extLst>
                </a:gridCol>
              </a:tblGrid>
              <a:tr h="44115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Symbol oznaczenia klauzuli tajności 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Numer kolejny zapisu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Adnotacje dot. obowiązywania klauzuli tajności lub jej zniesienia albo zmiany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Data rejestracji dokumentu 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dirty="0">
                          <a:solidFill>
                            <a:srgbClr val="F2F2F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Nazwa nadawcy</a:t>
                      </a:r>
                      <a:b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/adresata 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Numer i data dokumentu otrzymanego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Nazwa dokumentu </a:t>
                      </a:r>
                      <a:b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lub czego dotyczy 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Liczba</a:t>
                      </a:r>
                      <a:b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egzemplarzy wytworzonego dokumentu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Liczba 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11696"/>
                  </a:ext>
                </a:extLst>
              </a:tr>
              <a:tr h="84181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cs typeface="C"/>
                        </a:rPr>
                        <a:t>stron dokumentu lub innych jednostek miary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załączników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stron wszystkich załączników </a:t>
                      </a:r>
                      <a:b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lub innych jednostek</a:t>
                      </a:r>
                      <a:b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miary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4901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1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2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3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4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5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6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7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8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9</a:t>
                      </a:r>
                      <a:endParaRPr lang="pl-PL" sz="110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10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C"/>
                          <a:ea typeface="Calibri" panose="020F0502020204030204" pitchFamily="34" charset="0"/>
                          <a:cs typeface="C"/>
                        </a:rPr>
                        <a:t>11</a:t>
                      </a:r>
                      <a:endParaRPr lang="pl-PL" sz="1100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468212"/>
                  </a:ext>
                </a:extLst>
              </a:tr>
              <a:tr h="590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Pf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23.01.2021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MSZ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POIN-Pf-5/21,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20.01.2021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Naruszenie przepisów o.i.n.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16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3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15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364952"/>
                  </a:ext>
                </a:extLst>
              </a:tr>
              <a:tr h="7538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Z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Jawne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 od 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dnia 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1.01.2022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24.02.2021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racowanie własne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Wydz. V DOIN ABW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Analiza nieprawidłowości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5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-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-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480895"/>
                  </a:ext>
                </a:extLst>
              </a:tr>
              <a:tr h="441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0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1.03.2021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ABW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PBE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 + 1 płyta CD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(w tym 1 płyta CD)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 + 1 płyta CD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607265"/>
                  </a:ext>
                </a:extLst>
              </a:tr>
              <a:tr h="590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Pf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23.01.2021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MSZ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POIN-Pf-5/21,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20.01.2021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Naruszenie przepisów </a:t>
                      </a:r>
                      <a:r>
                        <a:rPr lang="pl-PL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o.i.n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16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3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"/>
                        </a:rPr>
                        <a:t>15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070739"/>
                  </a:ext>
                </a:extLst>
              </a:tr>
            </a:tbl>
          </a:graphicData>
        </a:graphic>
      </p:graphicFrame>
      <p:cxnSp>
        <p:nvCxnSpPr>
          <p:cNvPr id="13416" name="AutoShape 2"/>
          <p:cNvCxnSpPr>
            <a:cxnSpLocks noChangeShapeType="1"/>
          </p:cNvCxnSpPr>
          <p:nvPr/>
        </p:nvCxnSpPr>
        <p:spPr bwMode="auto">
          <a:xfrm flipV="1">
            <a:off x="1535113" y="7443788"/>
            <a:ext cx="8982075" cy="190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6A77E6E4-301D-434E-A9D5-0634CBD7FCA1}"/>
              </a:ext>
            </a:extLst>
          </p:cNvPr>
          <p:cNvCxnSpPr/>
          <p:nvPr/>
        </p:nvCxnSpPr>
        <p:spPr>
          <a:xfrm>
            <a:off x="227013" y="5726113"/>
            <a:ext cx="8685212" cy="0"/>
          </a:xfrm>
          <a:prstGeom prst="line">
            <a:avLst/>
          </a:prstGeom>
          <a:ln w="19050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ytuł 2"/>
          <p:cNvSpPr txBox="1">
            <a:spLocks/>
          </p:cNvSpPr>
          <p:nvPr/>
        </p:nvSpPr>
        <p:spPr bwMode="auto">
          <a:xfrm>
            <a:off x="3571875" y="1568450"/>
            <a:ext cx="17526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lewa</a:t>
            </a:r>
            <a:endParaRPr lang="pl-PL" altLang="pl-PL" sz="1000" b="1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sp>
        <p:nvSpPr>
          <p:cNvPr id="13419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53820260-6E71-4659-B145-28F040792581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7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2"/>
          <p:cNvSpPr txBox="1">
            <a:spLocks/>
          </p:cNvSpPr>
          <p:nvPr/>
        </p:nvSpPr>
        <p:spPr bwMode="auto">
          <a:xfrm>
            <a:off x="4763" y="3251200"/>
            <a:ext cx="720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5363" name="Tytuł 2"/>
          <p:cNvSpPr txBox="1">
            <a:spLocks/>
          </p:cNvSpPr>
          <p:nvPr/>
        </p:nvSpPr>
        <p:spPr bwMode="auto">
          <a:xfrm>
            <a:off x="8423275" y="3268663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5364" name="Tytuł 2"/>
          <p:cNvSpPr txBox="1">
            <a:spLocks/>
          </p:cNvSpPr>
          <p:nvPr/>
        </p:nvSpPr>
        <p:spPr bwMode="auto">
          <a:xfrm>
            <a:off x="0" y="885825"/>
            <a:ext cx="9144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 b="1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DZIENNIK EWIDENCYJNY</a:t>
            </a:r>
            <a:endParaRPr lang="pl-PL" altLang="pl-PL" sz="1600" b="1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sp>
        <p:nvSpPr>
          <p:cNvPr id="15365" name="Tytuł 2"/>
          <p:cNvSpPr txBox="1">
            <a:spLocks/>
          </p:cNvSpPr>
          <p:nvPr/>
        </p:nvSpPr>
        <p:spPr bwMode="auto">
          <a:xfrm>
            <a:off x="5759450" y="6519863"/>
            <a:ext cx="1754188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…../…..</a:t>
            </a:r>
            <a:endParaRPr lang="pl-PL" altLang="pl-PL" sz="1000" b="1">
              <a:ea typeface="Verdana" panose="020B0604030504040204" pitchFamily="34" charset="0"/>
            </a:endParaRPr>
          </a:p>
        </p:txBody>
      </p:sp>
      <p:sp>
        <p:nvSpPr>
          <p:cNvPr id="19" name="Tytuł 2"/>
          <p:cNvSpPr txBox="1">
            <a:spLocks/>
          </p:cNvSpPr>
          <p:nvPr/>
        </p:nvSpPr>
        <p:spPr bwMode="auto">
          <a:xfrm>
            <a:off x="3571875" y="1408113"/>
            <a:ext cx="17526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prawa</a:t>
            </a:r>
            <a:endParaRPr lang="pl-PL" altLang="pl-PL" sz="1000" b="1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828843"/>
              </p:ext>
            </p:extLst>
          </p:nvPr>
        </p:nvGraphicFramePr>
        <p:xfrm>
          <a:off x="227013" y="1758950"/>
          <a:ext cx="8685212" cy="4781439"/>
        </p:xfrm>
        <a:graphic>
          <a:graphicData uri="http://schemas.openxmlformats.org/drawingml/2006/table">
            <a:tbl>
              <a:tblPr/>
              <a:tblGrid>
                <a:gridCol w="1395412">
                  <a:extLst>
                    <a:ext uri="{9D8B030D-6E8A-4147-A177-3AD203B41FA5}">
                      <a16:colId xmlns:a16="http://schemas.microsoft.com/office/drawing/2014/main" val="2011179243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1812965498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1856597100"/>
                    </a:ext>
                  </a:extLst>
                </a:gridCol>
                <a:gridCol w="900112">
                  <a:extLst>
                    <a:ext uri="{9D8B030D-6E8A-4147-A177-3AD203B41FA5}">
                      <a16:colId xmlns:a16="http://schemas.microsoft.com/office/drawing/2014/main" val="3167786472"/>
                    </a:ext>
                  </a:extLst>
                </a:gridCol>
                <a:gridCol w="1395413">
                  <a:extLst>
                    <a:ext uri="{9D8B030D-6E8A-4147-A177-3AD203B41FA5}">
                      <a16:colId xmlns:a16="http://schemas.microsoft.com/office/drawing/2014/main" val="170516210"/>
                    </a:ext>
                  </a:extLst>
                </a:gridCol>
                <a:gridCol w="1395412">
                  <a:extLst>
                    <a:ext uri="{9D8B030D-6E8A-4147-A177-3AD203B41FA5}">
                      <a16:colId xmlns:a16="http://schemas.microsoft.com/office/drawing/2014/main" val="432759944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1604892906"/>
                    </a:ext>
                  </a:extLst>
                </a:gridCol>
              </a:tblGrid>
              <a:tr h="363321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Nr dokumentu, z którego wykonano wydruk, kopię, wyciąg, wypis, odpis, tłumaczenie, lub numer nośnika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Imię i nazwisko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lub inne dane identyfikujące wykonawcę dokumentu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Data, imię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i nazwisko oraz podpis osoby pobierającej dokument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Potwierdzenie zwrotu dokumentu (data i podpis)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Adnotacje 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Informacje uzupełniające/Uwagi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(np. symbol klasyfikacyjny wykazu akt)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01284"/>
                  </a:ext>
                </a:extLst>
              </a:tr>
              <a:tr h="78250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"/>
                          <a:cs typeface="C"/>
                        </a:rPr>
                        <a:t>o wysłaniu dokumentu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"/>
                          <a:cs typeface="C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"/>
                          <a:cs typeface="C"/>
                        </a:rPr>
                        <a:t>lub załącznika (pozycja </a:t>
                      </a:r>
                      <a:b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"/>
                          <a:cs typeface="C"/>
                        </a:rPr>
                      </a:b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"/>
                          <a:cs typeface="C"/>
                        </a:rPr>
                        <a:t>w książce doręczeń przesyłek miejscowych/pozycja wykazu przesyłek nadanych/załącznik do pisma nr ...)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o wybrakowaniu lub przekazaniu do archiwum</a:t>
                      </a:r>
                      <a:endParaRPr kumimoji="0" lang="pl-PL" altLang="pl-PL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447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13662"/>
                  </a:ext>
                </a:extLst>
              </a:tr>
              <a:tr h="3553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12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13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14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15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16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17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2F2F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18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2F2F2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6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788893"/>
                  </a:ext>
                </a:extLst>
              </a:tr>
              <a:tr h="69234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23.01.2021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Jan Kowalski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JKowalski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23.01.2021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AKoc</a:t>
                      </a: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 </a:t>
                      </a:r>
                      <a:r>
                        <a:rPr kumimoji="0" lang="pl-PL" altLang="pl-PL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(pracownik KT)</a:t>
                      </a:r>
                      <a:endParaRPr kumimoji="0" lang="pl-PL" altLang="pl-PL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Zał. nr 1 odesłano </a:t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za pismem nr Pf-10/2021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Zał. nr 2 zniszczono – protokół zniszczenia </a:t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z dnia 1.09.2021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Pismo przewodnie + zał. Nr 3 - teczka OIN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888718"/>
                  </a:ext>
                </a:extLst>
              </a:tr>
              <a:tr h="69234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-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Piotr </a:t>
                      </a: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Nowak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24.02.2021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Piotr Nowak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PNowak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105147"/>
                  </a:ext>
                </a:extLst>
              </a:tr>
              <a:tr h="916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Iga Krętek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1.03.2021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egz. 2 – Iga Krętek </a:t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IKrętek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.03.2021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AKoc</a:t>
                      </a: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 </a:t>
                      </a:r>
                      <a:r>
                        <a:rPr kumimoji="0" lang="pl-PL" altLang="pl-PL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(pracownik KT)</a:t>
                      </a:r>
                      <a:endParaRPr kumimoji="0" lang="pl-PL" altLang="pl-PL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Egz. nr 1 WPN  1/2021 poz. 3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Płyta CD – RWP poz. 0-5/2021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Pismo przewodnie jawne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Załączniki – tylko adresat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620435"/>
                  </a:ext>
                </a:extLst>
              </a:tr>
              <a:tr h="916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altLang="pl-PL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 sz="20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Times New Roman" panose="02020603050405020304" pitchFamily="18" charset="0"/>
                        <a:defRPr kumimoj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40000"/>
                        </a:spcBef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75000"/>
                        <a:buFont typeface="Monotype Sorts"/>
                        <a:defRPr kumimoji="1" sz="14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Pozycja anulowana z powodu błędnej rejestracji. Dokument zarejestrowano pod pozycją </a:t>
                      </a:r>
                      <a:b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</a:b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Pf-1/2021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C"/>
                        </a:rPr>
                        <a:t>3.03.2021 Anna Koc </a:t>
                      </a:r>
                      <a:r>
                        <a:rPr kumimoji="0" lang="pl-PL" altLang="pl-PL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AKoc</a:t>
                      </a:r>
                      <a:endParaRPr kumimoji="0" lang="pl-PL" altLang="pl-PL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94" marR="37594" marT="0" marB="0" anchor="ctr" horzOverflow="overflow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380940"/>
                  </a:ext>
                </a:extLst>
              </a:tr>
            </a:tbl>
          </a:graphicData>
        </a:graphic>
      </p:graphicFrame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416B005F-2699-4165-AD28-B4210B2C4A13}"/>
              </a:ext>
            </a:extLst>
          </p:cNvPr>
          <p:cNvCxnSpPr/>
          <p:nvPr/>
        </p:nvCxnSpPr>
        <p:spPr>
          <a:xfrm>
            <a:off x="227013" y="5840413"/>
            <a:ext cx="8685212" cy="0"/>
          </a:xfrm>
          <a:prstGeom prst="line">
            <a:avLst/>
          </a:prstGeom>
          <a:ln w="19050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3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7C0F7F7C-9B26-4386-87D3-2B9AFF626A7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8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ytuł 2"/>
          <p:cNvSpPr txBox="1">
            <a:spLocks/>
          </p:cNvSpPr>
          <p:nvPr/>
        </p:nvSpPr>
        <p:spPr bwMode="auto">
          <a:xfrm>
            <a:off x="4763" y="3251200"/>
            <a:ext cx="720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37" name="Tytuł 2"/>
          <p:cNvSpPr txBox="1">
            <a:spLocks/>
          </p:cNvSpPr>
          <p:nvPr/>
        </p:nvSpPr>
        <p:spPr bwMode="auto">
          <a:xfrm>
            <a:off x="8423275" y="3268663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1" name="Tytuł 2"/>
          <p:cNvSpPr txBox="1">
            <a:spLocks/>
          </p:cNvSpPr>
          <p:nvPr/>
        </p:nvSpPr>
        <p:spPr bwMode="auto">
          <a:xfrm>
            <a:off x="0" y="1003300"/>
            <a:ext cx="9144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 b="1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KSIĄŻKA DORĘCZEŃ PRZESYŁEK MIEJSCOWYCH</a:t>
            </a:r>
            <a:endParaRPr lang="pl-PL" altLang="pl-PL" sz="1600" b="1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sp>
        <p:nvSpPr>
          <p:cNvPr id="13" name="Tytuł 2"/>
          <p:cNvSpPr txBox="1">
            <a:spLocks/>
          </p:cNvSpPr>
          <p:nvPr/>
        </p:nvSpPr>
        <p:spPr bwMode="auto">
          <a:xfrm>
            <a:off x="5103813" y="6269038"/>
            <a:ext cx="17526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…../…..</a:t>
            </a:r>
            <a:endParaRPr lang="pl-PL" altLang="pl-PL" sz="1000" b="1">
              <a:ea typeface="Verdana" panose="020B060403050404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9BF59D0-D1FB-4697-8102-0943AF5CC3BF}"/>
              </a:ext>
            </a:extLst>
          </p:cNvPr>
          <p:cNvGraphicFramePr>
            <a:graphicFrameLocks noGrp="1"/>
          </p:cNvGraphicFramePr>
          <p:nvPr/>
        </p:nvGraphicFramePr>
        <p:xfrm>
          <a:off x="2287588" y="1935163"/>
          <a:ext cx="4227512" cy="4214810"/>
        </p:xfrm>
        <a:graphic>
          <a:graphicData uri="http://schemas.openxmlformats.org/drawingml/2006/table">
            <a:tbl>
              <a:tblPr/>
              <a:tblGrid>
                <a:gridCol w="700434">
                  <a:extLst>
                    <a:ext uri="{9D8B030D-6E8A-4147-A177-3AD203B41FA5}">
                      <a16:colId xmlns:a16="http://schemas.microsoft.com/office/drawing/2014/main" val="1494195162"/>
                    </a:ext>
                  </a:extLst>
                </a:gridCol>
                <a:gridCol w="622550">
                  <a:extLst>
                    <a:ext uri="{9D8B030D-6E8A-4147-A177-3AD203B41FA5}">
                      <a16:colId xmlns:a16="http://schemas.microsoft.com/office/drawing/2014/main" val="1757517195"/>
                    </a:ext>
                  </a:extLst>
                </a:gridCol>
                <a:gridCol w="980257">
                  <a:extLst>
                    <a:ext uri="{9D8B030D-6E8A-4147-A177-3AD203B41FA5}">
                      <a16:colId xmlns:a16="http://schemas.microsoft.com/office/drawing/2014/main" val="3994827946"/>
                    </a:ext>
                  </a:extLst>
                </a:gridCol>
                <a:gridCol w="867764">
                  <a:extLst>
                    <a:ext uri="{9D8B030D-6E8A-4147-A177-3AD203B41FA5}">
                      <a16:colId xmlns:a16="http://schemas.microsoft.com/office/drawing/2014/main" val="3276510033"/>
                    </a:ext>
                  </a:extLst>
                </a:gridCol>
                <a:gridCol w="1056507">
                  <a:extLst>
                    <a:ext uri="{9D8B030D-6E8A-4147-A177-3AD203B41FA5}">
                      <a16:colId xmlns:a16="http://schemas.microsoft.com/office/drawing/2014/main" val="2298441424"/>
                    </a:ext>
                  </a:extLst>
                </a:gridCol>
              </a:tblGrid>
              <a:tr h="674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Numer kolejny zapisu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Data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Adresat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Numer pisma (rodzaj przesyłki)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Potwierdzenie odbioru, podpis, odcisk pieczątki i data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747694"/>
                  </a:ext>
                </a:extLst>
              </a:tr>
              <a:tr h="5243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3 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4 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5 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35466"/>
                  </a:ext>
                </a:extLst>
              </a:tr>
              <a:tr h="754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2.01.2021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Ministerstwo Spraw 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Zagranicznych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A-0-5/2021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654786"/>
                  </a:ext>
                </a:extLst>
              </a:tr>
              <a:tr h="754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3.03.2021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Agencja Bezpieczeństwa 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Wewnętrznego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B-Pf-15/2021</a:t>
                      </a: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385661"/>
                  </a:ext>
                </a:extLst>
              </a:tr>
              <a:tr h="754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8800609"/>
                  </a:ext>
                </a:extLst>
              </a:tr>
              <a:tr h="7540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54" marR="32954" marT="0" marB="0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648469"/>
                  </a:ext>
                </a:extLst>
              </a:tr>
            </a:tbl>
          </a:graphicData>
        </a:graphic>
      </p:graphicFrame>
      <p:sp>
        <p:nvSpPr>
          <p:cNvPr id="1746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606EE4D-BE6F-49BE-B753-2A1AAF95014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9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ytuł 2"/>
          <p:cNvSpPr txBox="1">
            <a:spLocks/>
          </p:cNvSpPr>
          <p:nvPr/>
        </p:nvSpPr>
        <p:spPr bwMode="auto">
          <a:xfrm>
            <a:off x="4763" y="3251200"/>
            <a:ext cx="720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37" name="Tytuł 2"/>
          <p:cNvSpPr txBox="1">
            <a:spLocks/>
          </p:cNvSpPr>
          <p:nvPr/>
        </p:nvSpPr>
        <p:spPr bwMode="auto">
          <a:xfrm>
            <a:off x="8423275" y="3268663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1" name="Tytuł 2"/>
          <p:cNvSpPr txBox="1">
            <a:spLocks/>
          </p:cNvSpPr>
          <p:nvPr/>
        </p:nvSpPr>
        <p:spPr bwMode="auto">
          <a:xfrm>
            <a:off x="0" y="1460500"/>
            <a:ext cx="9144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REJESTR </a:t>
            </a:r>
            <a:r>
              <a:rPr lang="pl-PL" altLang="pl-PL" sz="1600" b="1" dirty="0" smtClean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WYDANYCH </a:t>
            </a:r>
            <a:r>
              <a:rPr lang="pl-PL" altLang="pl-PL" sz="16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PRZEDMIOTÓW</a:t>
            </a:r>
            <a:endParaRPr lang="pl-PL" altLang="pl-PL" sz="1600" b="1" dirty="0">
              <a:solidFill>
                <a:srgbClr val="174475"/>
              </a:solidFill>
              <a:ea typeface="Verdana" panose="020B0604030504040204" pitchFamily="34" charset="0"/>
            </a:endParaRPr>
          </a:p>
        </p:txBody>
      </p:sp>
      <p:sp>
        <p:nvSpPr>
          <p:cNvPr id="13" name="Tytuł 2"/>
          <p:cNvSpPr txBox="1">
            <a:spLocks/>
          </p:cNvSpPr>
          <p:nvPr/>
        </p:nvSpPr>
        <p:spPr bwMode="auto">
          <a:xfrm>
            <a:off x="5103813" y="6269038"/>
            <a:ext cx="17526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Strona …../…..</a:t>
            </a:r>
            <a:endParaRPr lang="pl-PL" altLang="pl-PL" sz="1000" b="1">
              <a:ea typeface="Verdana" panose="020B060403050404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B454F05-C502-4AA7-91ED-3B9E5D15F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628364"/>
              </p:ext>
            </p:extLst>
          </p:nvPr>
        </p:nvGraphicFramePr>
        <p:xfrm>
          <a:off x="227013" y="2763838"/>
          <a:ext cx="8685214" cy="2598747"/>
        </p:xfrm>
        <a:graphic>
          <a:graphicData uri="http://schemas.openxmlformats.org/drawingml/2006/table">
            <a:tbl>
              <a:tblPr/>
              <a:tblGrid>
                <a:gridCol w="827446">
                  <a:extLst>
                    <a:ext uri="{9D8B030D-6E8A-4147-A177-3AD203B41FA5}">
                      <a16:colId xmlns:a16="http://schemas.microsoft.com/office/drawing/2014/main" val="271891193"/>
                    </a:ext>
                  </a:extLst>
                </a:gridCol>
                <a:gridCol w="687554">
                  <a:extLst>
                    <a:ext uri="{9D8B030D-6E8A-4147-A177-3AD203B41FA5}">
                      <a16:colId xmlns:a16="http://schemas.microsoft.com/office/drawing/2014/main" val="1684963149"/>
                    </a:ext>
                  </a:extLst>
                </a:gridCol>
                <a:gridCol w="1080444">
                  <a:extLst>
                    <a:ext uri="{9D8B030D-6E8A-4147-A177-3AD203B41FA5}">
                      <a16:colId xmlns:a16="http://schemas.microsoft.com/office/drawing/2014/main" val="3584225707"/>
                    </a:ext>
                  </a:extLst>
                </a:gridCol>
                <a:gridCol w="785777">
                  <a:extLst>
                    <a:ext uri="{9D8B030D-6E8A-4147-A177-3AD203B41FA5}">
                      <a16:colId xmlns:a16="http://schemas.microsoft.com/office/drawing/2014/main" val="2470167698"/>
                    </a:ext>
                  </a:extLst>
                </a:gridCol>
                <a:gridCol w="982221">
                  <a:extLst>
                    <a:ext uri="{9D8B030D-6E8A-4147-A177-3AD203B41FA5}">
                      <a16:colId xmlns:a16="http://schemas.microsoft.com/office/drawing/2014/main" val="1644250091"/>
                    </a:ext>
                  </a:extLst>
                </a:gridCol>
                <a:gridCol w="1172713">
                  <a:extLst>
                    <a:ext uri="{9D8B030D-6E8A-4147-A177-3AD203B41FA5}">
                      <a16:colId xmlns:a16="http://schemas.microsoft.com/office/drawing/2014/main" val="1628544337"/>
                    </a:ext>
                  </a:extLst>
                </a:gridCol>
                <a:gridCol w="988173">
                  <a:extLst>
                    <a:ext uri="{9D8B030D-6E8A-4147-A177-3AD203B41FA5}">
                      <a16:colId xmlns:a16="http://schemas.microsoft.com/office/drawing/2014/main" val="2792521695"/>
                    </a:ext>
                  </a:extLst>
                </a:gridCol>
                <a:gridCol w="2160886">
                  <a:extLst>
                    <a:ext uri="{9D8B030D-6E8A-4147-A177-3AD203B41FA5}">
                      <a16:colId xmlns:a16="http://schemas.microsoft.com/office/drawing/2014/main" val="1734297577"/>
                    </a:ext>
                  </a:extLst>
                </a:gridCol>
              </a:tblGrid>
              <a:tr h="6918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Symbol oznaczenia klauzuli tajności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Numer kolejny zapisu 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Adnotacje dot. obowiązywania klauzuli tajności lub jej zniesienia albo zmiany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Data rejestracji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Rodzaj przedmiotu, pojemność (dysku, taśmy itp.)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Data, imię i nazwisko oraz podpis pobierającego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Potwierdzenie zwrotu (data i podpis)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8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Informacje uzupełniające/Adnotacje o wysłaniu przedmiotu (nr z dziennika ewidencyjnego) lub zniszczeniu przedmiotu (nr protokołu zniszczenia)/uwagi</a:t>
                      </a:r>
                      <a:endParaRPr lang="pl-PL" sz="8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4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949392"/>
                  </a:ext>
                </a:extLst>
              </a:tr>
              <a:tr h="359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3 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4 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5 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6 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7 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000" dirty="0">
                          <a:solidFill>
                            <a:srgbClr val="F2F2F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8 </a:t>
                      </a:r>
                      <a:endParaRPr lang="pl-PL" sz="1000" dirty="0">
                        <a:solidFill>
                          <a:srgbClr val="F2F2F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6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48932"/>
                  </a:ext>
                </a:extLst>
              </a:tr>
              <a:tr h="6923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Pf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15.08.2020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Pendrive 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265 GB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15.08.2020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Anna </a:t>
                      </a:r>
                      <a:r>
                        <a:rPr lang="pl-PL" sz="10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Nowak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pl-PL" sz="1000" b="1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C"/>
                        </a:rPr>
                        <a:t>ANowak</a:t>
                      </a:r>
                      <a:endParaRPr lang="pl-PL" sz="1000" b="1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626627"/>
                  </a:ext>
                </a:extLst>
              </a:tr>
              <a:tr h="427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548902"/>
                  </a:ext>
                </a:extLst>
              </a:tr>
              <a:tr h="427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"/>
                        </a:rPr>
                        <a:t> </a:t>
                      </a:r>
                      <a:endParaRPr lang="pl-PL" sz="1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26" marR="37826" marT="0" marB="0" anchor="ctr">
                    <a:lnL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44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281486"/>
                  </a:ext>
                </a:extLst>
              </a:tr>
            </a:tbl>
          </a:graphicData>
        </a:graphic>
      </p:graphicFrame>
      <p:sp>
        <p:nvSpPr>
          <p:cNvPr id="19525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E6CBFB8A-F576-4969-926C-96A0FFBAC3FB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1EACA15-9A9E-4485-9121-1D64C616CFDB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11</a:t>
            </a:fld>
            <a:endParaRPr kumimoji="0" lang="en-US" altLang="pl-PL" sz="14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4000" y="1714500"/>
            <a:ext cx="8712200" cy="4868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61950" indent="-361950"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pl-PL" altLang="pl-PL" smtClean="0">
                <a:effectLst/>
              </a:rPr>
              <a:t>Dokumenty (materiały) niejawne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niezwłocznie </a:t>
            </a:r>
            <a:r>
              <a:rPr lang="pl-PL" altLang="pl-PL" smtClean="0">
                <a:effectLst/>
              </a:rPr>
              <a:t>rejestruje się </a:t>
            </a:r>
            <a:r>
              <a:rPr lang="pl-PL" altLang="pl-PL" b="1" smtClean="0">
                <a:solidFill>
                  <a:srgbClr val="FF9900"/>
                </a:solidFill>
                <a:effectLst/>
              </a:rPr>
              <a:t/>
            </a:r>
            <a:br>
              <a:rPr lang="pl-PL" altLang="pl-PL" b="1" smtClean="0">
                <a:solidFill>
                  <a:srgbClr val="FF9900"/>
                </a:solidFill>
                <a:effectLst/>
              </a:rPr>
            </a:br>
            <a:r>
              <a:rPr lang="pl-PL" altLang="pl-PL" smtClean="0">
                <a:effectLst/>
              </a:rPr>
              <a:t>w odpowiednim dzienniku lub rejestrze.</a:t>
            </a:r>
          </a:p>
          <a:p>
            <a:pPr marL="361950" indent="-361950"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pl-PL" altLang="pl-PL" smtClean="0">
                <a:effectLst/>
              </a:rPr>
              <a:t>Do każdego dokumentu o klauzuli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„ściśle tajne” lub „tajne” </a:t>
            </a:r>
            <a:r>
              <a:rPr lang="pl-PL" altLang="pl-PL" b="1" smtClean="0">
                <a:solidFill>
                  <a:srgbClr val="FF9900"/>
                </a:solidFill>
                <a:effectLst/>
              </a:rPr>
              <a:t/>
            </a:r>
            <a:br>
              <a:rPr lang="pl-PL" altLang="pl-PL" b="1" smtClean="0">
                <a:solidFill>
                  <a:srgbClr val="FF9900"/>
                </a:solidFill>
                <a:effectLst/>
              </a:rPr>
            </a:br>
            <a:r>
              <a:rPr lang="pl-PL" altLang="pl-PL" smtClean="0">
                <a:effectLst/>
              </a:rPr>
              <a:t>z chwilą jego udostępnienia zakłada się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kartę zapoznania </a:t>
            </a:r>
            <a:r>
              <a:rPr lang="pl-PL" altLang="pl-PL" b="1" smtClean="0">
                <a:solidFill>
                  <a:srgbClr val="FF9900"/>
                </a:solidFill>
                <a:effectLst/>
              </a:rPr>
              <a:t/>
            </a:r>
            <a:br>
              <a:rPr lang="pl-PL" altLang="pl-PL" b="1" smtClean="0">
                <a:solidFill>
                  <a:srgbClr val="FF9900"/>
                </a:solidFill>
                <a:effectLst/>
              </a:rPr>
            </a:br>
            <a:r>
              <a:rPr lang="pl-PL" altLang="pl-PL" smtClean="0">
                <a:effectLst/>
              </a:rPr>
              <a:t>z dokumentem, którą dołącza się do dokumentu; w przypadku zbioru dokumentów zakłada się jedną kartę.</a:t>
            </a:r>
          </a:p>
          <a:p>
            <a:pPr marL="361950" indent="-361950" algn="just" eaLnBrk="1" hangingPunct="1">
              <a:lnSpc>
                <a:spcPct val="130000"/>
              </a:lnSpc>
              <a:spcBef>
                <a:spcPct val="0"/>
              </a:spcBef>
            </a:pPr>
            <a:r>
              <a:rPr lang="pl-PL" altLang="pl-PL" smtClean="0">
                <a:effectLst/>
              </a:rPr>
              <a:t>Kartę zapoznania z dokumentem </a:t>
            </a:r>
            <a:r>
              <a:rPr lang="pl-PL" altLang="pl-PL" b="1" smtClean="0">
                <a:solidFill>
                  <a:srgbClr val="FF0000"/>
                </a:solidFill>
                <a:effectLst/>
              </a:rPr>
              <a:t>pozostawia się w jednostce organizacyjnej</a:t>
            </a:r>
            <a:r>
              <a:rPr lang="pl-PL" altLang="pl-PL" smtClean="0">
                <a:effectLst/>
              </a:rPr>
              <a:t>, w której została założona i przechowuje się tak długo, jak dziennik ewidencyjny, w którym dokument został zrejestrowany.</a:t>
            </a:r>
          </a:p>
        </p:txBody>
      </p:sp>
      <p:sp>
        <p:nvSpPr>
          <p:cNvPr id="329734" name="Rectangle 6"/>
          <p:cNvSpPr>
            <a:spLocks noChangeArrowheads="1"/>
          </p:cNvSpPr>
          <p:nvPr/>
        </p:nvSpPr>
        <p:spPr bwMode="auto">
          <a:xfrm>
            <a:off x="1333500" y="1073150"/>
            <a:ext cx="68389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647700" indent="-647700" algn="ctr">
              <a:lnSpc>
                <a:spcPct val="90000"/>
              </a:lnSpc>
              <a:buFont typeface="Symbol" pitchFamily="18" charset="2"/>
              <a:buNone/>
              <a:defRPr/>
            </a:pPr>
            <a:endParaRPr lang="pl-PL" sz="3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333500" y="1073150"/>
            <a:ext cx="7461250" cy="942975"/>
          </a:xfrm>
          <a:prstGeom prst="rect">
            <a:avLst/>
          </a:prstGeom>
        </p:spPr>
        <p:txBody>
          <a:bodyPr/>
          <a:lstStyle/>
          <a:p>
            <a:pPr marL="647700" indent="-647700"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Ewidencja i obieg materiałów niejawnych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Łącznik prosty 34"/>
          <p:cNvCxnSpPr/>
          <p:nvPr/>
        </p:nvCxnSpPr>
        <p:spPr>
          <a:xfrm>
            <a:off x="542925" y="3870325"/>
            <a:ext cx="7839075" cy="0"/>
          </a:xfrm>
          <a:prstGeom prst="line">
            <a:avLst/>
          </a:prstGeom>
          <a:ln w="5715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 flipV="1">
            <a:off x="4567238" y="5513388"/>
            <a:ext cx="0" cy="858837"/>
          </a:xfrm>
          <a:prstGeom prst="line">
            <a:avLst/>
          </a:prstGeom>
          <a:ln w="5715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 flipV="1">
            <a:off x="4567238" y="1247775"/>
            <a:ext cx="0" cy="966788"/>
          </a:xfrm>
          <a:prstGeom prst="line">
            <a:avLst/>
          </a:prstGeom>
          <a:ln w="57150">
            <a:solidFill>
              <a:srgbClr val="1744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rostokąt 31">
            <a:extLst>
              <a:ext uri="{FF2B5EF4-FFF2-40B4-BE49-F238E27FC236}">
                <a16:creationId xmlns:a16="http://schemas.microsoft.com/office/drawing/2014/main" id="{9B909E66-0B2C-417C-895C-7E0390893349}"/>
              </a:ext>
            </a:extLst>
          </p:cNvPr>
          <p:cNvSpPr/>
          <p:nvPr/>
        </p:nvSpPr>
        <p:spPr>
          <a:xfrm rot="2700000">
            <a:off x="3081337" y="2368551"/>
            <a:ext cx="2976563" cy="2976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7571EDD-6FB6-4DC4-8672-EFDAA84CB0A3}"/>
              </a:ext>
            </a:extLst>
          </p:cNvPr>
          <p:cNvSpPr/>
          <p:nvPr/>
        </p:nvSpPr>
        <p:spPr>
          <a:xfrm rot="2700000">
            <a:off x="3403600" y="2697163"/>
            <a:ext cx="2333625" cy="2333625"/>
          </a:xfrm>
          <a:prstGeom prst="rect">
            <a:avLst/>
          </a:prstGeom>
          <a:solidFill>
            <a:srgbClr val="F2F2F2"/>
          </a:solidFill>
          <a:ln w="444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pic>
        <p:nvPicPr>
          <p:cNvPr id="10" name="Grafika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9875" y="2843213"/>
            <a:ext cx="989013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AFB9FAD3-0839-431E-BB1A-BCF851DE5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673475"/>
            <a:ext cx="9144000" cy="112077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l-PL" altLang="pl-PL" sz="1400" smtClean="0">
                <a:solidFill>
                  <a:srgbClr val="E4141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OZNACZANIE</a:t>
            </a:r>
            <a:br>
              <a:rPr lang="pl-PL" altLang="pl-PL" sz="1400" smtClean="0">
                <a:solidFill>
                  <a:srgbClr val="E4141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altLang="pl-PL" sz="1400" smtClean="0">
                <a:solidFill>
                  <a:srgbClr val="E4141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MATERIAŁÓW </a:t>
            </a:r>
            <a:br>
              <a:rPr lang="pl-PL" altLang="pl-PL" sz="1400" smtClean="0">
                <a:solidFill>
                  <a:srgbClr val="E4141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pl-PL" altLang="pl-PL" sz="1400" smtClean="0">
                <a:solidFill>
                  <a:srgbClr val="E4141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NIEJAWNYCH</a:t>
            </a:r>
            <a:endParaRPr lang="pl-PL" altLang="pl-PL" sz="1000" b="0" smtClean="0">
              <a:solidFill>
                <a:srgbClr val="E4141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5" name="Grafika 24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500" y="4849813"/>
            <a:ext cx="858838" cy="858837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22538" name="Grafika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3850" y="463708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Grafika 2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013" y="1677988"/>
            <a:ext cx="8159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Grafika 3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4763" y="1957388"/>
            <a:ext cx="9652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1" name="pole tekstowe 32"/>
          <p:cNvSpPr txBox="1">
            <a:spLocks noChangeArrowheads="1"/>
          </p:cNvSpPr>
          <p:nvPr/>
        </p:nvSpPr>
        <p:spPr bwMode="auto">
          <a:xfrm>
            <a:off x="1050925" y="2987675"/>
            <a:ext cx="1389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latin typeface="Verdana" panose="020B0604030504040204" pitchFamily="34" charset="0"/>
              </a:rPr>
              <a:t>DOKUMENT</a:t>
            </a:r>
          </a:p>
        </p:txBody>
      </p:sp>
      <p:sp>
        <p:nvSpPr>
          <p:cNvPr id="22542" name="pole tekstowe 35"/>
          <p:cNvSpPr txBox="1">
            <a:spLocks noChangeArrowheads="1"/>
          </p:cNvSpPr>
          <p:nvPr/>
        </p:nvSpPr>
        <p:spPr bwMode="auto">
          <a:xfrm>
            <a:off x="1149350" y="5753100"/>
            <a:ext cx="1211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latin typeface="Verdana" panose="020B0604030504040204" pitchFamily="34" charset="0"/>
              </a:rPr>
              <a:t>PŁYTA CD</a:t>
            </a:r>
          </a:p>
        </p:txBody>
      </p:sp>
      <p:sp>
        <p:nvSpPr>
          <p:cNvPr id="22543" name="pole tekstowe 36"/>
          <p:cNvSpPr txBox="1">
            <a:spLocks noChangeArrowheads="1"/>
          </p:cNvSpPr>
          <p:nvPr/>
        </p:nvSpPr>
        <p:spPr bwMode="auto">
          <a:xfrm>
            <a:off x="6546850" y="5753100"/>
            <a:ext cx="1398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latin typeface="Verdana" panose="020B0604030504040204" pitchFamily="34" charset="0"/>
              </a:rPr>
              <a:t>PENDRIVE</a:t>
            </a:r>
          </a:p>
        </p:txBody>
      </p:sp>
      <p:sp>
        <p:nvSpPr>
          <p:cNvPr id="22544" name="pole tekstowe 37"/>
          <p:cNvSpPr txBox="1">
            <a:spLocks noChangeArrowheads="1"/>
          </p:cNvSpPr>
          <p:nvPr/>
        </p:nvSpPr>
        <p:spPr bwMode="auto">
          <a:xfrm>
            <a:off x="6467475" y="2536825"/>
            <a:ext cx="17986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latin typeface="Verdana" panose="020B0604030504040204" pitchFamily="34" charset="0"/>
              </a:rPr>
              <a:t>KOPERTA WEWNĘTRZNA I ZEWNĘTRZNA</a:t>
            </a:r>
          </a:p>
        </p:txBody>
      </p:sp>
      <p:sp>
        <p:nvSpPr>
          <p:cNvPr id="22545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54747DE5-9444-4191-A296-E40B83CBEE03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12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7144F270-E50B-4234-9DB5-B2D266862AB6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13</a:t>
            </a:fld>
            <a:endParaRPr kumimoji="0" lang="en-US" altLang="pl-PL" sz="1400" smtClean="0"/>
          </a:p>
        </p:txBody>
      </p:sp>
      <p:graphicFrame>
        <p:nvGraphicFramePr>
          <p:cNvPr id="24579" name="Object 6"/>
          <p:cNvGraphicFramePr>
            <a:graphicFrameLocks noChangeAspect="1"/>
          </p:cNvGraphicFramePr>
          <p:nvPr/>
        </p:nvGraphicFramePr>
        <p:xfrm>
          <a:off x="2655888" y="0"/>
          <a:ext cx="4846637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Acrobat Document" r:id="rId3" imgW="5668166" imgH="8019048" progId="AcroExch.Document.11">
                  <p:embed/>
                </p:oleObj>
              </mc:Choice>
              <mc:Fallback>
                <p:oleObj name="Acrobat Document" r:id="rId3" imgW="5668166" imgH="8019048" progId="AcroExch.Document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888" y="0"/>
                        <a:ext cx="4846637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9CA871A-0678-4C8C-943A-2797FF718342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14</a:t>
            </a:fld>
            <a:endParaRPr kumimoji="0" lang="en-US" altLang="pl-PL" sz="1400" smtClean="0"/>
          </a:p>
        </p:txBody>
      </p:sp>
      <p:pic>
        <p:nvPicPr>
          <p:cNvPr id="25603" name="Obraz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850" y="2974975"/>
            <a:ext cx="8401050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Obraz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1" r="-484"/>
          <a:stretch>
            <a:fillRect/>
          </a:stretch>
        </p:blipFill>
        <p:spPr bwMode="auto">
          <a:xfrm>
            <a:off x="2630488" y="804863"/>
            <a:ext cx="429577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Obraz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000" y="1966913"/>
            <a:ext cx="42291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F79A945F-4098-4689-BB56-037A02A5B7CD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15</a:t>
            </a:fld>
            <a:endParaRPr kumimoji="0" lang="en-US" altLang="pl-PL" sz="1400" smtClean="0"/>
          </a:p>
        </p:txBody>
      </p:sp>
      <p:pic>
        <p:nvPicPr>
          <p:cNvPr id="26628" name="Obraz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63" y="1966913"/>
            <a:ext cx="4271962" cy="4057650"/>
          </a:xfrm>
          <a:prstGeom prst="rect">
            <a:avLst/>
          </a:prstGeom>
          <a:solidFill>
            <a:srgbClr val="F2F2F2">
              <a:alpha val="9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2" name="Prostokąt 1"/>
          <p:cNvSpPr/>
          <p:nvPr/>
        </p:nvSpPr>
        <p:spPr bwMode="auto">
          <a:xfrm>
            <a:off x="4657725" y="1727200"/>
            <a:ext cx="1244600" cy="671513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8" name="Prostokąt 7"/>
          <p:cNvSpPr/>
          <p:nvPr/>
        </p:nvSpPr>
        <p:spPr bwMode="auto">
          <a:xfrm>
            <a:off x="4657725" y="2295525"/>
            <a:ext cx="379413" cy="1052513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9" name="Prostokąt 8"/>
          <p:cNvSpPr/>
          <p:nvPr/>
        </p:nvSpPr>
        <p:spPr bwMode="auto">
          <a:xfrm>
            <a:off x="4670425" y="1911350"/>
            <a:ext cx="744538" cy="817563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2F36AAD5-FA59-48A0-BA08-1CC3C82AF413}"/>
              </a:ext>
            </a:extLst>
          </p:cNvPr>
          <p:cNvSpPr/>
          <p:nvPr/>
        </p:nvSpPr>
        <p:spPr>
          <a:xfrm>
            <a:off x="2109788" y="2233613"/>
            <a:ext cx="1800225" cy="360362"/>
          </a:xfrm>
          <a:prstGeom prst="rect">
            <a:avLst/>
          </a:prstGeom>
          <a:solidFill>
            <a:srgbClr val="17447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8DEC43C5-DC63-41E0-B1F1-CF16CA6BFCFB}"/>
              </a:ext>
            </a:extLst>
          </p:cNvPr>
          <p:cNvSpPr/>
          <p:nvPr/>
        </p:nvSpPr>
        <p:spPr>
          <a:xfrm>
            <a:off x="436563" y="3943350"/>
            <a:ext cx="1800225" cy="360363"/>
          </a:xfrm>
          <a:prstGeom prst="rect">
            <a:avLst/>
          </a:prstGeom>
          <a:solidFill>
            <a:srgbClr val="17447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0B4853E6-AE88-4ED4-B2D5-F8F89B034166}"/>
              </a:ext>
            </a:extLst>
          </p:cNvPr>
          <p:cNvSpPr/>
          <p:nvPr/>
        </p:nvSpPr>
        <p:spPr>
          <a:xfrm>
            <a:off x="3838575" y="3943350"/>
            <a:ext cx="1800225" cy="360363"/>
          </a:xfrm>
          <a:prstGeom prst="rect">
            <a:avLst/>
          </a:prstGeom>
          <a:solidFill>
            <a:srgbClr val="17447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C2D71958-C78E-4B3A-B7EA-F2BF94BF6AE7}"/>
              </a:ext>
            </a:extLst>
          </p:cNvPr>
          <p:cNvSpPr/>
          <p:nvPr/>
        </p:nvSpPr>
        <p:spPr>
          <a:xfrm>
            <a:off x="3838575" y="4972050"/>
            <a:ext cx="1800225" cy="846138"/>
          </a:xfrm>
          <a:prstGeom prst="rect">
            <a:avLst/>
          </a:prstGeom>
          <a:solidFill>
            <a:srgbClr val="17447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41" name="Prostokąt 40">
            <a:extLst>
              <a:ext uri="{FF2B5EF4-FFF2-40B4-BE49-F238E27FC236}">
                <a16:creationId xmlns:a16="http://schemas.microsoft.com/office/drawing/2014/main" id="{A6093611-B37F-4C24-B72E-AC5C1E92D684}"/>
              </a:ext>
            </a:extLst>
          </p:cNvPr>
          <p:cNvSpPr/>
          <p:nvPr/>
        </p:nvSpPr>
        <p:spPr>
          <a:xfrm>
            <a:off x="6873875" y="4787900"/>
            <a:ext cx="1781175" cy="1211263"/>
          </a:xfrm>
          <a:prstGeom prst="rect">
            <a:avLst/>
          </a:prstGeom>
          <a:solidFill>
            <a:srgbClr val="17447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7655" name="pole tekstowe 6"/>
          <p:cNvSpPr txBox="1">
            <a:spLocks noChangeArrowheads="1"/>
          </p:cNvSpPr>
          <p:nvPr/>
        </p:nvSpPr>
        <p:spPr bwMode="auto">
          <a:xfrm>
            <a:off x="2132013" y="2260600"/>
            <a:ext cx="1752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PRZEWOŹNIK</a:t>
            </a:r>
          </a:p>
        </p:txBody>
      </p:sp>
      <p:sp>
        <p:nvSpPr>
          <p:cNvPr id="27656" name="pole tekstowe 28"/>
          <p:cNvSpPr txBox="1">
            <a:spLocks noChangeArrowheads="1"/>
          </p:cNvSpPr>
          <p:nvPr/>
        </p:nvSpPr>
        <p:spPr bwMode="auto">
          <a:xfrm>
            <a:off x="436563" y="3973513"/>
            <a:ext cx="1771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NADAWCA</a:t>
            </a:r>
          </a:p>
        </p:txBody>
      </p:sp>
      <p:sp>
        <p:nvSpPr>
          <p:cNvPr id="30" name="pole tekstowe 29"/>
          <p:cNvSpPr txBox="1">
            <a:spLocks noChangeArrowheads="1"/>
          </p:cNvSpPr>
          <p:nvPr/>
        </p:nvSpPr>
        <p:spPr bwMode="auto">
          <a:xfrm>
            <a:off x="3867150" y="3973513"/>
            <a:ext cx="1752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ADRESAT</a:t>
            </a:r>
          </a:p>
        </p:txBody>
      </p:sp>
      <p:sp>
        <p:nvSpPr>
          <p:cNvPr id="31" name="pole tekstowe 30"/>
          <p:cNvSpPr txBox="1">
            <a:spLocks noChangeArrowheads="1"/>
          </p:cNvSpPr>
          <p:nvPr/>
        </p:nvSpPr>
        <p:spPr bwMode="auto">
          <a:xfrm>
            <a:off x="3838575" y="5011738"/>
            <a:ext cx="1800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BIURO PODAWCZE</a:t>
            </a:r>
            <a:b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</a:b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(„Pf”, „Z”)</a:t>
            </a:r>
          </a:p>
        </p:txBody>
      </p:sp>
      <p:sp>
        <p:nvSpPr>
          <p:cNvPr id="32" name="pole tekstowe 31"/>
          <p:cNvSpPr txBox="1">
            <a:spLocks noChangeArrowheads="1"/>
          </p:cNvSpPr>
          <p:nvPr/>
        </p:nvSpPr>
        <p:spPr bwMode="auto">
          <a:xfrm>
            <a:off x="6873875" y="4803775"/>
            <a:ext cx="17811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KANCELARIA TAJNA/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solidFill>
                  <a:srgbClr val="FFFFFF"/>
                </a:solidFill>
                <a:latin typeface="Verdana" panose="020B0604030504040204" pitchFamily="34" charset="0"/>
              </a:rPr>
              <a:t>KOMÓRKA („Pf”, „Z”)</a:t>
            </a: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F63BCBCF-AD16-42D8-908E-DA376DF4300B}"/>
              </a:ext>
            </a:extLst>
          </p:cNvPr>
          <p:cNvCxnSpPr>
            <a:stCxn id="35" idx="0"/>
            <a:endCxn id="8" idx="1"/>
          </p:cNvCxnSpPr>
          <p:nvPr/>
        </p:nvCxnSpPr>
        <p:spPr>
          <a:xfrm rot="5400000" flipH="1" flipV="1">
            <a:off x="958851" y="2792412"/>
            <a:ext cx="1528762" cy="773113"/>
          </a:xfrm>
          <a:prstGeom prst="bentConnector2">
            <a:avLst/>
          </a:prstGeom>
          <a:ln w="28575">
            <a:solidFill>
              <a:srgbClr val="E414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B7D7F6FC-1C57-4686-86BC-85DB3C1EB3D8}"/>
              </a:ext>
            </a:extLst>
          </p:cNvPr>
          <p:cNvCxnSpPr>
            <a:stCxn id="8" idx="3"/>
            <a:endCxn id="37" idx="0"/>
          </p:cNvCxnSpPr>
          <p:nvPr/>
        </p:nvCxnSpPr>
        <p:spPr>
          <a:xfrm>
            <a:off x="3910013" y="2414588"/>
            <a:ext cx="828675" cy="1528762"/>
          </a:xfrm>
          <a:prstGeom prst="bentConnector2">
            <a:avLst/>
          </a:prstGeom>
          <a:ln w="28575">
            <a:solidFill>
              <a:srgbClr val="E414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: łamany 47">
            <a:extLst>
              <a:ext uri="{FF2B5EF4-FFF2-40B4-BE49-F238E27FC236}">
                <a16:creationId xmlns:a16="http://schemas.microsoft.com/office/drawing/2014/main" id="{2E21C55C-2E61-426D-B3B2-E121818FE946}"/>
              </a:ext>
            </a:extLst>
          </p:cNvPr>
          <p:cNvCxnSpPr>
            <a:stCxn id="37" idx="3"/>
            <a:endCxn id="41" idx="0"/>
          </p:cNvCxnSpPr>
          <p:nvPr/>
        </p:nvCxnSpPr>
        <p:spPr>
          <a:xfrm>
            <a:off x="5638800" y="4124325"/>
            <a:ext cx="2125663" cy="663575"/>
          </a:xfrm>
          <a:prstGeom prst="bentConnector2">
            <a:avLst/>
          </a:prstGeom>
          <a:ln w="28575">
            <a:solidFill>
              <a:srgbClr val="E414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50AA2AAA-612A-4BA7-8FFD-6B5114743465}"/>
              </a:ext>
            </a:extLst>
          </p:cNvPr>
          <p:cNvCxnSpPr>
            <a:stCxn id="35" idx="3"/>
            <a:endCxn id="37" idx="1"/>
          </p:cNvCxnSpPr>
          <p:nvPr/>
        </p:nvCxnSpPr>
        <p:spPr>
          <a:xfrm>
            <a:off x="2236788" y="4124325"/>
            <a:ext cx="1601787" cy="0"/>
          </a:xfrm>
          <a:prstGeom prst="straightConnector1">
            <a:avLst/>
          </a:prstGeom>
          <a:ln w="28575">
            <a:solidFill>
              <a:srgbClr val="E414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B6A36C12-EBC7-4601-BB3F-CD7EBF21DD33}"/>
              </a:ext>
            </a:extLst>
          </p:cNvPr>
          <p:cNvCxnSpPr>
            <a:cxnSpLocks/>
            <a:stCxn id="37" idx="2"/>
            <a:endCxn id="39" idx="0"/>
          </p:cNvCxnSpPr>
          <p:nvPr/>
        </p:nvCxnSpPr>
        <p:spPr>
          <a:xfrm flipH="1">
            <a:off x="4738688" y="4303713"/>
            <a:ext cx="0" cy="668337"/>
          </a:xfrm>
          <a:prstGeom prst="straightConnector1">
            <a:avLst/>
          </a:prstGeom>
          <a:ln w="28575">
            <a:solidFill>
              <a:srgbClr val="E414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ze strzałką 54">
            <a:extLst>
              <a:ext uri="{FF2B5EF4-FFF2-40B4-BE49-F238E27FC236}">
                <a16:creationId xmlns:a16="http://schemas.microsoft.com/office/drawing/2014/main" id="{7B3CC29D-0D0C-4E49-9ABA-A3B7A5CD1B00}"/>
              </a:ext>
            </a:extLst>
          </p:cNvPr>
          <p:cNvCxnSpPr>
            <a:cxnSpLocks/>
            <a:stCxn id="39" idx="3"/>
            <a:endCxn id="41" idx="1"/>
          </p:cNvCxnSpPr>
          <p:nvPr/>
        </p:nvCxnSpPr>
        <p:spPr>
          <a:xfrm flipV="1">
            <a:off x="5638800" y="5394325"/>
            <a:ext cx="1235075" cy="1588"/>
          </a:xfrm>
          <a:prstGeom prst="straightConnector1">
            <a:avLst/>
          </a:prstGeom>
          <a:ln w="28575">
            <a:solidFill>
              <a:srgbClr val="E414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pole tekstowe 66"/>
          <p:cNvSpPr txBox="1">
            <a:spLocks noChangeArrowheads="1"/>
          </p:cNvSpPr>
          <p:nvPr/>
        </p:nvSpPr>
        <p:spPr bwMode="auto">
          <a:xfrm>
            <a:off x="2293938" y="4189413"/>
            <a:ext cx="22082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100" b="1">
                <a:solidFill>
                  <a:srgbClr val="174475"/>
                </a:solidFill>
                <a:latin typeface="Verdana" panose="020B0604030504040204" pitchFamily="34" charset="0"/>
              </a:rPr>
              <a:t>BEZPOŚREDNIO</a:t>
            </a:r>
          </a:p>
        </p:txBody>
      </p:sp>
      <p:pic>
        <p:nvPicPr>
          <p:cNvPr id="82" name="Grafika 8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6775" y="1631950"/>
            <a:ext cx="6111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Grafika 8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0700" y="3462338"/>
            <a:ext cx="509588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Grafika 8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9050" y="3405188"/>
            <a:ext cx="550863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Grafika 8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0" y="4279900"/>
            <a:ext cx="52705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Grafika 8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5425" y="4429125"/>
            <a:ext cx="5588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E8C4D672-2C78-46E1-9570-4A520E0C72C1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16</a:t>
            </a:fld>
            <a:endParaRPr kumimoji="0" lang="en-US" altLang="pl-PL" sz="1400" smtClean="0"/>
          </a:p>
        </p:txBody>
      </p:sp>
      <p:sp>
        <p:nvSpPr>
          <p:cNvPr id="40" name="Tytuł 1"/>
          <p:cNvSpPr>
            <a:spLocks noGrp="1"/>
          </p:cNvSpPr>
          <p:nvPr>
            <p:ph type="title"/>
          </p:nvPr>
        </p:nvSpPr>
        <p:spPr>
          <a:xfrm>
            <a:off x="1587500" y="666750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Przewożenie materiałów niejawnych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eściokąt 2">
            <a:extLst>
              <a:ext uri="{FF2B5EF4-FFF2-40B4-BE49-F238E27FC236}">
                <a16:creationId xmlns:a16="http://schemas.microsoft.com/office/drawing/2014/main" id="{12CD2718-69B0-40EE-A8E7-1D3250C8B059}"/>
              </a:ext>
            </a:extLst>
          </p:cNvPr>
          <p:cNvSpPr/>
          <p:nvPr/>
        </p:nvSpPr>
        <p:spPr>
          <a:xfrm>
            <a:off x="3897313" y="3489325"/>
            <a:ext cx="1536700" cy="1325563"/>
          </a:xfrm>
          <a:prstGeom prst="hexagon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Grafika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2750" y="3705225"/>
            <a:ext cx="887413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ześciokąt 13">
            <a:extLst>
              <a:ext uri="{FF2B5EF4-FFF2-40B4-BE49-F238E27FC236}">
                <a16:creationId xmlns:a16="http://schemas.microsoft.com/office/drawing/2014/main" id="{63885F33-7138-423B-A9A4-08C499555127}"/>
              </a:ext>
            </a:extLst>
          </p:cNvPr>
          <p:cNvSpPr/>
          <p:nvPr/>
        </p:nvSpPr>
        <p:spPr>
          <a:xfrm>
            <a:off x="2492375" y="2690813"/>
            <a:ext cx="1536700" cy="1323975"/>
          </a:xfrm>
          <a:prstGeom prst="hexagon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5" name="Sześciokąt 14">
            <a:extLst>
              <a:ext uri="{FF2B5EF4-FFF2-40B4-BE49-F238E27FC236}">
                <a16:creationId xmlns:a16="http://schemas.microsoft.com/office/drawing/2014/main" id="{69AC3AAF-1820-4029-A11F-E4D37B7526EE}"/>
              </a:ext>
            </a:extLst>
          </p:cNvPr>
          <p:cNvSpPr/>
          <p:nvPr/>
        </p:nvSpPr>
        <p:spPr>
          <a:xfrm>
            <a:off x="3894138" y="1947863"/>
            <a:ext cx="1536700" cy="1323975"/>
          </a:xfrm>
          <a:prstGeom prst="hexagon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6" name="Sześciokąt 15">
            <a:extLst>
              <a:ext uri="{FF2B5EF4-FFF2-40B4-BE49-F238E27FC236}">
                <a16:creationId xmlns:a16="http://schemas.microsoft.com/office/drawing/2014/main" id="{B654873B-6A60-422C-9B51-DAD76803CEC9}"/>
              </a:ext>
            </a:extLst>
          </p:cNvPr>
          <p:cNvSpPr/>
          <p:nvPr/>
        </p:nvSpPr>
        <p:spPr>
          <a:xfrm>
            <a:off x="5295900" y="2711450"/>
            <a:ext cx="1536700" cy="1325563"/>
          </a:xfrm>
          <a:prstGeom prst="hexagon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453D2D46-3A24-4499-BC48-A7637E29218F}"/>
              </a:ext>
            </a:extLst>
          </p:cNvPr>
          <p:cNvSpPr/>
          <p:nvPr/>
        </p:nvSpPr>
        <p:spPr>
          <a:xfrm>
            <a:off x="5295900" y="4303713"/>
            <a:ext cx="1536700" cy="1325562"/>
          </a:xfrm>
          <a:prstGeom prst="hexagon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8" name="Sześciokąt 17">
            <a:extLst>
              <a:ext uri="{FF2B5EF4-FFF2-40B4-BE49-F238E27FC236}">
                <a16:creationId xmlns:a16="http://schemas.microsoft.com/office/drawing/2014/main" id="{79803F93-4688-44C9-AF9F-57107F3F7748}"/>
              </a:ext>
            </a:extLst>
          </p:cNvPr>
          <p:cNvSpPr/>
          <p:nvPr/>
        </p:nvSpPr>
        <p:spPr>
          <a:xfrm>
            <a:off x="3894138" y="5032375"/>
            <a:ext cx="1536700" cy="1323975"/>
          </a:xfrm>
          <a:prstGeom prst="hexagon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pic>
        <p:nvPicPr>
          <p:cNvPr id="13" name="Grafika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7850" y="3760788"/>
            <a:ext cx="2873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ześciokąt 18">
            <a:extLst>
              <a:ext uri="{FF2B5EF4-FFF2-40B4-BE49-F238E27FC236}">
                <a16:creationId xmlns:a16="http://schemas.microsoft.com/office/drawing/2014/main" id="{B4F15A25-F43B-42C8-A863-1BD9C365C216}"/>
              </a:ext>
            </a:extLst>
          </p:cNvPr>
          <p:cNvSpPr/>
          <p:nvPr/>
        </p:nvSpPr>
        <p:spPr>
          <a:xfrm>
            <a:off x="2492375" y="4283075"/>
            <a:ext cx="1536700" cy="1325563"/>
          </a:xfrm>
          <a:prstGeom prst="hexagon">
            <a:avLst/>
          </a:prstGeom>
          <a:solidFill>
            <a:srgbClr val="F2F2F2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A57F2E3-CCD7-40F7-99BC-36630CAF17E2}"/>
              </a:ext>
            </a:extLst>
          </p:cNvPr>
          <p:cNvSpPr/>
          <p:nvPr/>
        </p:nvSpPr>
        <p:spPr>
          <a:xfrm>
            <a:off x="4040188" y="3968750"/>
            <a:ext cx="1243012" cy="360363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4" name="pole tekstowe 3"/>
          <p:cNvSpPr txBox="1">
            <a:spLocks noChangeArrowheads="1"/>
          </p:cNvSpPr>
          <p:nvPr/>
        </p:nvSpPr>
        <p:spPr bwMode="auto">
          <a:xfrm>
            <a:off x="3894138" y="4017963"/>
            <a:ext cx="15367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F2F2F2"/>
                </a:solidFill>
                <a:latin typeface="Verdana" panose="020B0604030504040204" pitchFamily="34" charset="0"/>
              </a:rPr>
              <a:t>PRZEWOŹNICY</a:t>
            </a:r>
          </a:p>
        </p:txBody>
      </p:sp>
      <p:sp>
        <p:nvSpPr>
          <p:cNvPr id="10" name="pole tekstowe 9"/>
          <p:cNvSpPr txBox="1">
            <a:spLocks noChangeArrowheads="1"/>
          </p:cNvSpPr>
          <p:nvPr/>
        </p:nvSpPr>
        <p:spPr bwMode="auto">
          <a:xfrm>
            <a:off x="3894138" y="2362200"/>
            <a:ext cx="1536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  <a:t>POCZTA SPECJALNA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7223711-77B0-416F-BFB1-4B5BD7BB55F2}"/>
              </a:ext>
            </a:extLst>
          </p:cNvPr>
          <p:cNvSpPr txBox="1"/>
          <p:nvPr/>
        </p:nvSpPr>
        <p:spPr>
          <a:xfrm>
            <a:off x="5295900" y="3065463"/>
            <a:ext cx="1520825" cy="64611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pl-PL" sz="12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KOMÓRKA</a:t>
            </a:r>
            <a:br>
              <a:rPr lang="pl-PL" sz="12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05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ORGANIZACYJNA </a:t>
            </a:r>
            <a:r>
              <a:rPr lang="pl-PL" sz="12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MSZ</a:t>
            </a:r>
          </a:p>
        </p:txBody>
      </p:sp>
      <p:sp>
        <p:nvSpPr>
          <p:cNvPr id="23" name="pole tekstowe 22"/>
          <p:cNvSpPr txBox="1">
            <a:spLocks noChangeArrowheads="1"/>
          </p:cNvSpPr>
          <p:nvPr/>
        </p:nvSpPr>
        <p:spPr bwMode="auto">
          <a:xfrm>
            <a:off x="5287963" y="4635500"/>
            <a:ext cx="1536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  <a:t>WŁAŚCIWE</a:t>
            </a:r>
            <a:b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  <a:t>JEDNOSTKI</a:t>
            </a:r>
            <a:b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000" b="1">
                <a:solidFill>
                  <a:srgbClr val="174475"/>
                </a:solidFill>
                <a:latin typeface="Verdana" panose="020B0604030504040204" pitchFamily="34" charset="0"/>
              </a:rPr>
              <a:t>MON LUB SKW</a:t>
            </a:r>
            <a:endParaRPr lang="pl-PL" altLang="pl-PL" sz="1200" b="1">
              <a:solidFill>
                <a:srgbClr val="174475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pole tekstowe 23"/>
          <p:cNvSpPr txBox="1">
            <a:spLocks noChangeArrowheads="1"/>
          </p:cNvSpPr>
          <p:nvPr/>
        </p:nvSpPr>
        <p:spPr bwMode="auto">
          <a:xfrm>
            <a:off x="3894138" y="5478463"/>
            <a:ext cx="1536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  <a:t>OPERATORZY POCZTOWI</a:t>
            </a:r>
          </a:p>
        </p:txBody>
      </p:sp>
      <p:sp>
        <p:nvSpPr>
          <p:cNvPr id="25" name="pole tekstowe 24"/>
          <p:cNvSpPr txBox="1">
            <a:spLocks noChangeArrowheads="1"/>
          </p:cNvSpPr>
          <p:nvPr/>
        </p:nvSpPr>
        <p:spPr bwMode="auto">
          <a:xfrm>
            <a:off x="2495550" y="4670425"/>
            <a:ext cx="1536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solidFill>
                  <a:srgbClr val="174475"/>
                </a:solidFill>
                <a:latin typeface="Verdana" panose="020B0604030504040204" pitchFamily="34" charset="0"/>
              </a:rPr>
              <a:t>PRZEDSIĘBIORCY</a:t>
            </a:r>
            <a: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  <a:t>OCHRONY</a:t>
            </a:r>
            <a:br>
              <a:rPr lang="pl-PL" altLang="pl-PL" sz="1200" b="1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000" b="1">
                <a:solidFill>
                  <a:srgbClr val="174475"/>
                </a:solidFill>
                <a:latin typeface="Verdana" panose="020B0604030504040204" pitchFamily="34" charset="0"/>
              </a:rPr>
              <a:t>OSÓB I MIENIA</a:t>
            </a:r>
          </a:p>
        </p:txBody>
      </p:sp>
      <p:sp>
        <p:nvSpPr>
          <p:cNvPr id="26" name="pole tekstowe 25"/>
          <p:cNvSpPr txBox="1">
            <a:spLocks noChangeArrowheads="1"/>
          </p:cNvSpPr>
          <p:nvPr/>
        </p:nvSpPr>
        <p:spPr bwMode="auto">
          <a:xfrm>
            <a:off x="2493963" y="3065463"/>
            <a:ext cx="15367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000" b="1">
                <a:solidFill>
                  <a:srgbClr val="174475"/>
                </a:solidFill>
                <a:latin typeface="Verdana" panose="020B0604030504040204" pitchFamily="34" charset="0"/>
              </a:rPr>
              <a:t>PRZEDSIĘBIORCY</a:t>
            </a:r>
            <a:r>
              <a:rPr lang="pl-PL" altLang="pl-PL" sz="1400" b="1">
                <a:solidFill>
                  <a:srgbClr val="174475"/>
                </a:solidFill>
                <a:latin typeface="Verdana" panose="020B0604030504040204" pitchFamily="34" charset="0"/>
              </a:rPr>
              <a:t/>
            </a:r>
            <a:br>
              <a:rPr lang="pl-PL" altLang="pl-PL" sz="1400" b="1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400" b="1">
                <a:solidFill>
                  <a:srgbClr val="174475"/>
                </a:solidFill>
                <a:latin typeface="Verdana" panose="020B0604030504040204" pitchFamily="34" charset="0"/>
              </a:rPr>
              <a:t>USŁUG</a:t>
            </a:r>
            <a:br>
              <a:rPr lang="pl-PL" altLang="pl-PL" sz="1400" b="1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900" b="1">
                <a:solidFill>
                  <a:srgbClr val="174475"/>
                </a:solidFill>
                <a:latin typeface="Verdana" panose="020B0604030504040204" pitchFamily="34" charset="0"/>
              </a:rPr>
              <a:t>TRANSPORTOWYCH</a:t>
            </a:r>
            <a:endParaRPr lang="pl-PL" altLang="pl-PL" sz="1400" b="1">
              <a:solidFill>
                <a:srgbClr val="174475"/>
              </a:solidFill>
              <a:latin typeface="Verdana" panose="020B0604030504040204" pitchFamily="34" charset="0"/>
            </a:endParaRPr>
          </a:p>
        </p:txBody>
      </p:sp>
      <p:pic>
        <p:nvPicPr>
          <p:cNvPr id="27" name="Grafika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8025" y="3014663"/>
            <a:ext cx="2873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a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1375" y="3743325"/>
            <a:ext cx="2873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fika 3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8025" y="6019800"/>
            <a:ext cx="3238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fika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1375" y="5340350"/>
            <a:ext cx="2873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fika 3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1338" y="525780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2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E543251-0C06-4A49-A319-60BD1A5A7E2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17</a:t>
            </a:fld>
            <a:endParaRPr kumimoji="0" lang="en-US" altLang="pl-PL" sz="1400" smtClean="0"/>
          </a:p>
        </p:txBody>
      </p:sp>
      <p:sp>
        <p:nvSpPr>
          <p:cNvPr id="34" name="Tytuł 1"/>
          <p:cNvSpPr>
            <a:spLocks noGrp="1"/>
          </p:cNvSpPr>
          <p:nvPr>
            <p:ph type="title"/>
          </p:nvPr>
        </p:nvSpPr>
        <p:spPr>
          <a:xfrm>
            <a:off x="1425575" y="971550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Przewoźnicy materiałów niejawnych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7288A7F-B061-4439-AD7A-39BF7AA4FED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18</a:t>
            </a:fld>
            <a:endParaRPr kumimoji="0" lang="en-US" altLang="pl-PL" sz="1400" smtClean="0"/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2C513CC8-AAD2-4720-82EC-A542A9CC95FC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5683250" y="2962275"/>
            <a:ext cx="0" cy="287338"/>
          </a:xfrm>
          <a:prstGeom prst="line">
            <a:avLst/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FCF1B4FE-D4A2-4785-B883-8D774DF339A7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3435350" y="2962275"/>
            <a:ext cx="0" cy="284163"/>
          </a:xfrm>
          <a:prstGeom prst="line">
            <a:avLst/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: łamany 12">
            <a:extLst>
              <a:ext uri="{FF2B5EF4-FFF2-40B4-BE49-F238E27FC236}">
                <a16:creationId xmlns:a16="http://schemas.microsoft.com/office/drawing/2014/main" id="{2202808F-C85C-4170-BB1D-B0BEDFA02C04}"/>
              </a:ext>
            </a:extLst>
          </p:cNvPr>
          <p:cNvCxnSpPr>
            <a:cxnSpLocks/>
            <a:stCxn id="42" idx="0"/>
            <a:endCxn id="48" idx="2"/>
          </p:cNvCxnSpPr>
          <p:nvPr/>
        </p:nvCxnSpPr>
        <p:spPr>
          <a:xfrm rot="16200000" flipV="1">
            <a:off x="2397125" y="1801813"/>
            <a:ext cx="1012825" cy="3333750"/>
          </a:xfrm>
          <a:prstGeom prst="bentConnector3">
            <a:avLst>
              <a:gd name="adj1" fmla="val 71627"/>
            </a:avLst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: łamany 14">
            <a:extLst>
              <a:ext uri="{FF2B5EF4-FFF2-40B4-BE49-F238E27FC236}">
                <a16:creationId xmlns:a16="http://schemas.microsoft.com/office/drawing/2014/main" id="{6CC2DF2D-0E26-4FE6-BAC7-82F66A06DFCA}"/>
              </a:ext>
            </a:extLst>
          </p:cNvPr>
          <p:cNvCxnSpPr>
            <a:cxnSpLocks/>
            <a:stCxn id="42" idx="0"/>
            <a:endCxn id="44" idx="2"/>
          </p:cNvCxnSpPr>
          <p:nvPr/>
        </p:nvCxnSpPr>
        <p:spPr>
          <a:xfrm rot="5400000" flipH="1" flipV="1">
            <a:off x="5744369" y="1788319"/>
            <a:ext cx="1012825" cy="3360737"/>
          </a:xfrm>
          <a:prstGeom prst="bentConnector3">
            <a:avLst>
              <a:gd name="adj1" fmla="val 71815"/>
            </a:avLst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rostokąt 41">
            <a:extLst>
              <a:ext uri="{FF2B5EF4-FFF2-40B4-BE49-F238E27FC236}">
                <a16:creationId xmlns:a16="http://schemas.microsoft.com/office/drawing/2014/main" id="{B0368A3A-BA4E-4A44-BEA4-AB3B8BCCA1ED}"/>
              </a:ext>
            </a:extLst>
          </p:cNvPr>
          <p:cNvSpPr/>
          <p:nvPr/>
        </p:nvSpPr>
        <p:spPr>
          <a:xfrm>
            <a:off x="3429000" y="3975100"/>
            <a:ext cx="2281238" cy="546100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600" b="1" dirty="0">
                <a:latin typeface="Verdana" panose="020B0604030504040204" pitchFamily="34" charset="0"/>
                <a:ea typeface="Verdana" panose="020B0604030504040204" pitchFamily="34" charset="0"/>
              </a:rPr>
              <a:t>NADAWCY</a:t>
            </a:r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DEE93DB5-2536-48EC-B844-566EB1EE3673}"/>
              </a:ext>
            </a:extLst>
          </p:cNvPr>
          <p:cNvSpPr/>
          <p:nvPr/>
        </p:nvSpPr>
        <p:spPr>
          <a:xfrm>
            <a:off x="4725988" y="2414588"/>
            <a:ext cx="1914525" cy="547687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200" b="1" smtClean="0">
                <a:solidFill>
                  <a:srgbClr val="174475"/>
                </a:solidFill>
                <a:latin typeface="Verdana" panose="020B0604030504040204" pitchFamily="34" charset="0"/>
              </a:rPr>
              <a:t>KOMÓRKI PODLEGŁE MSZ</a:t>
            </a:r>
          </a:p>
        </p:txBody>
      </p:sp>
      <p:sp>
        <p:nvSpPr>
          <p:cNvPr id="44" name="Prostokąt 43">
            <a:extLst>
              <a:ext uri="{FF2B5EF4-FFF2-40B4-BE49-F238E27FC236}">
                <a16:creationId xmlns:a16="http://schemas.microsoft.com/office/drawing/2014/main" id="{BFD359A9-274E-4D22-BE8C-09940C6392EA}"/>
              </a:ext>
            </a:extLst>
          </p:cNvPr>
          <p:cNvSpPr/>
          <p:nvPr/>
        </p:nvSpPr>
        <p:spPr>
          <a:xfrm>
            <a:off x="6973888" y="2414588"/>
            <a:ext cx="1916112" cy="547687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200" b="1" smtClean="0">
                <a:solidFill>
                  <a:srgbClr val="174475"/>
                </a:solidFill>
                <a:latin typeface="Verdana" panose="020B0604030504040204" pitchFamily="34" charset="0"/>
              </a:rPr>
              <a:t>KOMÓRKI PODLEGŁE MON LUB SKW</a:t>
            </a:r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191CA708-4BC9-4C93-A831-6E945EB6291B}"/>
              </a:ext>
            </a:extLst>
          </p:cNvPr>
          <p:cNvSpPr/>
          <p:nvPr/>
        </p:nvSpPr>
        <p:spPr>
          <a:xfrm>
            <a:off x="2478088" y="2414588"/>
            <a:ext cx="1916112" cy="547687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POCZTA SPECJALNA</a:t>
            </a:r>
          </a:p>
        </p:txBody>
      </p:sp>
      <p:sp>
        <p:nvSpPr>
          <p:cNvPr id="48" name="Prostokąt 47">
            <a:extLst>
              <a:ext uri="{FF2B5EF4-FFF2-40B4-BE49-F238E27FC236}">
                <a16:creationId xmlns:a16="http://schemas.microsoft.com/office/drawing/2014/main" id="{9230102F-E80D-4053-B193-5192F2B2C841}"/>
              </a:ext>
            </a:extLst>
          </p:cNvPr>
          <p:cNvSpPr/>
          <p:nvPr/>
        </p:nvSpPr>
        <p:spPr>
          <a:xfrm>
            <a:off x="279400" y="2414588"/>
            <a:ext cx="1914525" cy="547687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PRZEKAZYWANE BEZ POŚREDNICTWA PRZEWOŹNIKA</a:t>
            </a:r>
          </a:p>
        </p:txBody>
      </p:sp>
      <p:cxnSp>
        <p:nvCxnSpPr>
          <p:cNvPr id="50" name="Łącznik prosty 49">
            <a:extLst>
              <a:ext uri="{FF2B5EF4-FFF2-40B4-BE49-F238E27FC236}">
                <a16:creationId xmlns:a16="http://schemas.microsoft.com/office/drawing/2014/main" id="{09218894-D428-415F-9492-EE72B9F02F13}"/>
              </a:ext>
            </a:extLst>
          </p:cNvPr>
          <p:cNvCxnSpPr>
            <a:cxnSpLocks/>
            <a:stCxn id="59" idx="0"/>
          </p:cNvCxnSpPr>
          <p:nvPr/>
        </p:nvCxnSpPr>
        <p:spPr>
          <a:xfrm flipV="1">
            <a:off x="3433763" y="5281613"/>
            <a:ext cx="0" cy="252412"/>
          </a:xfrm>
          <a:prstGeom prst="line">
            <a:avLst/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26F5E1A4-40A9-440F-BDA9-64329065D1DD}"/>
              </a:ext>
            </a:extLst>
          </p:cNvPr>
          <p:cNvCxnSpPr>
            <a:cxnSpLocks/>
            <a:stCxn id="64" idx="0"/>
          </p:cNvCxnSpPr>
          <p:nvPr/>
        </p:nvCxnSpPr>
        <p:spPr>
          <a:xfrm flipV="1">
            <a:off x="5683250" y="5281613"/>
            <a:ext cx="0" cy="252412"/>
          </a:xfrm>
          <a:prstGeom prst="line">
            <a:avLst/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: łamany 54">
            <a:extLst>
              <a:ext uri="{FF2B5EF4-FFF2-40B4-BE49-F238E27FC236}">
                <a16:creationId xmlns:a16="http://schemas.microsoft.com/office/drawing/2014/main" id="{CB71293D-EA9C-404C-BD35-F0D34FB3A823}"/>
              </a:ext>
            </a:extLst>
          </p:cNvPr>
          <p:cNvCxnSpPr>
            <a:cxnSpLocks/>
            <a:stCxn id="42" idx="2"/>
            <a:endCxn id="63" idx="0"/>
          </p:cNvCxnSpPr>
          <p:nvPr/>
        </p:nvCxnSpPr>
        <p:spPr>
          <a:xfrm rot="5400000">
            <a:off x="2370138" y="3336925"/>
            <a:ext cx="1016000" cy="3384550"/>
          </a:xfrm>
          <a:prstGeom prst="bentConnector3">
            <a:avLst>
              <a:gd name="adj1" fmla="val 74761"/>
            </a:avLst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: łamany 55">
            <a:extLst>
              <a:ext uri="{FF2B5EF4-FFF2-40B4-BE49-F238E27FC236}">
                <a16:creationId xmlns:a16="http://schemas.microsoft.com/office/drawing/2014/main" id="{4EB7EA14-F421-4657-B18C-810C1BCA212B}"/>
              </a:ext>
            </a:extLst>
          </p:cNvPr>
          <p:cNvCxnSpPr>
            <a:cxnSpLocks/>
            <a:stCxn id="42" idx="2"/>
            <a:endCxn id="62" idx="0"/>
          </p:cNvCxnSpPr>
          <p:nvPr/>
        </p:nvCxnSpPr>
        <p:spPr>
          <a:xfrm rot="16200000" flipH="1">
            <a:off x="5744369" y="3347244"/>
            <a:ext cx="1012825" cy="3360737"/>
          </a:xfrm>
          <a:prstGeom prst="bentConnector3">
            <a:avLst>
              <a:gd name="adj1" fmla="val 74824"/>
            </a:avLst>
          </a:prstGeom>
          <a:ln w="28575">
            <a:solidFill>
              <a:srgbClr val="E414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rostokąt 58">
            <a:extLst>
              <a:ext uri="{FF2B5EF4-FFF2-40B4-BE49-F238E27FC236}">
                <a16:creationId xmlns:a16="http://schemas.microsoft.com/office/drawing/2014/main" id="{C4B23BC1-4312-47A0-8DCE-B78C18DD218C}"/>
              </a:ext>
            </a:extLst>
          </p:cNvPr>
          <p:cNvSpPr/>
          <p:nvPr/>
        </p:nvSpPr>
        <p:spPr>
          <a:xfrm>
            <a:off x="2476500" y="5534025"/>
            <a:ext cx="1916113" cy="547688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2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OPERATORZY</a:t>
            </a:r>
            <a:br>
              <a:rPr lang="pl-PL" sz="12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sz="1200" b="1" dirty="0">
                <a:solidFill>
                  <a:srgbClr val="17447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POCZTOWI</a:t>
            </a:r>
          </a:p>
        </p:txBody>
      </p:sp>
      <p:sp>
        <p:nvSpPr>
          <p:cNvPr id="62" name="Prostokąt 61">
            <a:extLst>
              <a:ext uri="{FF2B5EF4-FFF2-40B4-BE49-F238E27FC236}">
                <a16:creationId xmlns:a16="http://schemas.microsoft.com/office/drawing/2014/main" id="{2F4DCD27-17D4-4F91-BF78-46E2D4BE6F8C}"/>
              </a:ext>
            </a:extLst>
          </p:cNvPr>
          <p:cNvSpPr/>
          <p:nvPr/>
        </p:nvSpPr>
        <p:spPr>
          <a:xfrm>
            <a:off x="6973888" y="5534025"/>
            <a:ext cx="1916112" cy="547688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PRZEDSIĘBIORCY</a:t>
            </a:r>
            <a:b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USŁUG TRANSPORTOWYCH</a:t>
            </a:r>
          </a:p>
        </p:txBody>
      </p:sp>
      <p:sp>
        <p:nvSpPr>
          <p:cNvPr id="63" name="Prostokąt 62">
            <a:extLst>
              <a:ext uri="{FF2B5EF4-FFF2-40B4-BE49-F238E27FC236}">
                <a16:creationId xmlns:a16="http://schemas.microsoft.com/office/drawing/2014/main" id="{E8BEA15C-5137-428D-95F3-6A62511BE61A}"/>
              </a:ext>
            </a:extLst>
          </p:cNvPr>
          <p:cNvSpPr/>
          <p:nvPr/>
        </p:nvSpPr>
        <p:spPr>
          <a:xfrm>
            <a:off x="227013" y="5537200"/>
            <a:ext cx="1916112" cy="546100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PRZEKAZYWANE BEZ POŚREDNICTWA PRZEWOŹNIKA</a:t>
            </a:r>
          </a:p>
        </p:txBody>
      </p:sp>
      <p:sp>
        <p:nvSpPr>
          <p:cNvPr id="64" name="Prostokąt 63">
            <a:extLst>
              <a:ext uri="{FF2B5EF4-FFF2-40B4-BE49-F238E27FC236}">
                <a16:creationId xmlns:a16="http://schemas.microsoft.com/office/drawing/2014/main" id="{38BD972C-E581-4A61-A87B-5E911A52ED75}"/>
              </a:ext>
            </a:extLst>
          </p:cNvPr>
          <p:cNvSpPr/>
          <p:nvPr/>
        </p:nvSpPr>
        <p:spPr>
          <a:xfrm>
            <a:off x="4725988" y="5534025"/>
            <a:ext cx="1914525" cy="547688"/>
          </a:xfrm>
          <a:prstGeom prst="rect">
            <a:avLst/>
          </a:prstGeom>
          <a:solidFill>
            <a:srgbClr val="FFFFFF"/>
          </a:solidFill>
          <a:ln w="3810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PRZEDSIĘBIORCY</a:t>
            </a:r>
            <a:b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OCHRONY</a:t>
            </a:r>
            <a:b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</a:br>
            <a:r>
              <a:rPr lang="pl-PL" altLang="pl-PL" sz="1100" b="1" smtClean="0">
                <a:solidFill>
                  <a:srgbClr val="174475"/>
                </a:solidFill>
                <a:latin typeface="Verdana" panose="020B0604030504040204" pitchFamily="34" charset="0"/>
              </a:rPr>
              <a:t>OSÓB I MIENIA</a:t>
            </a:r>
          </a:p>
        </p:txBody>
      </p:sp>
      <p:sp>
        <p:nvSpPr>
          <p:cNvPr id="65" name="Prostokąt 64">
            <a:extLst>
              <a:ext uri="{FF2B5EF4-FFF2-40B4-BE49-F238E27FC236}">
                <a16:creationId xmlns:a16="http://schemas.microsoft.com/office/drawing/2014/main" id="{2DB7C188-E258-4433-B589-1ECC79BC3AAC}"/>
              </a:ext>
            </a:extLst>
          </p:cNvPr>
          <p:cNvSpPr/>
          <p:nvPr/>
        </p:nvSpPr>
        <p:spPr>
          <a:xfrm>
            <a:off x="3273425" y="3467100"/>
            <a:ext cx="2597150" cy="311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000" b="1" smtClean="0">
                <a:solidFill>
                  <a:srgbClr val="174475"/>
                </a:solidFill>
                <a:latin typeface="Verdana" panose="020B0604030504040204" pitchFamily="34" charset="0"/>
              </a:rPr>
              <a:t>„ŚCIŚLE TAJNE” LUB „TAJNE”</a:t>
            </a:r>
          </a:p>
        </p:txBody>
      </p:sp>
      <p:sp>
        <p:nvSpPr>
          <p:cNvPr id="68" name="Prostokąt 67">
            <a:extLst>
              <a:ext uri="{FF2B5EF4-FFF2-40B4-BE49-F238E27FC236}">
                <a16:creationId xmlns:a16="http://schemas.microsoft.com/office/drawing/2014/main" id="{E7DB7A41-C396-4BEA-9047-69E30DC1D5EA}"/>
              </a:ext>
            </a:extLst>
          </p:cNvPr>
          <p:cNvSpPr/>
          <p:nvPr/>
        </p:nvSpPr>
        <p:spPr>
          <a:xfrm>
            <a:off x="3273425" y="4727575"/>
            <a:ext cx="2597150" cy="312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1744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pl-PL" altLang="pl-PL" sz="1000" b="1" smtClean="0">
                <a:solidFill>
                  <a:srgbClr val="174475"/>
                </a:solidFill>
                <a:latin typeface="Verdana" panose="020B0604030504040204" pitchFamily="34" charset="0"/>
              </a:rPr>
              <a:t>„POUFNE” LUB „ZASTRZEŻONE”</a:t>
            </a:r>
          </a:p>
        </p:txBody>
      </p:sp>
      <p:sp>
        <p:nvSpPr>
          <p:cNvPr id="69" name="Tytuł 1"/>
          <p:cNvSpPr>
            <a:spLocks noGrp="1"/>
          </p:cNvSpPr>
          <p:nvPr>
            <p:ph type="title"/>
          </p:nvPr>
        </p:nvSpPr>
        <p:spPr>
          <a:xfrm>
            <a:off x="1425575" y="971550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Przewożenie materiałów niejawnych</a:t>
            </a:r>
            <a:endParaRPr lang="pl-PL" dirty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tekstu 13"/>
          <p:cNvSpPr txBox="1">
            <a:spLocks/>
          </p:cNvSpPr>
          <p:nvPr/>
        </p:nvSpPr>
        <p:spPr bwMode="auto">
          <a:xfrm>
            <a:off x="1055688" y="2646363"/>
            <a:ext cx="375920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1600" b="1">
                <a:latin typeface="Verdana" panose="020B0604030504040204" pitchFamily="34" charset="0"/>
                <a:ea typeface="Verdana" panose="020B0604030504040204" pitchFamily="34" charset="0"/>
              </a:rPr>
              <a:t>PRAWIDŁOWOŚĆ OZNACZENIA</a:t>
            </a:r>
            <a:br>
              <a:rPr lang="pl-PL" altLang="pl-PL" sz="1600" b="1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altLang="pl-PL" sz="1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NADAWCY I ADRESATA </a:t>
            </a:r>
            <a:endParaRPr lang="pl-PL" altLang="pl-PL" sz="160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EA0EA32A-D9DD-4F55-95DC-DE203B301942}"/>
              </a:ext>
            </a:extLst>
          </p:cNvPr>
          <p:cNvSpPr/>
          <p:nvPr/>
        </p:nvSpPr>
        <p:spPr>
          <a:xfrm>
            <a:off x="2017713" y="1382713"/>
            <a:ext cx="5081587" cy="571500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45" name="Symbol zastępczy tekstu 13"/>
          <p:cNvSpPr txBox="1">
            <a:spLocks/>
          </p:cNvSpPr>
          <p:nvPr/>
        </p:nvSpPr>
        <p:spPr bwMode="auto">
          <a:xfrm>
            <a:off x="4186238" y="3581400"/>
            <a:ext cx="376872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1600" b="1">
                <a:latin typeface="Verdana" panose="020B0604030504040204" pitchFamily="34" charset="0"/>
                <a:ea typeface="Verdana" panose="020B0604030504040204" pitchFamily="34" charset="0"/>
              </a:rPr>
              <a:t>CAŁOŚĆ</a:t>
            </a:r>
            <a:br>
              <a:rPr lang="pl-PL" altLang="pl-PL" sz="1600" b="1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l-PL" altLang="pl-PL" sz="1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PIECZĘCI I OPAKOWANIA </a:t>
            </a:r>
            <a:endParaRPr lang="pl-PL" altLang="pl-PL" sz="1600">
              <a:solidFill>
                <a:srgbClr val="FF0000"/>
              </a:solidFill>
              <a:ea typeface="Verdana" panose="020B0604030504040204" pitchFamily="34" charset="0"/>
            </a:endParaRPr>
          </a:p>
        </p:txBody>
      </p:sp>
      <p:sp>
        <p:nvSpPr>
          <p:cNvPr id="53" name="Tytuł 2">
            <a:extLst>
              <a:ext uri="{FF2B5EF4-FFF2-40B4-BE49-F238E27FC236}">
                <a16:creationId xmlns:a16="http://schemas.microsoft.com/office/drawing/2014/main" id="{69EED4B6-A990-4059-A799-0CC1817CD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19213"/>
            <a:ext cx="9144000" cy="7239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1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PRZYJMUJĄC PRZESYŁKĘ SPRAWDZA SIĘ:</a:t>
            </a:r>
            <a:endParaRPr lang="pl-PL" sz="1600" b="1" dirty="0">
              <a:solidFill>
                <a:srgbClr val="FFFFFF"/>
              </a:solidFill>
            </a:endParaRP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3F89D042-69B9-43A0-8370-4A8CD3ACDC9F}"/>
              </a:ext>
            </a:extLst>
          </p:cNvPr>
          <p:cNvSpPr/>
          <p:nvPr/>
        </p:nvSpPr>
        <p:spPr>
          <a:xfrm>
            <a:off x="246063" y="2644775"/>
            <a:ext cx="735012" cy="646113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33" name="Tytuł 2"/>
          <p:cNvSpPr txBox="1">
            <a:spLocks/>
          </p:cNvSpPr>
          <p:nvPr/>
        </p:nvSpPr>
        <p:spPr bwMode="auto">
          <a:xfrm>
            <a:off x="258763" y="2652713"/>
            <a:ext cx="722312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endParaRPr lang="pl-PL" altLang="pl-PL" sz="1800" b="1">
              <a:solidFill>
                <a:srgbClr val="FFFFFF"/>
              </a:solidFill>
              <a:ea typeface="Verdana" panose="020B0604030504040204" pitchFamily="34" charset="0"/>
            </a:endParaRP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03C29DDC-DFFC-4ED4-A062-2B592E35FA23}"/>
              </a:ext>
            </a:extLst>
          </p:cNvPr>
          <p:cNvSpPr/>
          <p:nvPr/>
        </p:nvSpPr>
        <p:spPr>
          <a:xfrm>
            <a:off x="8031163" y="3579813"/>
            <a:ext cx="733425" cy="646112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37" name="Tytuł 2"/>
          <p:cNvSpPr txBox="1">
            <a:spLocks/>
          </p:cNvSpPr>
          <p:nvPr/>
        </p:nvSpPr>
        <p:spPr bwMode="auto">
          <a:xfrm>
            <a:off x="8042275" y="3587750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endParaRPr lang="pl-PL" altLang="pl-PL" sz="1800" b="1">
              <a:solidFill>
                <a:srgbClr val="FFFFFF"/>
              </a:solidFill>
              <a:ea typeface="Verdana" panose="020B0604030504040204" pitchFamily="34" charset="0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77B2DEA3-4E5B-456F-A169-A8C52DE7236B}"/>
              </a:ext>
            </a:extLst>
          </p:cNvPr>
          <p:cNvSpPr/>
          <p:nvPr/>
        </p:nvSpPr>
        <p:spPr>
          <a:xfrm>
            <a:off x="257175" y="5041900"/>
            <a:ext cx="735013" cy="646113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0" name="Tytuł 2"/>
          <p:cNvSpPr txBox="1">
            <a:spLocks/>
          </p:cNvSpPr>
          <p:nvPr/>
        </p:nvSpPr>
        <p:spPr bwMode="auto">
          <a:xfrm>
            <a:off x="269875" y="5049838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endParaRPr lang="pl-PL" altLang="pl-PL" sz="1800" b="1">
              <a:solidFill>
                <a:srgbClr val="FFFFFF"/>
              </a:solidFill>
              <a:ea typeface="Verdana" panose="020B0604030504040204" pitchFamily="34" charset="0"/>
            </a:endParaRPr>
          </a:p>
        </p:txBody>
      </p:sp>
      <p:sp>
        <p:nvSpPr>
          <p:cNvPr id="21" name="Symbol zastępczy tekstu 13"/>
          <p:cNvSpPr txBox="1">
            <a:spLocks/>
          </p:cNvSpPr>
          <p:nvPr/>
        </p:nvSpPr>
        <p:spPr bwMode="auto">
          <a:xfrm>
            <a:off x="1065213" y="5049838"/>
            <a:ext cx="79676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16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ZGODNOŚĆ </a:t>
            </a:r>
            <a:r>
              <a:rPr lang="pl-PL" altLang="pl-PL" sz="1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ODCISKU PIECZĘCI </a:t>
            </a:r>
            <a:r>
              <a:rPr lang="pl-PL" altLang="pl-PL" sz="1600" b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 OPAKOWANIU Z NAZWĄ JEDNOSTKI ORGANIZACYJNEJ NADAWCY</a:t>
            </a:r>
            <a:endParaRPr lang="pl-PL" altLang="pl-PL" sz="1600">
              <a:solidFill>
                <a:srgbClr val="002060"/>
              </a:solidFill>
              <a:ea typeface="Verdana" panose="020B0604030504040204" pitchFamily="34" charset="0"/>
            </a:endParaRP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E5DB8CA-F9F3-4621-AAB9-5F2815236633}"/>
              </a:ext>
            </a:extLst>
          </p:cNvPr>
          <p:cNvSpPr/>
          <p:nvPr/>
        </p:nvSpPr>
        <p:spPr>
          <a:xfrm>
            <a:off x="258763" y="3282950"/>
            <a:ext cx="3543300" cy="46038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5E56BFA-7F45-4EBE-B1C3-4ED6EBC80928}"/>
              </a:ext>
            </a:extLst>
          </p:cNvPr>
          <p:cNvSpPr/>
          <p:nvPr/>
        </p:nvSpPr>
        <p:spPr>
          <a:xfrm>
            <a:off x="4906963" y="4229100"/>
            <a:ext cx="3856037" cy="46038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EBD2C3A7-8010-46C9-A8DA-4BA4928D0786}"/>
              </a:ext>
            </a:extLst>
          </p:cNvPr>
          <p:cNvSpPr/>
          <p:nvPr/>
        </p:nvSpPr>
        <p:spPr>
          <a:xfrm>
            <a:off x="255588" y="5686425"/>
            <a:ext cx="5545137" cy="36513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3380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7F53D37-F9D2-4603-8E8D-8A060924F8E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19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ytuł 2"/>
          <p:cNvSpPr txBox="1">
            <a:spLocks/>
          </p:cNvSpPr>
          <p:nvPr/>
        </p:nvSpPr>
        <p:spPr bwMode="auto">
          <a:xfrm>
            <a:off x="8423275" y="3508375"/>
            <a:ext cx="722313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b="1">
              <a:solidFill>
                <a:schemeClr val="bg1"/>
              </a:solidFill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B82D46F-2B33-4882-937F-87EEF2B254C7}"/>
              </a:ext>
            </a:extLst>
          </p:cNvPr>
          <p:cNvSpPr/>
          <p:nvPr/>
        </p:nvSpPr>
        <p:spPr>
          <a:xfrm>
            <a:off x="2030413" y="1393825"/>
            <a:ext cx="5083175" cy="571500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" name="pole tekstowe 1"/>
          <p:cNvSpPr txBox="1">
            <a:spLocks noChangeArrowheads="1"/>
          </p:cNvSpPr>
          <p:nvPr/>
        </p:nvSpPr>
        <p:spPr bwMode="auto">
          <a:xfrm>
            <a:off x="2030413" y="1511300"/>
            <a:ext cx="5083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6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 OTWARCIU PRZESYŁKI NALEŻY: </a:t>
            </a:r>
          </a:p>
        </p:txBody>
      </p:sp>
      <p:sp>
        <p:nvSpPr>
          <p:cNvPr id="4" name="pole tekstowe 3"/>
          <p:cNvSpPr txBox="1">
            <a:spLocks noChangeArrowheads="1"/>
          </p:cNvSpPr>
          <p:nvPr/>
        </p:nvSpPr>
        <p:spPr bwMode="auto">
          <a:xfrm>
            <a:off x="1117600" y="2601913"/>
            <a:ext cx="40306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Sprawdzić czy zawartość przesyłki</a:t>
            </a:r>
            <a:br>
              <a:rPr lang="pl-PL" altLang="pl-PL" sz="14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pl-PL" altLang="pl-PL" sz="1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odpowiada wyszczególnionym na niej numerom ewidencyjnym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C69ACFA-0400-4151-B8C4-6412AAA3BBDF}"/>
              </a:ext>
            </a:extLst>
          </p:cNvPr>
          <p:cNvSpPr/>
          <p:nvPr/>
        </p:nvSpPr>
        <p:spPr>
          <a:xfrm>
            <a:off x="295275" y="2620963"/>
            <a:ext cx="733425" cy="776287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5" name="Tytuł 2"/>
          <p:cNvSpPr txBox="1">
            <a:spLocks/>
          </p:cNvSpPr>
          <p:nvPr/>
        </p:nvSpPr>
        <p:spPr bwMode="auto">
          <a:xfrm>
            <a:off x="212725" y="2638425"/>
            <a:ext cx="881063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endParaRPr lang="pl-PL" altLang="pl-PL" sz="1800" b="1">
              <a:solidFill>
                <a:srgbClr val="FFFFFF"/>
              </a:solidFill>
              <a:ea typeface="Verdana" panose="020B0604030504040204" pitchFamily="34" charset="0"/>
            </a:endParaRPr>
          </a:p>
        </p:txBody>
      </p:sp>
      <p:sp>
        <p:nvSpPr>
          <p:cNvPr id="16" name="pole tekstowe 15"/>
          <p:cNvSpPr txBox="1">
            <a:spLocks noChangeArrowheads="1"/>
          </p:cNvSpPr>
          <p:nvPr/>
        </p:nvSpPr>
        <p:spPr bwMode="auto">
          <a:xfrm>
            <a:off x="2511425" y="3981450"/>
            <a:ext cx="55626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4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Ustalić czy liczba stron lub innych jednostek miary materiałów oraz liczba załączników </a:t>
            </a:r>
            <a:r>
              <a:rPr lang="pl-PL" altLang="pl-PL" sz="1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jest zgodna</a:t>
            </a:r>
            <a:br>
              <a:rPr lang="pl-PL" altLang="pl-PL" sz="1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pl-PL" altLang="pl-PL" sz="1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z liczbą oznaczoną na poszczególnych materiałach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17303C9E-46AC-441B-9AC8-7E00CE1AAF40}"/>
              </a:ext>
            </a:extLst>
          </p:cNvPr>
          <p:cNvSpPr/>
          <p:nvPr/>
        </p:nvSpPr>
        <p:spPr>
          <a:xfrm>
            <a:off x="8108950" y="4000500"/>
            <a:ext cx="733425" cy="777875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18" name="Tytuł 2"/>
          <p:cNvSpPr txBox="1">
            <a:spLocks/>
          </p:cNvSpPr>
          <p:nvPr/>
        </p:nvSpPr>
        <p:spPr bwMode="auto">
          <a:xfrm>
            <a:off x="8121650" y="4094163"/>
            <a:ext cx="720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endParaRPr lang="pl-PL" altLang="pl-PL" sz="1800" b="1">
              <a:solidFill>
                <a:srgbClr val="FFFFFF"/>
              </a:solidFill>
              <a:ea typeface="Verdana" panose="020B0604030504040204" pitchFamily="34" charset="0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C365E10-4007-4CEB-BA21-CA80EE6737FF}"/>
              </a:ext>
            </a:extLst>
          </p:cNvPr>
          <p:cNvSpPr/>
          <p:nvPr/>
        </p:nvSpPr>
        <p:spPr>
          <a:xfrm>
            <a:off x="2924175" y="4741863"/>
            <a:ext cx="5329238" cy="36512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5301BA5-B993-4F22-954D-A60C51423E90}"/>
              </a:ext>
            </a:extLst>
          </p:cNvPr>
          <p:cNvSpPr/>
          <p:nvPr/>
        </p:nvSpPr>
        <p:spPr>
          <a:xfrm>
            <a:off x="923925" y="3360738"/>
            <a:ext cx="4067175" cy="36512"/>
          </a:xfrm>
          <a:prstGeom prst="rect">
            <a:avLst/>
          </a:prstGeom>
          <a:solidFill>
            <a:srgbClr val="174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2BAB18C-6589-412F-96C6-F846865C37C5}"/>
              </a:ext>
            </a:extLst>
          </p:cNvPr>
          <p:cNvSpPr/>
          <p:nvPr/>
        </p:nvSpPr>
        <p:spPr>
          <a:xfrm>
            <a:off x="369888" y="5375275"/>
            <a:ext cx="8386762" cy="831850"/>
          </a:xfrm>
          <a:prstGeom prst="rect">
            <a:avLst/>
          </a:prstGeom>
          <a:solidFill>
            <a:srgbClr val="17447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pic>
        <p:nvPicPr>
          <p:cNvPr id="24" name="Grafika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88" y="5580063"/>
            <a:ext cx="42386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Symbol zastępczy tekstu 13"/>
          <p:cNvSpPr txBox="1">
            <a:spLocks/>
          </p:cNvSpPr>
          <p:nvPr/>
        </p:nvSpPr>
        <p:spPr bwMode="auto">
          <a:xfrm>
            <a:off x="227013" y="5487988"/>
            <a:ext cx="8685212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1600" b="1">
                <a:solidFill>
                  <a:srgbClr val="F2F2F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 przypadku nieprawidłowości należy sporządzić </a:t>
            </a:r>
            <a:r>
              <a:rPr lang="pl-PL" altLang="pl-PL" sz="1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protokół.</a:t>
            </a:r>
          </a:p>
          <a:p>
            <a:pPr algn="ctr" eaLnBrk="1" hangingPunct="1"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pl-PL" altLang="pl-PL" sz="1600" b="1">
                <a:solidFill>
                  <a:srgbClr val="F2F2F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Nie otwiera się przesyłek oznaczonych </a:t>
            </a:r>
            <a:r>
              <a:rPr lang="pl-PL" altLang="pl-PL" sz="1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„do rąk własnych”.</a:t>
            </a:r>
            <a:endParaRPr lang="pl-PL" altLang="pl-PL" sz="160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6" name="Grafika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3250" y="5580063"/>
            <a:ext cx="42386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rostokąt 22">
            <a:extLst>
              <a:ext uri="{FF2B5EF4-FFF2-40B4-BE49-F238E27FC236}">
                <a16:creationId xmlns:a16="http://schemas.microsoft.com/office/drawing/2014/main" id="{DB56C323-DD7E-4668-9383-E53571161B97}"/>
              </a:ext>
            </a:extLst>
          </p:cNvPr>
          <p:cNvSpPr/>
          <p:nvPr/>
        </p:nvSpPr>
        <p:spPr>
          <a:xfrm>
            <a:off x="11113" y="6538913"/>
            <a:ext cx="8639175" cy="174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pl-PL">
              <a:solidFill>
                <a:srgbClr val="F2F2F2"/>
              </a:solidFill>
            </a:endParaRPr>
          </a:p>
        </p:txBody>
      </p:sp>
      <p:sp>
        <p:nvSpPr>
          <p:cNvPr id="3585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0561E3A-791F-4329-97AF-8A8D893D79C2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20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789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pl-PL" altLang="pl-PL" smtClean="0">
                <a:effectLst/>
              </a:rPr>
              <a:t>Każdy materiał niejawny musi zostać zarejestrowany </a:t>
            </a:r>
            <a:br>
              <a:rPr lang="pl-PL" altLang="pl-PL" smtClean="0">
                <a:effectLst/>
              </a:rPr>
            </a:br>
            <a:r>
              <a:rPr lang="pl-PL" altLang="pl-PL" smtClean="0">
                <a:effectLst/>
              </a:rPr>
              <a:t>w odpowiedniej ewidencji.</a:t>
            </a:r>
          </a:p>
          <a:p>
            <a:pPr algn="just">
              <a:lnSpc>
                <a:spcPct val="120000"/>
              </a:lnSpc>
            </a:pPr>
            <a:r>
              <a:rPr lang="pl-PL" altLang="pl-PL" smtClean="0">
                <a:effectLst/>
              </a:rPr>
              <a:t>Udostępnienie materiału niejawnego osobie uprawnionej odbywa się za pokwitowaniem.</a:t>
            </a:r>
          </a:p>
          <a:p>
            <a:pPr algn="just">
              <a:lnSpc>
                <a:spcPct val="120000"/>
              </a:lnSpc>
            </a:pPr>
            <a:r>
              <a:rPr lang="pl-PL" altLang="pl-PL" smtClean="0">
                <a:effectLst/>
              </a:rPr>
              <a:t>Urządzenia ewidencyjne należy prowadzić w sposób przejrzysty i czytelny, umożliwiający ustalenie gdzie znajduje się dany materiał niejawny oraz kto z nim się zapoznał.</a:t>
            </a:r>
          </a:p>
        </p:txBody>
      </p:sp>
      <p:sp>
        <p:nvSpPr>
          <p:cNvPr id="37892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BB75F4F4-C264-4E48-B564-C4FE5F675DE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21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BŁiI - pl">
  <a:themeElements>
    <a:clrScheme name="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Symbol" pitchFamily="18" charset="2"/>
          <a:buAutoNum type="arabicPeriod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Symbol" pitchFamily="18" charset="2"/>
          <a:buAutoNum type="arabicPeriod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DBTI - pl</Template>
  <TotalTime>7644</TotalTime>
  <Words>1900</Words>
  <Application>Microsoft Office PowerPoint</Application>
  <PresentationFormat>Pokaz na ekranie (4:3)</PresentationFormat>
  <Paragraphs>393</Paragraphs>
  <Slides>21</Slides>
  <Notes>12</Notes>
  <HiddenSlides>0</HiddenSlides>
  <MMClips>0</MMClips>
  <ScaleCrop>false</ScaleCrop>
  <HeadingPairs>
    <vt:vector size="8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33" baseType="lpstr">
      <vt:lpstr>Arial</vt:lpstr>
      <vt:lpstr>C</vt:lpstr>
      <vt:lpstr>Calibri</vt:lpstr>
      <vt:lpstr>Comic Sans MS</vt:lpstr>
      <vt:lpstr>Monotype Sorts</vt:lpstr>
      <vt:lpstr>Symbol</vt:lpstr>
      <vt:lpstr>Tahoma</vt:lpstr>
      <vt:lpstr>Times New Roman</vt:lpstr>
      <vt:lpstr>Verdana</vt:lpstr>
      <vt:lpstr>Wingdings</vt:lpstr>
      <vt:lpstr>BBŁiI - pl</vt:lpstr>
      <vt:lpstr>Acrobat Document</vt:lpstr>
      <vt:lpstr>ZASADY EWIDENCJI I OBIEGU MATERIAŁÓW NIEJAWNYCH</vt:lpstr>
      <vt:lpstr>Ewidencja i obieg materiałów niejawnych</vt:lpstr>
      <vt:lpstr>Ewidencja i obieg materiałów niejawnych</vt:lpstr>
      <vt:lpstr>Ewidencja i obieg materiałów niejawnych</vt:lpstr>
      <vt:lpstr>Dzienniki ewidencji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Przewożenie materiałów niejawnych</vt:lpstr>
      <vt:lpstr>Przewoźnicy materiałów niejawnych</vt:lpstr>
      <vt:lpstr>Przewożenie materiałów niejawnych</vt:lpstr>
      <vt:lpstr>PRZYJMUJĄC PRZESYŁKĘ SPRAWDZA SIĘ:</vt:lpstr>
      <vt:lpstr>Prezentacja programu PowerPoint</vt:lpstr>
      <vt:lpstr>Podsumowanie</vt:lpstr>
    </vt:vector>
  </TitlesOfParts>
  <Company>w2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tytułu slajdu</dc:title>
  <dc:creator>zbik</dc:creator>
  <cp:lastModifiedBy>ABW</cp:lastModifiedBy>
  <cp:revision>305</cp:revision>
  <cp:lastPrinted>1999-06-07T07:49:35Z</cp:lastPrinted>
  <dcterms:created xsi:type="dcterms:W3CDTF">1999-03-01T08:43:28Z</dcterms:created>
  <dcterms:modified xsi:type="dcterms:W3CDTF">2026-10-14T12:33:23Z</dcterms:modified>
</cp:coreProperties>
</file>