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notesMasterIdLst>
    <p:notesMasterId r:id="rId25"/>
  </p:notesMasterIdLst>
  <p:handoutMasterIdLst>
    <p:handoutMasterId r:id="rId26"/>
  </p:handoutMasterIdLst>
  <p:sldIdLst>
    <p:sldId id="297" r:id="rId2"/>
    <p:sldId id="369" r:id="rId3"/>
    <p:sldId id="392" r:id="rId4"/>
    <p:sldId id="370" r:id="rId5"/>
    <p:sldId id="371" r:id="rId6"/>
    <p:sldId id="372" r:id="rId7"/>
    <p:sldId id="373" r:id="rId8"/>
    <p:sldId id="374" r:id="rId9"/>
    <p:sldId id="375" r:id="rId10"/>
    <p:sldId id="376" r:id="rId11"/>
    <p:sldId id="377" r:id="rId12"/>
    <p:sldId id="378" r:id="rId13"/>
    <p:sldId id="379" r:id="rId14"/>
    <p:sldId id="380" r:id="rId15"/>
    <p:sldId id="381" r:id="rId16"/>
    <p:sldId id="382" r:id="rId17"/>
    <p:sldId id="383" r:id="rId18"/>
    <p:sldId id="388" r:id="rId19"/>
    <p:sldId id="384" r:id="rId20"/>
    <p:sldId id="385" r:id="rId21"/>
    <p:sldId id="386" r:id="rId22"/>
    <p:sldId id="389" r:id="rId23"/>
    <p:sldId id="390" r:id="rId24"/>
  </p:sldIdLst>
  <p:sldSz cx="9144000" cy="6858000" type="screen4x3"/>
  <p:notesSz cx="6797675" cy="98742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umimoji="1"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umimoji="1"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umimoji="1"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umimoji="1" sz="2000" kern="1200">
        <a:solidFill>
          <a:schemeClr val="tx1"/>
        </a:solidFill>
        <a:latin typeface="Tahom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FF9900"/>
    <a:srgbClr val="FFCC66"/>
    <a:srgbClr val="FFFFFF"/>
    <a:srgbClr val="FF33CC"/>
    <a:srgbClr val="CC0099"/>
    <a:srgbClr val="FFCCCC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0809" autoAdjust="0"/>
    <p:restoredTop sz="94629" autoAdjust="0"/>
  </p:normalViewPr>
  <p:slideViewPr>
    <p:cSldViewPr snapToGrid="0">
      <p:cViewPr varScale="1">
        <p:scale>
          <a:sx n="96" d="100"/>
          <a:sy n="96" d="100"/>
        </p:scale>
        <p:origin x="1526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2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6"/>
    </p:cViewPr>
  </p:sorterViewPr>
  <p:notesViewPr>
    <p:cSldViewPr snapToGrid="0">
      <p:cViewPr varScale="1">
        <p:scale>
          <a:sx n="49" d="100"/>
          <a:sy n="49" d="100"/>
        </p:scale>
        <p:origin x="-2922" y="-114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buClrTx/>
              <a:buSzTx/>
              <a:buFontTx/>
              <a:buNone/>
              <a:defRPr kumimoji="0" sz="1200"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ClrTx/>
              <a:buSzTx/>
              <a:buFontTx/>
              <a:buNone/>
              <a:defRPr kumimoji="0" sz="1200"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80538"/>
            <a:ext cx="29448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buClrTx/>
              <a:buSzTx/>
              <a:buFontTx/>
              <a:buNone/>
              <a:defRPr kumimoji="0" sz="1200"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380538"/>
            <a:ext cx="29448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CC7B21B9-9973-4E2E-9DAB-A86DDF4781B4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buClrTx/>
              <a:buSzTx/>
              <a:buFontTx/>
              <a:buNone/>
              <a:defRPr kumimoji="0" sz="1200"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buClrTx/>
              <a:buSzTx/>
              <a:buFontTx/>
              <a:buNone/>
              <a:defRPr kumimoji="0" sz="1200"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41363"/>
            <a:ext cx="4935537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691063"/>
            <a:ext cx="4984750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80538"/>
            <a:ext cx="29448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buClrTx/>
              <a:buSzTx/>
              <a:buFontTx/>
              <a:buNone/>
              <a:defRPr kumimoji="0" sz="1200">
                <a:effectLst/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380538"/>
            <a:ext cx="29448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0ABD370-A400-42B4-A6D6-B1F0F545B1B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Symbol zastępczy notatek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l-PL" altLang="pl-PL" smtClean="0"/>
          </a:p>
        </p:txBody>
      </p:sp>
      <p:sp>
        <p:nvSpPr>
          <p:cNvPr id="7172" name="Symbol zastępczy numeru slajd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6E9F6B3-B0B8-4546-8BF6-43D92DC09D8C}" type="slidenum">
              <a:rPr kumimoji="0" lang="pl-PL" altLang="pl-PL" smtClean="0"/>
              <a:pPr>
                <a:spcBef>
                  <a:spcPct val="0"/>
                </a:spcBef>
              </a:pPr>
              <a:t>1</a:t>
            </a:fld>
            <a:endParaRPr kumimoji="0" lang="pl-PL" altLang="pl-PL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57200"/>
            <a:ext cx="9175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828800" y="914400"/>
            <a:ext cx="65532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tx1"/>
              </a:buClr>
              <a:buSzPct val="75000"/>
              <a:buFont typeface="Symbol" pitchFamily="18" charset="2"/>
              <a:buChar char="Þ"/>
              <a:defRPr/>
            </a:pPr>
            <a:endParaRPr lang="pl-P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1828800" y="990600"/>
            <a:ext cx="65532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tx1"/>
              </a:buClr>
              <a:buSzPct val="75000"/>
              <a:buFont typeface="Symbol" pitchFamily="18" charset="2"/>
              <a:buChar char="Þ"/>
              <a:defRPr/>
            </a:pPr>
            <a:endParaRPr lang="pl-P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cs"/>
            </a:endParaRP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133600" y="304800"/>
            <a:ext cx="5767388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0" rIns="18000" bIns="0"/>
          <a:lstStyle/>
          <a:p>
            <a:pPr algn="ctr">
              <a:defRPr/>
            </a:pPr>
            <a:r>
              <a:rPr lang="pl-PL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Biuro Bezpieczeństwa Łączności i Informatyki</a:t>
            </a:r>
          </a:p>
          <a:p>
            <a:pPr algn="ctr">
              <a:defRPr/>
            </a:pPr>
            <a:r>
              <a:rPr lang="pl-PL" sz="1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 Urząd Ochrony Państwa </a:t>
            </a:r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057400"/>
            <a:ext cx="7772400" cy="1219200"/>
          </a:xfrm>
        </p:spPr>
        <p:txBody>
          <a:bodyPr anchor="b"/>
          <a:lstStyle>
            <a:lvl1pPr>
              <a:defRPr sz="1700"/>
            </a:lvl1pPr>
          </a:lstStyle>
          <a:p>
            <a:r>
              <a:rPr lang="pl-PL"/>
              <a:t>Kliknij, aby edytować styl tytułu z Wzorca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pl-PL"/>
              <a:t>Kliknij, aby edytować styl podtytułu z Wzorca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 sz="1400" i="0">
                <a:solidFill>
                  <a:srgbClr val="CCECFF"/>
                </a:solidFill>
                <a:latin typeface="+mn-lt"/>
              </a:defRPr>
            </a:lvl1pPr>
          </a:lstStyle>
          <a:p>
            <a:pPr>
              <a:defRPr/>
            </a:pPr>
            <a:fld id="{AB22356C-85BA-4D6F-93B5-76D8C593115E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spcBef>
                <a:spcPct val="50000"/>
              </a:spcBef>
              <a:buClrTx/>
              <a:buSzTx/>
              <a:buFontTx/>
              <a:buNone/>
              <a:defRPr kumimoji="0" u="none">
                <a:solidFill>
                  <a:srgbClr val="CCECFF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pPr>
              <a:defRPr/>
            </a:pPr>
            <a:fld id="{D7DDF9D2-1B01-4E6A-A071-FEBEFFEDB941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881603772"/>
      </p:ext>
    </p:extLst>
  </p:cSld>
  <p:clrMapOvr>
    <a:masterClrMapping/>
  </p:clrMapOvr>
  <p:transition spd="med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Kliknij, aby edytować styl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pl-PL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5586C-ACF8-46C5-ADDA-90F1BA241549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21A18A-21AC-42E5-9462-F953F0FFDA3B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9207825"/>
      </p:ext>
    </p:extLst>
  </p:cSld>
  <p:clrMapOvr>
    <a:masterClrMapping/>
  </p:clrMapOvr>
  <p:transition spd="med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E5F7E7-3396-4BAB-8DB9-416ADE5A69F4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DB8D6E-43BD-4660-8FFE-DDC3C724144C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713820"/>
      </p:ext>
    </p:extLst>
  </p:cSld>
  <p:clrMapOvr>
    <a:masterClrMapping/>
  </p:clrMapOvr>
  <p:transition spd="med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2438400"/>
            <a:ext cx="4152900" cy="355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62500" y="2438400"/>
            <a:ext cx="4152900" cy="3556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D7FB2A-924B-490C-BC47-90FB26EDBC03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95FF59-B7C3-4824-B04A-6F975C4EAD3C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2389400"/>
      </p:ext>
    </p:extLst>
  </p:cSld>
  <p:clrMapOvr>
    <a:masterClrMapping/>
  </p:clrMapOvr>
  <p:transition spd="med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ECFF4-9620-46ED-9DE2-627AF3DE4D1B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2B789B-A20C-45E4-9759-DC051F8E6930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4247749"/>
      </p:ext>
    </p:extLst>
  </p:cSld>
  <p:clrMapOvr>
    <a:masterClrMapping/>
  </p:clrMapOvr>
  <p:transition spd="med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2348FB-0EE5-4883-87AF-55AA4797B441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1A50FD-2DE2-4900-845C-8AE024E1AF0D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1181"/>
      </p:ext>
    </p:extLst>
  </p:cSld>
  <p:clrMapOvr>
    <a:masterClrMapping/>
  </p:clrMapOvr>
  <p:transition spd="med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249A1E-6893-4D39-956F-10D0A65FF511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391803-2761-40E1-BD81-612D64966815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760554"/>
      </p:ext>
    </p:extLst>
  </p:cSld>
  <p:clrMapOvr>
    <a:masterClrMapping/>
  </p:clrMapOvr>
  <p:transition spd="med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F3B6C9-E717-470F-AB75-CA08ABD20552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33AB4-7F5D-44FB-B5C3-3B901EBC74DC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1951013"/>
      </p:ext>
    </p:extLst>
  </p:cSld>
  <p:clrMapOvr>
    <a:masterClrMapping/>
  </p:clrMapOvr>
  <p:transition spd="med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4D231-C28F-4D01-B70A-AF2D34D61C8E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92C45F-A488-4523-8DD1-A972DB21DAAE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801588"/>
      </p:ext>
    </p:extLst>
  </p:cSld>
  <p:clrMapOvr>
    <a:masterClrMapping/>
  </p:clrMapOvr>
  <p:transition spd="med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7D7775-D69C-4477-B877-A29966CBD67C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B555F-A96C-488D-B92B-309AC47E8F27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9210578"/>
      </p:ext>
    </p:extLst>
  </p:cSld>
  <p:clrMapOvr>
    <a:masterClrMapping/>
  </p:clrMapOvr>
  <p:transition spd="med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00850" y="1073150"/>
            <a:ext cx="2114550" cy="492125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073150"/>
            <a:ext cx="6191250" cy="492125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1BC326-B7EE-4533-9510-72E1F3F4FB1F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13088A-84D3-4AE1-B4BA-81C06F31157C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6396541"/>
      </p:ext>
    </p:extLst>
  </p:cSld>
  <p:clrMapOvr>
    <a:masterClrMapping/>
  </p:clrMapOvr>
  <p:transition spd="med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ytuł i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abeli 2"/>
          <p:cNvSpPr>
            <a:spLocks noGrp="1"/>
          </p:cNvSpPr>
          <p:nvPr>
            <p:ph type="tbl" idx="1"/>
          </p:nvPr>
        </p:nvSpPr>
        <p:spPr>
          <a:xfrm>
            <a:off x="457200" y="1905000"/>
            <a:ext cx="8229600" cy="4114800"/>
          </a:xfrm>
        </p:spPr>
        <p:txBody>
          <a:bodyPr/>
          <a:lstStyle/>
          <a:p>
            <a:pPr lvl="0"/>
            <a:endParaRPr lang="pl-PL" noProof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081B36-D1D9-4D86-AE80-0399D7E1350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145603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38400"/>
            <a:ext cx="8458200" cy="35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 smtClean="0"/>
              <a:t>Kliknij, aby edytować style tekstu z Wzorca</a:t>
            </a:r>
          </a:p>
          <a:p>
            <a:pPr lvl="1"/>
            <a:r>
              <a:rPr lang="en-US" altLang="pl-PL" smtClean="0"/>
              <a:t>Drugi poziom</a:t>
            </a:r>
          </a:p>
          <a:p>
            <a:pPr lvl="2"/>
            <a:r>
              <a:rPr lang="en-US" altLang="pl-PL" smtClean="0"/>
              <a:t>Trzeci poziom</a:t>
            </a:r>
          </a:p>
          <a:p>
            <a:pPr lvl="3"/>
            <a:r>
              <a:rPr lang="en-US" altLang="pl-PL" smtClean="0"/>
              <a:t>Czwarty poziom</a:t>
            </a:r>
          </a:p>
          <a:p>
            <a:pPr lvl="4"/>
            <a:r>
              <a:rPr lang="en-US" altLang="pl-PL" smtClean="0"/>
              <a:t>Piąty poziom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43675"/>
            <a:ext cx="3116263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50000"/>
              </a:spcBef>
              <a:buClrTx/>
              <a:buSzTx/>
              <a:buFontTx/>
              <a:buNone/>
              <a:defRPr kumimoji="0" sz="1200" i="1">
                <a:solidFill>
                  <a:srgbClr val="000000"/>
                </a:solidFill>
                <a:effectLst/>
                <a:cs typeface="+mn-cs"/>
              </a:defRPr>
            </a:lvl1pPr>
          </a:lstStyle>
          <a:p>
            <a:pPr>
              <a:defRPr/>
            </a:pPr>
            <a:fld id="{471A720E-3B1A-4B28-BADE-70190F006C1D}" type="datetime1">
              <a:rPr lang="pl-PL"/>
              <a:pPr>
                <a:defRPr/>
              </a:pPr>
              <a:t>13.10.2026</a:t>
            </a:fld>
            <a:endParaRPr lang="en-US"/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23100" y="6497638"/>
            <a:ext cx="19050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50000"/>
              </a:spcBef>
              <a:defRPr kumimoji="0" sz="1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D3F323D6-D052-4E1A-A933-40B3949A8EBC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  <p:sp>
        <p:nvSpPr>
          <p:cNvPr id="8397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333500" y="1073150"/>
            <a:ext cx="6838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dirty="0" smtClean="0"/>
              <a:t>Kliknij, aby edytować styl wzorca tytułu</a:t>
            </a:r>
          </a:p>
        </p:txBody>
      </p:sp>
      <p:sp>
        <p:nvSpPr>
          <p:cNvPr id="83974" name="Text Box 6"/>
          <p:cNvSpPr txBox="1">
            <a:spLocks noChangeArrowheads="1"/>
          </p:cNvSpPr>
          <p:nvPr/>
        </p:nvSpPr>
        <p:spPr bwMode="auto">
          <a:xfrm>
            <a:off x="3657600" y="6324600"/>
            <a:ext cx="2362200" cy="396875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buClr>
                <a:schemeClr val="tx1"/>
              </a:buClr>
              <a:buSzPct val="75000"/>
              <a:buFont typeface="Symbol" pitchFamily="18" charset="2"/>
              <a:buAutoNum type="arabicPeriod"/>
              <a:defRPr/>
            </a:pPr>
            <a:endParaRPr lang="en-GB"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  <a:cs typeface="+mn-cs"/>
            </a:endParaRPr>
          </a:p>
        </p:txBody>
      </p:sp>
      <p:sp>
        <p:nvSpPr>
          <p:cNvPr id="83975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00400" y="6477000"/>
            <a:ext cx="2895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20000"/>
              </a:spcBef>
              <a:buClr>
                <a:schemeClr val="tx1"/>
              </a:buClr>
              <a:buSzPct val="75000"/>
              <a:buFont typeface="Symbol" pitchFamily="18" charset="2"/>
              <a:buNone/>
              <a:defRPr sz="1400" u="sng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grpSp>
        <p:nvGrpSpPr>
          <p:cNvPr id="1032" name="Group 29"/>
          <p:cNvGrpSpPr>
            <a:grpSpLocks/>
          </p:cNvGrpSpPr>
          <p:nvPr userDrawn="1"/>
        </p:nvGrpSpPr>
        <p:grpSpPr bwMode="auto">
          <a:xfrm>
            <a:off x="114300" y="63500"/>
            <a:ext cx="8685213" cy="1485900"/>
            <a:chOff x="72" y="40"/>
            <a:chExt cx="5471" cy="936"/>
          </a:xfrm>
        </p:grpSpPr>
        <p:sp>
          <p:nvSpPr>
            <p:cNvPr id="1033" name="Text Box 30"/>
            <p:cNvSpPr txBox="1">
              <a:spLocks noChangeArrowheads="1"/>
            </p:cNvSpPr>
            <p:nvPr userDrawn="1"/>
          </p:nvSpPr>
          <p:spPr bwMode="auto">
            <a:xfrm>
              <a:off x="1453" y="268"/>
              <a:ext cx="3537" cy="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1pPr>
              <a:lvl2pPr marL="742950" indent="-285750"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2pPr>
              <a:lvl3pPr marL="1143000" indent="-228600"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3pPr>
              <a:lvl4pPr marL="1600200" indent="-228600"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4pPr>
              <a:lvl5pPr marL="2057400" indent="-228600"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Tahoma" panose="020B060403050404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r>
                <a:rPr kumimoji="0" lang="pl-PL" altLang="pl-PL" sz="1800" b="1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AGENCJA BEZPIECZEŃSTWA WEWNĘTRZNEGO</a:t>
              </a:r>
            </a:p>
          </p:txBody>
        </p:sp>
        <p:pic>
          <p:nvPicPr>
            <p:cNvPr id="1034" name="Picture 31"/>
            <p:cNvPicPr>
              <a:picLocks noChangeAspect="1" noChangeArrowheads="1"/>
            </p:cNvPicPr>
            <p:nvPr userDrawn="1"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9" y="493"/>
              <a:ext cx="5314" cy="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5" name="Picture 32" descr="logoABW"/>
            <p:cNvPicPr>
              <a:picLocks noChangeAspect="1" noChangeArrowheads="1"/>
            </p:cNvPicPr>
            <p:nvPr userDrawn="1"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" y="40"/>
              <a:ext cx="808" cy="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08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  <p:sldLayoutId id="2147483909" r:id="rId12"/>
  </p:sldLayoutIdLst>
  <p:transition spd="med">
    <p:random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rgbClr val="0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rgbClr val="00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rgbClr val="00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rgbClr val="00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rgbClr val="000000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3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rgbClr val="000000"/>
        </a:buClr>
        <a:buSzPct val="75000"/>
        <a:buFont typeface="Wingdings" panose="05000000000000000000" pitchFamily="2" charset="2"/>
        <a:buChar char="q"/>
        <a:defRPr kumimoji="1"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rgbClr val="000000"/>
        </a:buClr>
        <a:buSzPct val="75000"/>
        <a:buFont typeface="Times New Roman" panose="02020603050405020304" pitchFamily="18" charset="0"/>
        <a:buChar char="–"/>
        <a:defRPr kumimoji="1" sz="22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rgbClr val="000000"/>
        </a:buClr>
        <a:buSzPct val="75000"/>
        <a:buFont typeface="Wingdings" panose="05000000000000000000" pitchFamily="2" charset="2"/>
        <a:buChar char="q"/>
        <a:defRPr kumimoji="1" sz="2000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rgbClr val="000000"/>
        </a:buClr>
        <a:buSzPct val="75000"/>
        <a:buFont typeface="Times New Roman" panose="02020603050405020304" pitchFamily="18" charset="0"/>
        <a:buChar char="–"/>
        <a:defRPr kumimoji="1" sz="2000">
          <a:solidFill>
            <a:srgbClr val="000000"/>
          </a:solidFill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rgbClr val="000000"/>
        </a:buClr>
        <a:buSzPct val="75000"/>
        <a:buFont typeface="Monotype Sorts"/>
        <a:buChar char="n"/>
        <a:defRPr kumimoji="1" sz="1600">
          <a:solidFill>
            <a:srgbClr val="000000"/>
          </a:solidFill>
          <a:latin typeface="+mn-lt"/>
        </a:defRPr>
      </a:lvl5pPr>
      <a:lvl6pPr marL="25146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kumimoji="1" sz="16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8031B759-ADC6-43CB-850D-3A1FA7A1F943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1</a:t>
            </a:fld>
            <a:endParaRPr kumimoji="0" lang="en-US" altLang="pl-PL" sz="1400" smtClean="0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105025"/>
            <a:ext cx="7772400" cy="293052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pl-PL" sz="4000" b="1" dirty="0" smtClean="0">
                <a:solidFill>
                  <a:srgbClr val="002060"/>
                </a:solidFill>
                <a:cs typeface="Times New Roman" pitchFamily="18" charset="0"/>
              </a:rPr>
              <a:t>METODYKA DOBORU ŚRODKÓW BEZPIECZEŃSTWA FIZYCZNEGO</a:t>
            </a:r>
            <a:endParaRPr lang="pl-PL" sz="4000" b="1" dirty="0" smtClean="0">
              <a:solidFill>
                <a:srgbClr val="002060"/>
              </a:solidFill>
            </a:endParaRPr>
          </a:p>
        </p:txBody>
      </p:sp>
      <p:sp>
        <p:nvSpPr>
          <p:cNvPr id="31789" name="Rectangle 45"/>
          <p:cNvSpPr>
            <a:spLocks noChangeArrowheads="1"/>
          </p:cNvSpPr>
          <p:nvPr/>
        </p:nvSpPr>
        <p:spPr bwMode="auto">
          <a:xfrm>
            <a:off x="457200" y="5430838"/>
            <a:ext cx="541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1" hangingPunct="1">
              <a:buFont typeface="Wingdings" pitchFamily="2" charset="2"/>
              <a:buNone/>
              <a:defRPr/>
            </a:pPr>
            <a:endParaRPr kumimoji="0" lang="pl-PL" sz="2400" b="1" i="1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charset="0"/>
              <a:cs typeface="+mn-cs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884363"/>
            <a:ext cx="8535988" cy="4973637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FontTx/>
              <a:buNone/>
            </a:pPr>
            <a:r>
              <a:rPr lang="pl-PL" altLang="pl-PL" smtClean="0"/>
              <a:t>Podstawowe wymagania doboru środków bezpieczeństwa określa </a:t>
            </a:r>
            <a:r>
              <a:rPr lang="pl-PL" altLang="pl-PL" b="1" smtClean="0">
                <a:solidFill>
                  <a:srgbClr val="FF0000"/>
                </a:solidFill>
              </a:rPr>
              <a:t>rozporządzenie Rady Ministrów z dnia 29 maja 2012 roku </a:t>
            </a:r>
            <a:br>
              <a:rPr lang="pl-PL" altLang="pl-PL" b="1" smtClean="0">
                <a:solidFill>
                  <a:srgbClr val="FF0000"/>
                </a:solidFill>
              </a:rPr>
            </a:br>
            <a:r>
              <a:rPr lang="pl-PL" altLang="pl-PL" b="1" smtClean="0">
                <a:solidFill>
                  <a:srgbClr val="FF0000"/>
                </a:solidFill>
              </a:rPr>
              <a:t>w sprawie środków bezpieczeństwa fizycznego stosowanych do zabezpieczania informacji niejawnych.</a:t>
            </a:r>
          </a:p>
          <a:p>
            <a:pPr marL="0" indent="0" algn="just">
              <a:lnSpc>
                <a:spcPct val="150000"/>
              </a:lnSpc>
              <a:buFontTx/>
              <a:buNone/>
            </a:pPr>
            <a:r>
              <a:rPr lang="pl-PL" altLang="pl-PL" b="1" smtClean="0">
                <a:solidFill>
                  <a:srgbClr val="002060"/>
                </a:solidFill>
              </a:rPr>
              <a:t>Wymienione rozporządzenie w przedmiotowej kwestii nie obowiązuje jednostki organizacyjne, do których zastosowanie mają przepisy właściwych zarządzeń wydanych w trybie art. 47 ust. 3 ustawy.</a:t>
            </a:r>
          </a:p>
        </p:txBody>
      </p:sp>
      <p:sp>
        <p:nvSpPr>
          <p:cNvPr id="8195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FB7589FD-99FB-4D67-B1FC-DAAA1A29C540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2</a:t>
            </a:fld>
            <a:endParaRPr kumimoji="0" lang="en-US" altLang="pl-PL" sz="1400" smtClean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223963" y="792163"/>
            <a:ext cx="7737475" cy="1143000"/>
          </a:xfrm>
        </p:spPr>
        <p:txBody>
          <a:bodyPr/>
          <a:lstStyle/>
          <a:p>
            <a:pPr>
              <a:defRPr/>
            </a:pPr>
            <a:r>
              <a:rPr lang="pl-PL" dirty="0" smtClean="0">
                <a:cs typeface="Times New Roman" pitchFamily="18" charset="0"/>
              </a:rPr>
              <a:t>Metodyka doboru </a:t>
            </a:r>
            <a:r>
              <a:rPr lang="pl-PL" dirty="0" err="1" smtClean="0">
                <a:cs typeface="Times New Roman" pitchFamily="18" charset="0"/>
              </a:rPr>
              <a:t>ś.b.f</a:t>
            </a:r>
            <a:r>
              <a:rPr lang="pl-PL" dirty="0" smtClean="0">
                <a:cs typeface="Times New Roman" pitchFamily="18" charset="0"/>
              </a:rPr>
              <a:t>. (1/4)</a:t>
            </a:r>
            <a:endParaRPr lang="pl-PL" dirty="0"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2032000"/>
            <a:ext cx="8269288" cy="4826000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spcBef>
                <a:spcPts val="1800"/>
              </a:spcBef>
              <a:buFontTx/>
              <a:buNone/>
            </a:pPr>
            <a:r>
              <a:rPr lang="pl-PL" altLang="pl-PL" smtClean="0"/>
              <a:t>Metodyka doboru środków bezpieczeństwa fizycznego stanowi </a:t>
            </a:r>
            <a:r>
              <a:rPr lang="pl-PL" altLang="pl-PL" b="1" smtClean="0">
                <a:solidFill>
                  <a:srgbClr val="FF0000"/>
                </a:solidFill>
              </a:rPr>
              <a:t>załącznik nr 2 do przedmiotowego rozporządzenia</a:t>
            </a:r>
            <a:r>
              <a:rPr lang="pl-PL" altLang="pl-PL" smtClean="0"/>
              <a:t>.</a:t>
            </a:r>
          </a:p>
          <a:p>
            <a:pPr marL="0" indent="0" algn="just">
              <a:lnSpc>
                <a:spcPct val="150000"/>
              </a:lnSpc>
              <a:spcBef>
                <a:spcPts val="1800"/>
              </a:spcBef>
              <a:buFontTx/>
              <a:buNone/>
            </a:pPr>
            <a:r>
              <a:rPr lang="pl-PL" altLang="pl-PL" smtClean="0"/>
              <a:t>Część III tegoż załącznika, tj. „Klasyfikacja środków bezpieczeństwa fizycznego” określa środki bezpieczeństwa fizycznego, które zostały podzielone na </a:t>
            </a:r>
            <a:r>
              <a:rPr lang="pl-PL" altLang="pl-PL" b="1" smtClean="0">
                <a:solidFill>
                  <a:srgbClr val="FF0000"/>
                </a:solidFill>
              </a:rPr>
              <a:t>6 kategorii</a:t>
            </a:r>
            <a:r>
              <a:rPr lang="pl-PL" altLang="pl-PL" smtClean="0"/>
              <a:t>, z których każda dotyczy określonego aspektu bezpieczeństwa fizycznego.</a:t>
            </a:r>
          </a:p>
        </p:txBody>
      </p:sp>
      <p:sp>
        <p:nvSpPr>
          <p:cNvPr id="9219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9E852D88-6554-4F39-9F5D-7CD424C42654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3</a:t>
            </a:fld>
            <a:endParaRPr kumimoji="0" lang="en-US" altLang="pl-PL" sz="1400" smtClean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223963" y="792163"/>
            <a:ext cx="7737475" cy="1143000"/>
          </a:xfrm>
        </p:spPr>
        <p:txBody>
          <a:bodyPr/>
          <a:lstStyle/>
          <a:p>
            <a:pPr>
              <a:defRPr/>
            </a:pPr>
            <a:r>
              <a:rPr lang="pl-PL" dirty="0" smtClean="0">
                <a:cs typeface="Times New Roman" pitchFamily="18" charset="0"/>
              </a:rPr>
              <a:t>Metodyka doboru </a:t>
            </a:r>
            <a:r>
              <a:rPr lang="pl-PL" dirty="0" err="1" smtClean="0">
                <a:cs typeface="Times New Roman" pitchFamily="18" charset="0"/>
              </a:rPr>
              <a:t>ś.b.f</a:t>
            </a:r>
            <a:r>
              <a:rPr lang="pl-PL" dirty="0" smtClean="0">
                <a:cs typeface="Times New Roman" pitchFamily="18" charset="0"/>
              </a:rPr>
              <a:t>. (2/4)</a:t>
            </a:r>
            <a:endParaRPr lang="pl-PL" dirty="0"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6850" y="1758950"/>
            <a:ext cx="8736013" cy="5099050"/>
          </a:xfrm>
        </p:spPr>
        <p:txBody>
          <a:bodyPr/>
          <a:lstStyle/>
          <a:p>
            <a:pPr marL="0" indent="0" algn="just">
              <a:buFontTx/>
              <a:buNone/>
              <a:tabLst>
                <a:tab pos="2335213" algn="l"/>
              </a:tabLst>
            </a:pPr>
            <a:r>
              <a:rPr lang="pl-PL" altLang="pl-PL" smtClean="0"/>
              <a:t>Poszczególne kategorie to:</a:t>
            </a:r>
          </a:p>
          <a:p>
            <a:pPr marL="0" indent="0" algn="just">
              <a:buFont typeface="Wingdings" panose="05000000000000000000" pitchFamily="2" charset="2"/>
              <a:buChar char="ü"/>
              <a:tabLst>
                <a:tab pos="2335213" algn="l"/>
              </a:tabLst>
            </a:pPr>
            <a:r>
              <a:rPr lang="pl-PL" altLang="pl-PL" b="1" smtClean="0">
                <a:solidFill>
                  <a:srgbClr val="FFCC66"/>
                </a:solidFill>
              </a:rPr>
              <a:t>  </a:t>
            </a:r>
            <a:r>
              <a:rPr lang="pl-PL" altLang="pl-PL" b="1" smtClean="0">
                <a:solidFill>
                  <a:srgbClr val="FF0000"/>
                </a:solidFill>
              </a:rPr>
              <a:t>Kategoria K1</a:t>
            </a:r>
            <a:r>
              <a:rPr lang="pl-PL" altLang="pl-PL" smtClean="0"/>
              <a:t>: Szafy do przechowywania informacji  niejawnych;</a:t>
            </a:r>
          </a:p>
          <a:p>
            <a:pPr marL="0" indent="0" algn="just">
              <a:buFont typeface="Wingdings" panose="05000000000000000000" pitchFamily="2" charset="2"/>
              <a:buChar char="ü"/>
              <a:tabLst>
                <a:tab pos="2335213" algn="l"/>
              </a:tabLst>
            </a:pPr>
            <a:r>
              <a:rPr lang="pl-PL" altLang="pl-PL" b="1" smtClean="0">
                <a:solidFill>
                  <a:srgbClr val="FFCC66"/>
                </a:solidFill>
              </a:rPr>
              <a:t>  </a:t>
            </a:r>
            <a:r>
              <a:rPr lang="pl-PL" altLang="pl-PL" b="1" smtClean="0">
                <a:solidFill>
                  <a:srgbClr val="FF0000"/>
                </a:solidFill>
              </a:rPr>
              <a:t>Kategoria K2</a:t>
            </a:r>
            <a:r>
              <a:rPr lang="pl-PL" altLang="pl-PL" smtClean="0"/>
              <a:t>: Pomieszczenia;</a:t>
            </a:r>
          </a:p>
          <a:p>
            <a:pPr marL="0" indent="0" algn="just">
              <a:buFont typeface="Wingdings" panose="05000000000000000000" pitchFamily="2" charset="2"/>
              <a:buChar char="ü"/>
              <a:tabLst>
                <a:tab pos="2335213" algn="l"/>
              </a:tabLst>
            </a:pPr>
            <a:r>
              <a:rPr lang="pl-PL" altLang="pl-PL" b="1" smtClean="0">
                <a:solidFill>
                  <a:srgbClr val="FFCC66"/>
                </a:solidFill>
              </a:rPr>
              <a:t>  </a:t>
            </a:r>
            <a:r>
              <a:rPr lang="pl-PL" altLang="pl-PL" b="1" smtClean="0">
                <a:solidFill>
                  <a:srgbClr val="FF0000"/>
                </a:solidFill>
              </a:rPr>
              <a:t>Kategoria K3</a:t>
            </a:r>
            <a:r>
              <a:rPr lang="pl-PL" altLang="pl-PL" smtClean="0"/>
              <a:t>: Budynki;</a:t>
            </a:r>
          </a:p>
          <a:p>
            <a:pPr marL="0" indent="0" algn="just">
              <a:buFont typeface="Wingdings" panose="05000000000000000000" pitchFamily="2" charset="2"/>
              <a:buChar char="ü"/>
              <a:tabLst>
                <a:tab pos="2335213" algn="l"/>
              </a:tabLst>
            </a:pPr>
            <a:r>
              <a:rPr lang="pl-PL" altLang="pl-PL" b="1" smtClean="0">
                <a:solidFill>
                  <a:srgbClr val="FFCC66"/>
                </a:solidFill>
              </a:rPr>
              <a:t>  </a:t>
            </a:r>
            <a:r>
              <a:rPr lang="pl-PL" altLang="pl-PL" b="1" smtClean="0">
                <a:solidFill>
                  <a:srgbClr val="FF0000"/>
                </a:solidFill>
              </a:rPr>
              <a:t>Kategoria K4</a:t>
            </a:r>
            <a:r>
              <a:rPr lang="pl-PL" altLang="pl-PL" smtClean="0"/>
              <a:t>: Kontrola dostępu;</a:t>
            </a:r>
          </a:p>
          <a:p>
            <a:pPr marL="0" indent="0">
              <a:buFont typeface="Wingdings" panose="05000000000000000000" pitchFamily="2" charset="2"/>
              <a:buChar char="ü"/>
              <a:tabLst>
                <a:tab pos="2335213" algn="l"/>
              </a:tabLst>
            </a:pPr>
            <a:r>
              <a:rPr lang="pl-PL" altLang="pl-PL" b="1" smtClean="0">
                <a:solidFill>
                  <a:srgbClr val="FFCC66"/>
                </a:solidFill>
              </a:rPr>
              <a:t>  </a:t>
            </a:r>
            <a:r>
              <a:rPr lang="pl-PL" altLang="pl-PL" b="1" smtClean="0">
                <a:solidFill>
                  <a:srgbClr val="FF0000"/>
                </a:solidFill>
              </a:rPr>
              <a:t>Kategoria K5</a:t>
            </a:r>
            <a:r>
              <a:rPr lang="pl-PL" altLang="pl-PL" smtClean="0"/>
              <a:t>: Personel bezpieczeństwa i systemy sygnalizacji </a:t>
            </a:r>
          </a:p>
          <a:p>
            <a:pPr marL="0" indent="0">
              <a:buFont typeface="Wingdings" panose="05000000000000000000" pitchFamily="2" charset="2"/>
              <a:buNone/>
              <a:tabLst>
                <a:tab pos="2335213" algn="l"/>
              </a:tabLst>
            </a:pPr>
            <a:r>
              <a:rPr lang="pl-PL" altLang="pl-PL" smtClean="0"/>
              <a:t>	napadu i włamania;</a:t>
            </a:r>
          </a:p>
          <a:p>
            <a:pPr marL="0" indent="0" algn="just">
              <a:buFont typeface="Wingdings" panose="05000000000000000000" pitchFamily="2" charset="2"/>
              <a:buChar char="ü"/>
              <a:tabLst>
                <a:tab pos="2335213" algn="l"/>
              </a:tabLst>
            </a:pPr>
            <a:r>
              <a:rPr lang="pl-PL" altLang="pl-PL" b="1" smtClean="0">
                <a:solidFill>
                  <a:srgbClr val="FFCC66"/>
                </a:solidFill>
              </a:rPr>
              <a:t>  </a:t>
            </a:r>
            <a:r>
              <a:rPr lang="pl-PL" altLang="pl-PL" b="1" smtClean="0">
                <a:solidFill>
                  <a:srgbClr val="FF0000"/>
                </a:solidFill>
              </a:rPr>
              <a:t>Kategoria K6</a:t>
            </a:r>
            <a:r>
              <a:rPr lang="pl-PL" altLang="pl-PL" smtClean="0"/>
              <a:t>: Granice.</a:t>
            </a:r>
          </a:p>
          <a:p>
            <a:pPr marL="0" indent="0" algn="just">
              <a:buFontTx/>
              <a:buNone/>
              <a:tabLst>
                <a:tab pos="2335213" algn="l"/>
              </a:tabLst>
            </a:pPr>
            <a:endParaRPr lang="pl-PL" altLang="pl-PL" sz="1000" smtClean="0"/>
          </a:p>
          <a:p>
            <a:pPr marL="0" indent="0" algn="just">
              <a:buFontTx/>
              <a:buNone/>
              <a:tabLst>
                <a:tab pos="2335213" algn="l"/>
              </a:tabLst>
            </a:pPr>
            <a:r>
              <a:rPr lang="pl-PL" altLang="pl-PL" smtClean="0"/>
              <a:t>Każdemu ze środków z poszczególnych kategorii przypisano określoną liczbę punktów.</a:t>
            </a:r>
          </a:p>
        </p:txBody>
      </p:sp>
      <p:sp>
        <p:nvSpPr>
          <p:cNvPr id="10243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5549C8E2-C400-4E5D-A2D0-856D323B049E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4</a:t>
            </a:fld>
            <a:endParaRPr kumimoji="0" lang="en-US" altLang="pl-PL" sz="1400" smtClean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223963" y="792163"/>
            <a:ext cx="7737475" cy="1143000"/>
          </a:xfrm>
        </p:spPr>
        <p:txBody>
          <a:bodyPr/>
          <a:lstStyle/>
          <a:p>
            <a:pPr>
              <a:defRPr/>
            </a:pPr>
            <a:r>
              <a:rPr lang="pl-PL" dirty="0" smtClean="0">
                <a:cs typeface="Times New Roman" pitchFamily="18" charset="0"/>
              </a:rPr>
              <a:t>Metodyka doboru </a:t>
            </a:r>
            <a:r>
              <a:rPr lang="pl-PL" dirty="0" err="1" smtClean="0">
                <a:cs typeface="Times New Roman" pitchFamily="18" charset="0"/>
              </a:rPr>
              <a:t>ś.b.f</a:t>
            </a:r>
            <a:r>
              <a:rPr lang="pl-PL" dirty="0" smtClean="0">
                <a:cs typeface="Times New Roman" pitchFamily="18" charset="0"/>
              </a:rPr>
              <a:t>. (3/4)</a:t>
            </a:r>
            <a:endParaRPr lang="pl-PL" dirty="0"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71663"/>
            <a:ext cx="8458200" cy="4986337"/>
          </a:xfrm>
        </p:spPr>
        <p:txBody>
          <a:bodyPr/>
          <a:lstStyle/>
          <a:p>
            <a:pPr marL="0" indent="0" algn="just">
              <a:lnSpc>
                <a:spcPct val="110000"/>
              </a:lnSpc>
              <a:buFontTx/>
              <a:buNone/>
            </a:pPr>
            <a:r>
              <a:rPr lang="pl-PL" altLang="pl-PL" smtClean="0"/>
              <a:t>Pierwszym etapem procesu doboru środków bezpieczeństwa fizycznego jest odczytanie z tabeli w części II „Podstawowe wymagania bezpieczeństwa fizycznego” </a:t>
            </a:r>
            <a:r>
              <a:rPr lang="pl-PL" altLang="pl-PL" b="1" smtClean="0">
                <a:solidFill>
                  <a:srgbClr val="FF0000"/>
                </a:solidFill>
              </a:rPr>
              <a:t>minimalnej łącznej sumy punktów</a:t>
            </a:r>
            <a:r>
              <a:rPr lang="pl-PL" altLang="pl-PL" b="1" smtClean="0">
                <a:solidFill>
                  <a:srgbClr val="FFCC66"/>
                </a:solidFill>
              </a:rPr>
              <a:t> </a:t>
            </a:r>
            <a:r>
              <a:rPr lang="pl-PL" altLang="pl-PL" smtClean="0"/>
              <a:t>wymaganych do osiągnięcia założonego poziomu ochrony informacji w wyniku zastosowania odpowiednich kombinacji środków bezpieczeństwa fizycznego.</a:t>
            </a:r>
          </a:p>
          <a:p>
            <a:pPr marL="0" indent="0" algn="just">
              <a:lnSpc>
                <a:spcPct val="110000"/>
              </a:lnSpc>
              <a:buFontTx/>
              <a:buNone/>
            </a:pPr>
            <a:endParaRPr lang="pl-PL" altLang="pl-PL" sz="1000" smtClean="0"/>
          </a:p>
          <a:p>
            <a:pPr marL="0" indent="0" algn="just">
              <a:lnSpc>
                <a:spcPct val="110000"/>
              </a:lnSpc>
              <a:buFontTx/>
              <a:buNone/>
            </a:pPr>
            <a:r>
              <a:rPr lang="pl-PL" altLang="pl-PL" b="1" smtClean="0">
                <a:solidFill>
                  <a:srgbClr val="FF0000"/>
                </a:solidFill>
              </a:rPr>
              <a:t>Liczba wymaganych do uzyskania punktów zależy od najwyższej klauzuli tajności informacji niejawnych przetwarzanych w danej lokalizacji oraz poziomu zagrożeń</a:t>
            </a:r>
            <a:r>
              <a:rPr lang="pl-PL" altLang="pl-PL" smtClean="0"/>
              <a:t>, określonego wcześniej stosownie do odpowiednich dyspozycji zawartych  w rozporządzeniu.</a:t>
            </a:r>
          </a:p>
        </p:txBody>
      </p:sp>
      <p:sp>
        <p:nvSpPr>
          <p:cNvPr id="11267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78F102AD-F447-4B40-94EA-0525D7FE7EEE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5</a:t>
            </a:fld>
            <a:endParaRPr kumimoji="0" lang="en-US" altLang="pl-PL" sz="1400" smtClean="0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223963" y="792163"/>
            <a:ext cx="7737475" cy="1143000"/>
          </a:xfrm>
        </p:spPr>
        <p:txBody>
          <a:bodyPr/>
          <a:lstStyle/>
          <a:p>
            <a:pPr>
              <a:defRPr/>
            </a:pPr>
            <a:r>
              <a:rPr lang="pl-PL" dirty="0" smtClean="0">
                <a:cs typeface="Times New Roman" pitchFamily="18" charset="0"/>
              </a:rPr>
              <a:t>Metodyka doboru </a:t>
            </a:r>
            <a:r>
              <a:rPr lang="pl-PL" dirty="0" err="1" smtClean="0">
                <a:cs typeface="Times New Roman" pitchFamily="18" charset="0"/>
              </a:rPr>
              <a:t>ś.b.f</a:t>
            </a:r>
            <a:r>
              <a:rPr lang="pl-PL" dirty="0" smtClean="0">
                <a:cs typeface="Times New Roman" pitchFamily="18" charset="0"/>
              </a:rPr>
              <a:t>. (4/</a:t>
            </a:r>
            <a:r>
              <a:rPr lang="pl-PL" dirty="0" err="1" smtClean="0">
                <a:cs typeface="Times New Roman" pitchFamily="18" charset="0"/>
              </a:rPr>
              <a:t>4</a:t>
            </a:r>
            <a:r>
              <a:rPr lang="pl-PL" dirty="0" smtClean="0">
                <a:cs typeface="Times New Roman" pitchFamily="18" charset="0"/>
              </a:rPr>
              <a:t>)</a:t>
            </a:r>
            <a:endParaRPr lang="pl-PL" dirty="0"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86" name="Group 94"/>
          <p:cNvGraphicFramePr>
            <a:graphicFrameLocks noGrp="1"/>
          </p:cNvGraphicFramePr>
          <p:nvPr>
            <p:ph idx="1"/>
          </p:nvPr>
        </p:nvGraphicFramePr>
        <p:xfrm>
          <a:off x="457200" y="2214563"/>
          <a:ext cx="8229600" cy="3765550"/>
        </p:xfrm>
        <a:graphic>
          <a:graphicData uri="http://schemas.openxmlformats.org/drawingml/2006/table">
            <a:tbl>
              <a:tblPr/>
              <a:tblGrid>
                <a:gridCol w="424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0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9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45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Najwyższa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klauzula </a:t>
                      </a: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tajności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informacji przetwarzanych </a:t>
                      </a:r>
                      <a:b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</a:b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w jednostce organizacyjnej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381000" marR="0" lvl="0" indent="-3810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POZIOM ZAGROŻEŃ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435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NISKI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81000" marR="0" lvl="0" indent="-3810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ŚREDNI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WYSOKI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77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ŚCIŚLE TAJNE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155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Obowiązkowo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: kategorie K1+K2+K3*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11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13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5245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Obowiązkowo</a:t>
                      </a:r>
                      <a:r>
                        <a:rPr kumimoji="0" lang="pl-P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: kategorie K4+K5**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7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7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4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Dodatkowo: kategoria K6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0373">
                <a:tc>
                  <a:txBody>
                    <a:bodyPr/>
                    <a:lstStyle/>
                    <a:p>
                      <a:pPr marL="381000" marR="0" lvl="0" indent="-3810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1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Łącznie suma punktów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23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25</a:t>
                      </a:r>
                    </a:p>
                  </a:txBody>
                  <a:tcPr marT="45728" marB="4572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2329" name="Symbol zastępczy numeru slajdu 2"/>
          <p:cNvSpPr>
            <a:spLocks noGrp="1"/>
          </p:cNvSpPr>
          <p:nvPr>
            <p:ph type="sldNum" sz="quarter" idx="12"/>
          </p:nvPr>
        </p:nvSpPr>
        <p:spPr>
          <a:xfrm>
            <a:off x="7023100" y="6497638"/>
            <a:ext cx="1905000" cy="3603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Font typeface="Symbol" panose="05050102010706020507" pitchFamily="18" charset="2"/>
              <a:buNone/>
            </a:pPr>
            <a:fld id="{4A810F09-E3FF-4849-A381-AA61335070DE}" type="slidenum">
              <a:rPr lang="en-US" altLang="pl-PL" sz="1400" smtClean="0">
                <a:cs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20000"/>
                </a:spcBef>
                <a:buClr>
                  <a:schemeClr val="tx1"/>
                </a:buClr>
                <a:buFont typeface="Symbol" panose="05050102010706020507" pitchFamily="18" charset="2"/>
                <a:buNone/>
              </a:pPr>
              <a:t>6</a:t>
            </a:fld>
            <a:endParaRPr lang="en-US" altLang="pl-PL" sz="1400" smtClean="0">
              <a:cs typeface="Times New Roman" panose="02020603050405020304" pitchFamily="18" charset="0"/>
            </a:endParaRPr>
          </a:p>
        </p:txBody>
      </p:sp>
      <p:sp>
        <p:nvSpPr>
          <p:cNvPr id="12330" name="pole tekstowe 4"/>
          <p:cNvSpPr txBox="1">
            <a:spLocks noChangeArrowheads="1"/>
          </p:cNvSpPr>
          <p:nvPr/>
        </p:nvSpPr>
        <p:spPr bwMode="auto">
          <a:xfrm>
            <a:off x="393700" y="6088063"/>
            <a:ext cx="67532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Font typeface="Symbol" panose="05050102010706020507" pitchFamily="18" charset="2"/>
              <a:buNone/>
            </a:pPr>
            <a:r>
              <a:rPr lang="pl-PL" altLang="pl-PL" sz="2000">
                <a:cs typeface="Times New Roman" panose="02020603050405020304" pitchFamily="18" charset="0"/>
              </a:rPr>
              <a:t>* - tylko jedna z wartości może być równa 0</a:t>
            </a:r>
          </a:p>
          <a:p>
            <a:pPr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Font typeface="Symbol" panose="05050102010706020507" pitchFamily="18" charset="2"/>
              <a:buNone/>
            </a:pPr>
            <a:r>
              <a:rPr lang="pl-PL" altLang="pl-PL" sz="2000">
                <a:cs typeface="Times New Roman" panose="02020603050405020304" pitchFamily="18" charset="0"/>
              </a:rPr>
              <a:t>** - żadna z wartości nie może być mniejsza od 2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Podstawowe wymagania bezpieczeństwa fizycznego (1/4)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09" name="Group 93"/>
          <p:cNvGraphicFramePr>
            <a:graphicFrameLocks noGrp="1"/>
          </p:cNvGraphicFramePr>
          <p:nvPr>
            <p:ph idx="1"/>
          </p:nvPr>
        </p:nvGraphicFramePr>
        <p:xfrm>
          <a:off x="457200" y="2243138"/>
          <a:ext cx="8270875" cy="3973512"/>
        </p:xfrm>
        <a:graphic>
          <a:graphicData uri="http://schemas.openxmlformats.org/drawingml/2006/table">
            <a:tbl>
              <a:tblPr/>
              <a:tblGrid>
                <a:gridCol w="424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3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38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7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Najwyższa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klauzula </a:t>
                      </a: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tajności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informacji przetwarzanych </a:t>
                      </a:r>
                      <a:b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</a:b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w jednostce organizacyjnej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POZIOM ZAGROŻEŃ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72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NISKI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ŚREDNI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WYSOKI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5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TAJNE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85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Obowiązkowo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: kategorie K1+K2+K3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8918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Obowiązkowo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: kategorie K4+K5***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Dodatkowo: kategoria K6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5909">
                <a:tc>
                  <a:txBody>
                    <a:bodyPr/>
                    <a:lstStyle/>
                    <a:p>
                      <a:pPr marL="381000" marR="0" lvl="0" indent="-3810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1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Łącznie suma punktów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19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20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3353" name="Symbol zastępczy numeru slajdu 2"/>
          <p:cNvSpPr>
            <a:spLocks noGrp="1"/>
          </p:cNvSpPr>
          <p:nvPr>
            <p:ph type="sldNum" sz="quarter" idx="12"/>
          </p:nvPr>
        </p:nvSpPr>
        <p:spPr>
          <a:xfrm>
            <a:off x="7023100" y="6497638"/>
            <a:ext cx="1905000" cy="3603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Font typeface="Symbol" panose="05050102010706020507" pitchFamily="18" charset="2"/>
              <a:buNone/>
            </a:pPr>
            <a:fld id="{8E74A20D-3C1B-46AC-949C-C9C8EBF90EC6}" type="slidenum">
              <a:rPr lang="en-US" altLang="pl-PL" sz="1400" smtClean="0">
                <a:cs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20000"/>
                </a:spcBef>
                <a:buClr>
                  <a:schemeClr val="tx1"/>
                </a:buClr>
                <a:buFont typeface="Symbol" panose="05050102010706020507" pitchFamily="18" charset="2"/>
                <a:buNone/>
              </a:pPr>
              <a:t>7</a:t>
            </a:fld>
            <a:endParaRPr lang="en-US" altLang="pl-PL" sz="1400" smtClean="0">
              <a:cs typeface="Times New Roman" panose="02020603050405020304" pitchFamily="18" charset="0"/>
            </a:endParaRPr>
          </a:p>
        </p:txBody>
      </p:sp>
      <p:sp>
        <p:nvSpPr>
          <p:cNvPr id="13354" name="pole tekstowe 4"/>
          <p:cNvSpPr txBox="1">
            <a:spLocks noChangeArrowheads="1"/>
          </p:cNvSpPr>
          <p:nvPr/>
        </p:nvSpPr>
        <p:spPr bwMode="auto">
          <a:xfrm>
            <a:off x="393700" y="6457950"/>
            <a:ext cx="67532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Font typeface="Symbol" panose="05050102010706020507" pitchFamily="18" charset="2"/>
              <a:buNone/>
            </a:pPr>
            <a:r>
              <a:rPr lang="pl-PL" altLang="pl-PL" sz="2000">
                <a:cs typeface="Times New Roman" panose="02020603050405020304" pitchFamily="18" charset="0"/>
              </a:rPr>
              <a:t>*** - żadna z wartości nie może być równa 0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Podstawowe wymagania bezpieczeństwa fizycznego (2/4)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31" name="Group 91"/>
          <p:cNvGraphicFramePr>
            <a:graphicFrameLocks noGrp="1"/>
          </p:cNvGraphicFramePr>
          <p:nvPr>
            <p:ph idx="1"/>
          </p:nvPr>
        </p:nvGraphicFramePr>
        <p:xfrm>
          <a:off x="471488" y="2159000"/>
          <a:ext cx="8248650" cy="3905250"/>
        </p:xfrm>
        <a:graphic>
          <a:graphicData uri="http://schemas.openxmlformats.org/drawingml/2006/table">
            <a:tbl>
              <a:tblPr/>
              <a:tblGrid>
                <a:gridCol w="4198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87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9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74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Najwyższa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klauzula </a:t>
                      </a: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tajności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informacji przetwarzanych </a:t>
                      </a:r>
                      <a:b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</a:b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w jednostce organizacyjnej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POZIOM ZAGROŻEŃ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72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NISKI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ŚREDNI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WYSOKI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POUFNE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912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Obowiązkowo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: kategorie K1+K2+K3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8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9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99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Obowiązkowo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: kategorie K4+K5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4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Dodatkowo: kategoria K6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2066">
                <a:tc>
                  <a:txBody>
                    <a:bodyPr/>
                    <a:lstStyle/>
                    <a:p>
                      <a:pPr marL="381000" marR="0" lvl="0" indent="-3810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1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Łącznie suma punktów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11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14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16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4377" name="Symbol zastępczy numeru slajdu 2"/>
          <p:cNvSpPr>
            <a:spLocks noGrp="1"/>
          </p:cNvSpPr>
          <p:nvPr>
            <p:ph type="sldNum" sz="quarter" idx="12"/>
          </p:nvPr>
        </p:nvSpPr>
        <p:spPr>
          <a:xfrm>
            <a:off x="7023100" y="6497638"/>
            <a:ext cx="1905000" cy="3603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Font typeface="Symbol" panose="05050102010706020507" pitchFamily="18" charset="2"/>
              <a:buNone/>
            </a:pPr>
            <a:fld id="{EF4C24DF-7CE1-4CAF-963B-CD83848B779B}" type="slidenum">
              <a:rPr lang="en-US" altLang="pl-PL" sz="1400" smtClean="0">
                <a:cs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20000"/>
                </a:spcBef>
                <a:buClr>
                  <a:schemeClr val="tx1"/>
                </a:buClr>
                <a:buFont typeface="Symbol" panose="05050102010706020507" pitchFamily="18" charset="2"/>
                <a:buNone/>
              </a:pPr>
              <a:t>8</a:t>
            </a:fld>
            <a:endParaRPr lang="en-US" altLang="pl-PL" sz="1400" smtClean="0"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Podstawowe wymagania bezpieczeństwa fizycznego (3/4)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345" name="Group 81"/>
          <p:cNvGraphicFramePr>
            <a:graphicFrameLocks noGrp="1"/>
          </p:cNvGraphicFramePr>
          <p:nvPr>
            <p:ph idx="1"/>
          </p:nvPr>
        </p:nvGraphicFramePr>
        <p:xfrm>
          <a:off x="442913" y="2439988"/>
          <a:ext cx="8229600" cy="3357562"/>
        </p:xfrm>
        <a:graphic>
          <a:graphicData uri="http://schemas.openxmlformats.org/drawingml/2006/table">
            <a:tbl>
              <a:tblPr/>
              <a:tblGrid>
                <a:gridCol w="4198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3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79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88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57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Najwyższa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klauzula </a:t>
                      </a: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tajności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informacji przetwarzanych </a:t>
                      </a:r>
                      <a:b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</a:b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w jednostce organizacyjnej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POZIOM ZAGROŻEŃ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45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NISKI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ŚREDNI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WYSOKI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387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ZASTRZEŻONE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715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1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Obowiązkowo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: kategorie K1+K2+K3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Dodatkowo: kategoria K4, K5 lub K6</a:t>
                      </a: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_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715">
                <a:tc>
                  <a:txBody>
                    <a:bodyPr/>
                    <a:lstStyle/>
                    <a:p>
                      <a:pPr marL="381000" marR="0" lvl="0" indent="-38100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1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Łącznie suma punktów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marT="45729" marB="4572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5396" name="Symbol zastępczy numeru slajdu 2"/>
          <p:cNvSpPr>
            <a:spLocks noGrp="1"/>
          </p:cNvSpPr>
          <p:nvPr>
            <p:ph type="sldNum" sz="quarter" idx="12"/>
          </p:nvPr>
        </p:nvSpPr>
        <p:spPr>
          <a:xfrm>
            <a:off x="7023100" y="6497638"/>
            <a:ext cx="1905000" cy="3603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Font typeface="Symbol" panose="05050102010706020507" pitchFamily="18" charset="2"/>
              <a:buNone/>
            </a:pPr>
            <a:fld id="{F4C35CCD-4EAF-4BF2-8FD6-ED3EE1D416B2}" type="slidenum">
              <a:rPr lang="en-US" altLang="pl-PL" sz="1400" smtClean="0">
                <a:cs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20000"/>
                </a:spcBef>
                <a:buClr>
                  <a:schemeClr val="tx1"/>
                </a:buClr>
                <a:buFont typeface="Symbol" panose="05050102010706020507" pitchFamily="18" charset="2"/>
                <a:buNone/>
              </a:pPr>
              <a:t>9</a:t>
            </a:fld>
            <a:endParaRPr lang="en-US" altLang="pl-PL" sz="1400" smtClean="0"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Podstawowe wymagania bezpieczeństwa fizycznego (4/</a:t>
            </a:r>
            <a:r>
              <a:rPr lang="pl-PL" sz="3000" kern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4</a:t>
            </a:r>
            <a:r>
              <a:rPr lang="pl-PL" sz="3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2788"/>
            <a:ext cx="8458200" cy="4875212"/>
          </a:xfrm>
        </p:spPr>
        <p:txBody>
          <a:bodyPr/>
          <a:lstStyle/>
          <a:p>
            <a:pPr marL="0" indent="0" algn="just">
              <a:lnSpc>
                <a:spcPct val="110000"/>
              </a:lnSpc>
              <a:buFontTx/>
              <a:buNone/>
            </a:pPr>
            <a:r>
              <a:rPr lang="pl-PL" altLang="pl-PL" smtClean="0">
                <a:cs typeface="Times New Roman" panose="02020603050405020304" pitchFamily="18" charset="0"/>
              </a:rPr>
              <a:t>Kolejny etap to </a:t>
            </a:r>
            <a:r>
              <a:rPr lang="pl-PL" altLang="pl-PL" b="1" smtClean="0">
                <a:solidFill>
                  <a:srgbClr val="FF0000"/>
                </a:solidFill>
                <a:cs typeface="Times New Roman" panose="02020603050405020304" pitchFamily="18" charset="0"/>
              </a:rPr>
              <a:t>dokonanie wyboru określonych środków bezpieczeństwa fizycznego</a:t>
            </a:r>
            <a:r>
              <a:rPr lang="pl-PL" altLang="pl-PL" smtClean="0">
                <a:cs typeface="Times New Roman" panose="02020603050405020304" pitchFamily="18" charset="0"/>
              </a:rPr>
              <a:t>, przy którym należy posługiwać się tabelą z części III „Klasyfikacja środków bezpieczeństwa fizycznego”. </a:t>
            </a:r>
          </a:p>
          <a:p>
            <a:pPr marL="0" indent="0" algn="just">
              <a:lnSpc>
                <a:spcPct val="110000"/>
              </a:lnSpc>
              <a:buFontTx/>
              <a:buNone/>
            </a:pPr>
            <a:r>
              <a:rPr lang="pl-PL" altLang="pl-PL" smtClean="0">
                <a:cs typeface="Times New Roman" panose="02020603050405020304" pitchFamily="18" charset="0"/>
              </a:rPr>
              <a:t>W tej tabeli należy odczytać liczbę punktów odpowiadającą wybranemu środkowi bezpieczeństwa i wpisać ją w odpowiednie miejsce w tabeli w części IV „Punktacja zastosowanych środków bezpieczeństwa fizycznego”.</a:t>
            </a:r>
          </a:p>
          <a:p>
            <a:pPr marL="0" indent="0" algn="just">
              <a:lnSpc>
                <a:spcPct val="110000"/>
              </a:lnSpc>
              <a:buFontTx/>
              <a:buNone/>
            </a:pPr>
            <a:r>
              <a:rPr lang="pl-PL" altLang="pl-PL" smtClean="0">
                <a:cs typeface="Times New Roman" panose="02020603050405020304" pitchFamily="18" charset="0"/>
              </a:rPr>
              <a:t>Przy dokonywaniu wyboru konieczne jest uwzględnienie </a:t>
            </a:r>
            <a:r>
              <a:rPr lang="pl-PL" altLang="pl-PL" b="1" smtClean="0">
                <a:solidFill>
                  <a:srgbClr val="FF0000"/>
                </a:solidFill>
                <a:cs typeface="Times New Roman" panose="02020603050405020304" pitchFamily="18" charset="0"/>
              </a:rPr>
              <a:t>wymagań określonych w rozporządzeniu, jak też w samej tabeli</a:t>
            </a:r>
            <a:r>
              <a:rPr lang="pl-PL" altLang="pl-PL" smtClean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pl-PL" altLang="pl-PL" smtClean="0">
                <a:cs typeface="Times New Roman" panose="02020603050405020304" pitchFamily="18" charset="0"/>
              </a:rPr>
              <a:t>z części III „Klasyfikacja środków bezpieczeństwa fizycznego.</a:t>
            </a:r>
          </a:p>
        </p:txBody>
      </p:sp>
      <p:sp>
        <p:nvSpPr>
          <p:cNvPr id="16387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418F8444-CE07-46E4-BEDD-DFC99F70F27A}" type="slidenum">
              <a:rPr kumimoji="0" lang="en-US" altLang="pl-PL" sz="1400" smtClean="0">
                <a:cs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10</a:t>
            </a:fld>
            <a:endParaRPr kumimoji="0" lang="en-US" altLang="pl-PL" sz="1400" smtClean="0"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Klasyfikacja </a:t>
            </a:r>
            <a:r>
              <a:rPr lang="pl-PL" sz="3000" kern="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ś.b.f</a:t>
            </a:r>
            <a:r>
              <a:rPr lang="pl-PL" sz="30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ymbol zastępczy numeru slajdu 2"/>
          <p:cNvSpPr>
            <a:spLocks noGrp="1"/>
          </p:cNvSpPr>
          <p:nvPr>
            <p:ph type="sldNum" sz="quarter" idx="12"/>
          </p:nvPr>
        </p:nvSpPr>
        <p:spPr>
          <a:xfrm>
            <a:off x="7023100" y="6497638"/>
            <a:ext cx="1905000" cy="3603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Font typeface="Symbol" panose="05050102010706020507" pitchFamily="18" charset="2"/>
              <a:buNone/>
            </a:pPr>
            <a:fld id="{E97472B3-826F-4CF8-B6D6-05370F41ED16}" type="slidenum">
              <a:rPr lang="en-US" altLang="pl-PL" sz="1400" smtClean="0">
                <a:cs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20000"/>
                </a:spcBef>
                <a:buClr>
                  <a:schemeClr val="tx1"/>
                </a:buClr>
                <a:buFont typeface="Symbol" panose="05050102010706020507" pitchFamily="18" charset="2"/>
                <a:buNone/>
              </a:pPr>
              <a:t>11</a:t>
            </a:fld>
            <a:endParaRPr lang="en-US" altLang="pl-PL" sz="1400" smtClean="0"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Punktacja zastosowanych </a:t>
            </a:r>
            <a:r>
              <a:rPr lang="pl-PL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ś.b.f</a:t>
            </a: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(1/11)</a:t>
            </a:r>
          </a:p>
        </p:txBody>
      </p:sp>
      <p:graphicFrame>
        <p:nvGraphicFramePr>
          <p:cNvPr id="13446" name="Group 134"/>
          <p:cNvGraphicFramePr>
            <a:graphicFrameLocks noGrp="1"/>
          </p:cNvGraphicFramePr>
          <p:nvPr/>
        </p:nvGraphicFramePr>
        <p:xfrm>
          <a:off x="457200" y="1905000"/>
          <a:ext cx="8229600" cy="4114800"/>
        </p:xfrm>
        <a:graphic>
          <a:graphicData uri="http://schemas.openxmlformats.org/drawingml/2006/table">
            <a:tbl>
              <a:tblPr/>
              <a:tblGrid>
                <a:gridCol w="723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ŚRODEK BEZPIECZEŃSTWA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PKT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27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KATEGORIA K1: Szafy do przechowywania informacji niejawnych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Środek bezpieczeństwa K1S1 – Konstrukcja szafy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środek bezpieczeństwa 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(K1S1=4, 3, 2 lub 1 pkt)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9275">
                <a:tc gridSpan="2"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Środek bezpieczeństwa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K1S2 – Zamek do szafy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środek bezpieczeństwa 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(K1S2=4, 3, 2 lub 1 pkt)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35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kategorię K1 stanowiąca iloczyn liczby punktów za oba powyższe środki bezpieczeństwa (K1=K1S1xK1S2)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62" name="Group 26"/>
          <p:cNvGraphicFramePr>
            <a:graphicFrameLocks noGrp="1"/>
          </p:cNvGraphicFramePr>
          <p:nvPr>
            <p:ph idx="1"/>
          </p:nvPr>
        </p:nvGraphicFramePr>
        <p:xfrm>
          <a:off x="457200" y="1905000"/>
          <a:ext cx="8229600" cy="3505200"/>
        </p:xfrm>
        <a:graphic>
          <a:graphicData uri="http://schemas.openxmlformats.org/drawingml/2006/table">
            <a:tbl>
              <a:tblPr/>
              <a:tblGrid>
                <a:gridCol w="7299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0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KATEGORIA K2: Pomieszczenia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 gridSpan="2"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Środek bezpieczeństwa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K2S1 – Konstrukcja pomieszczenia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środek bezpieczeństwa 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(K2S1=4, 3, 2 lub 1 pkt)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 gridSpan="2"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Środek bezpieczeństwa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K2S2 – Zamek do drzwi pomieszczenia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środek bezpieczeństwa 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(K2S2=4, 3, 2 lub 1 pkt)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kategorię K2 stanowiąca iloczyn liczby punktów za oba powyższe środki bezpieczeństwa (K2=K2S1xK2S2)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8455" name="Symbol zastępczy numeru slajdu 2"/>
          <p:cNvSpPr>
            <a:spLocks noGrp="1"/>
          </p:cNvSpPr>
          <p:nvPr>
            <p:ph type="sldNum" sz="quarter" idx="12"/>
          </p:nvPr>
        </p:nvSpPr>
        <p:spPr>
          <a:xfrm>
            <a:off x="7023100" y="6497638"/>
            <a:ext cx="1905000" cy="3603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Font typeface="Symbol" panose="05050102010706020507" pitchFamily="18" charset="2"/>
              <a:buNone/>
            </a:pPr>
            <a:fld id="{C2AB16AB-B6AD-4712-B51E-03E242B4D21B}" type="slidenum">
              <a:rPr lang="en-US" altLang="pl-PL" sz="1400" smtClean="0">
                <a:cs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20000"/>
                </a:spcBef>
                <a:buClr>
                  <a:schemeClr val="tx1"/>
                </a:buClr>
                <a:buFont typeface="Symbol" panose="05050102010706020507" pitchFamily="18" charset="2"/>
                <a:buNone/>
              </a:pPr>
              <a:t>12</a:t>
            </a:fld>
            <a:endParaRPr lang="en-US" altLang="pl-PL" sz="1400" smtClean="0"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Punktacja zastosowanych </a:t>
            </a:r>
            <a:r>
              <a:rPr lang="pl-PL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ś.b.f</a:t>
            </a: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(2/11)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19100" y="5600700"/>
            <a:ext cx="8293100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spcBef>
                <a:spcPct val="40000"/>
              </a:spcBef>
              <a:buClr>
                <a:schemeClr val="tx2"/>
              </a:buClr>
              <a:buSzPct val="75000"/>
              <a:buFont typeface="Wingdings" pitchFamily="2" charset="2"/>
              <a:buNone/>
              <a:defRPr/>
            </a:pPr>
            <a:r>
              <a:rPr lang="pl-PL" b="1" i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Uwaga:</a:t>
            </a:r>
            <a:r>
              <a:rPr lang="pl-PL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Kategoria K2 nie dotyczy </a:t>
            </a:r>
            <a:r>
              <a:rPr lang="pl-PL" b="1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pomieszczeń wzmocnionych</a:t>
            </a:r>
            <a:r>
              <a:rPr lang="pl-PL" kern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 które rozpatruje się w kategorii K1 (wymagany certyfikat).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95" name="Group 35"/>
          <p:cNvGraphicFramePr>
            <a:graphicFrameLocks noGrp="1"/>
          </p:cNvGraphicFramePr>
          <p:nvPr>
            <p:ph idx="1"/>
          </p:nvPr>
        </p:nvGraphicFramePr>
        <p:xfrm>
          <a:off x="323850" y="1819275"/>
          <a:ext cx="8510588" cy="4521200"/>
        </p:xfrm>
        <a:graphic>
          <a:graphicData uri="http://schemas.openxmlformats.org/drawingml/2006/table">
            <a:tbl>
              <a:tblPr/>
              <a:tblGrid>
                <a:gridCol w="7486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39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601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KATEGORIA K3: Budynki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2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kategorię </a:t>
                      </a:r>
                      <a:r>
                        <a:rPr kumimoji="0" lang="pl-P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(K3=5, 3, 2 lub 1 </a:t>
                      </a:r>
                      <a:r>
                        <a:rPr kumimoji="0" lang="pl-PL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pkt</a:t>
                      </a:r>
                      <a:r>
                        <a:rPr kumimoji="0" lang="pl-P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)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72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KATEGORIA K4: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Kontrola dostępu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2028">
                <a:tc gridSpan="2"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Środek bezpieczeństwa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K4S1 – Systemy kontroli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dostępu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905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środek bezpieczeństwa 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(K4S1=4, 3, 2 lub 1 pkt)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227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Środek bezpieczeństwa K4S2 – Kontrola osób nieposiadających stałego upoważnienia do wejścia na obszar jednostki organizacyjnej (interesantów)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843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środek bezpieczeństwa 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(K4S2=3 lub 1 pkt)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1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kategorię K4 stanowiąca sumę liczby punktów za oba powyższe środki bezpieczeństwa (K4=K4S1+K4S2)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9485" name="Symbol zastępczy numeru slajdu 2"/>
          <p:cNvSpPr>
            <a:spLocks noGrp="1"/>
          </p:cNvSpPr>
          <p:nvPr>
            <p:ph type="sldNum" sz="quarter" idx="12"/>
          </p:nvPr>
        </p:nvSpPr>
        <p:spPr>
          <a:xfrm>
            <a:off x="7023100" y="6497638"/>
            <a:ext cx="1905000" cy="3603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Font typeface="Symbol" panose="05050102010706020507" pitchFamily="18" charset="2"/>
              <a:buNone/>
            </a:pPr>
            <a:fld id="{FE0D9058-AFF1-4CE1-91F6-3B736B621F92}" type="slidenum">
              <a:rPr lang="en-US" altLang="pl-PL" sz="1400" smtClean="0">
                <a:cs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20000"/>
                </a:spcBef>
                <a:buClr>
                  <a:schemeClr val="tx1"/>
                </a:buClr>
                <a:buFont typeface="Symbol" panose="05050102010706020507" pitchFamily="18" charset="2"/>
                <a:buNone/>
              </a:pPr>
              <a:t>13</a:t>
            </a:fld>
            <a:endParaRPr lang="en-US" altLang="pl-PL" sz="1400" smtClean="0"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Punktacja zastosowanych </a:t>
            </a:r>
            <a:r>
              <a:rPr lang="pl-PL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ś.b.f</a:t>
            </a: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(3/11)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10" name="Group 26"/>
          <p:cNvGraphicFramePr>
            <a:graphicFrameLocks noGrp="1"/>
          </p:cNvGraphicFramePr>
          <p:nvPr>
            <p:ph idx="1"/>
          </p:nvPr>
        </p:nvGraphicFramePr>
        <p:xfrm>
          <a:off x="457200" y="2159000"/>
          <a:ext cx="8229600" cy="3963999"/>
        </p:xfrm>
        <a:graphic>
          <a:graphicData uri="http://schemas.openxmlformats.org/drawingml/2006/table">
            <a:tbl>
              <a:tblPr/>
              <a:tblGrid>
                <a:gridCol w="723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1025">
                <a:tc gridSpan="2">
                  <a:txBody>
                    <a:bodyPr/>
                    <a:lstStyle/>
                    <a:p>
                      <a:pPr marL="2068513" marR="0" lvl="0" indent="-20685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KATEGORIA K5: Personel bezpieczeństwa i systemy sygnalizacji napadu i włamania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723">
                <a:tc gridSpan="2"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Środek bezpieczeństwa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K5S1 – Personel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bezpieczeństwa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723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środek bezpieczeństwa 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(K5S1=5,4,3,2 lub 1 pkt)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0961">
                <a:tc gridSpan="2"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Środek bezpieczeństwa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K5S2 – Systemy sygnalizacji napadu i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włamania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532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środek bezpieczeństwa 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(K5S2=4,3,2 lub 1 pkt)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1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kategorię K5 stanowiąca sumę liczby punktów za oba powyższe środki bezpieczeństwa (K5=K5S1+K5S2)</a:t>
                      </a: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0503" name="Symbol zastępczy numeru slajdu 2"/>
          <p:cNvSpPr>
            <a:spLocks noGrp="1"/>
          </p:cNvSpPr>
          <p:nvPr>
            <p:ph type="sldNum" sz="quarter" idx="12"/>
          </p:nvPr>
        </p:nvSpPr>
        <p:spPr>
          <a:xfrm>
            <a:off x="7023100" y="6497638"/>
            <a:ext cx="1905000" cy="3603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Font typeface="Symbol" panose="05050102010706020507" pitchFamily="18" charset="2"/>
              <a:buNone/>
            </a:pPr>
            <a:fld id="{BE4261D3-1914-4E63-AEF9-C4FAFE6A3C5C}" type="slidenum">
              <a:rPr lang="en-US" altLang="pl-PL" sz="1400" smtClean="0">
                <a:cs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20000"/>
                </a:spcBef>
                <a:buClr>
                  <a:schemeClr val="tx1"/>
                </a:buClr>
                <a:buFont typeface="Symbol" panose="05050102010706020507" pitchFamily="18" charset="2"/>
                <a:buNone/>
              </a:pPr>
              <a:t>14</a:t>
            </a:fld>
            <a:endParaRPr lang="en-US" altLang="pl-PL" sz="1400" smtClean="0"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Punktacja zastosowanych </a:t>
            </a:r>
            <a:r>
              <a:rPr lang="pl-PL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ś.b.f</a:t>
            </a: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(4/11)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37" name="Group 29"/>
          <p:cNvGraphicFramePr>
            <a:graphicFrameLocks noGrp="1"/>
          </p:cNvGraphicFramePr>
          <p:nvPr>
            <p:ph idx="1"/>
          </p:nvPr>
        </p:nvGraphicFramePr>
        <p:xfrm>
          <a:off x="457200" y="1905000"/>
          <a:ext cx="8229600" cy="4130676"/>
        </p:xfrm>
        <a:graphic>
          <a:graphicData uri="http://schemas.openxmlformats.org/drawingml/2006/table">
            <a:tbl>
              <a:tblPr/>
              <a:tblGrid>
                <a:gridCol w="731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969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KATEGORIA K6: Granice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94">
                <a:tc gridSpan="2"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Środek bezpieczeństwa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K6S1 – Ogrodzenie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94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środek bezpieczeństwa 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(K6S1=4,3,2 lub 1 pkt)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94">
                <a:tc gridSpan="2"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Środek bezpieczeństwa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K6S2 – Kontrola w punktach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dostępu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82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środek bezpieczeństwa 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(K6S2=1 lub 0 pkt)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114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Środek bezpieczeństwa K6S3 – System kontroli osób i przedmiotów przy wejściu/wyjściu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70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środek bezpieczeństwa 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(K6S3=1 lub 0 pkt)</a:t>
                      </a: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7" marB="4572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1530" name="Symbol zastępczy numeru slajdu 2"/>
          <p:cNvSpPr>
            <a:spLocks noGrp="1"/>
          </p:cNvSpPr>
          <p:nvPr>
            <p:ph type="sldNum" sz="quarter" idx="12"/>
          </p:nvPr>
        </p:nvSpPr>
        <p:spPr>
          <a:xfrm>
            <a:off x="7023100" y="6497638"/>
            <a:ext cx="1905000" cy="3603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Font typeface="Symbol" panose="05050102010706020507" pitchFamily="18" charset="2"/>
              <a:buNone/>
            </a:pPr>
            <a:fld id="{58EB4686-165A-48B0-9A09-193FBDF5A4E7}" type="slidenum">
              <a:rPr lang="en-US" altLang="pl-PL" sz="1400" smtClean="0">
                <a:cs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20000"/>
                </a:spcBef>
                <a:buClr>
                  <a:schemeClr val="tx1"/>
                </a:buClr>
                <a:buFont typeface="Symbol" panose="05050102010706020507" pitchFamily="18" charset="2"/>
                <a:buNone/>
              </a:pPr>
              <a:t>15</a:t>
            </a:fld>
            <a:endParaRPr lang="en-US" altLang="pl-PL" sz="1400" smtClean="0"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Punktacja zastosowanych </a:t>
            </a:r>
            <a:r>
              <a:rPr lang="pl-PL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ś.b.f</a:t>
            </a: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(5/11)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62" name="Group 30"/>
          <p:cNvGraphicFramePr>
            <a:graphicFrameLocks noGrp="1"/>
          </p:cNvGraphicFramePr>
          <p:nvPr>
            <p:ph idx="1"/>
          </p:nvPr>
        </p:nvGraphicFramePr>
        <p:xfrm>
          <a:off x="428625" y="1954213"/>
          <a:ext cx="8229600" cy="4651375"/>
        </p:xfrm>
        <a:graphic>
          <a:graphicData uri="http://schemas.openxmlformats.org/drawingml/2006/table">
            <a:tbl>
              <a:tblPr/>
              <a:tblGrid>
                <a:gridCol w="716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7321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Środek bezpieczeństwa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K6S4 – System wykrywania naruszenia ogrodzenia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455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środek bezpieczeństwa 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(K6S4=1 lub 0 pkt)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78">
                <a:tc gridSpan="2"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Środek bezpieczeństwa K6S5 – Oświetlenie chronionego obszaru</a:t>
                      </a:r>
                      <a:r>
                        <a:rPr kumimoji="0" lang="pl-PL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78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środek bezpieczeństwa 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(K6S5=1 lub 0 pkt)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9991">
                <a:tc gridSpan="2"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</a:rPr>
                        <a:t>Środek bezpieczeństwa </a:t>
                      </a:r>
                      <a:r>
                        <a:rPr kumimoji="0" lang="pl-PL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K6S6 – System dozoru wizyjnego granic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1578">
                <a:tc>
                  <a:txBody>
                    <a:bodyPr/>
                    <a:lstStyle/>
                    <a:p>
                      <a:pPr marL="38100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środek bezpieczeństwa </a:t>
                      </a: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(K6S6=1 lub 0 pkt)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059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r>
                        <a:rPr kumimoji="0" lang="pl-PL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Liczba punktów za kategorię K6 stanowiąca sumę liczby punktów za powyższe środki bezpieczeństwa (K6=K6S1+K6S2+K6S3+K6S4+K6S5+K6S6)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20000"/>
                        <a:buFontTx/>
                        <a:buNone/>
                        <a:tabLst/>
                      </a:pPr>
                      <a:endParaRPr kumimoji="0" lang="pl-PL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2555" name="Symbol zastępczy numeru slajdu 2"/>
          <p:cNvSpPr>
            <a:spLocks noGrp="1"/>
          </p:cNvSpPr>
          <p:nvPr>
            <p:ph type="sldNum" sz="quarter" idx="12"/>
          </p:nvPr>
        </p:nvSpPr>
        <p:spPr>
          <a:xfrm>
            <a:off x="7099300" y="6497638"/>
            <a:ext cx="1905000" cy="3603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Clr>
                <a:schemeClr val="tx1"/>
              </a:buClr>
              <a:buFont typeface="Symbol" panose="05050102010706020507" pitchFamily="18" charset="2"/>
              <a:buNone/>
            </a:pPr>
            <a:fld id="{A63A997D-28D0-4766-B0A4-D2575DC70189}" type="slidenum">
              <a:rPr lang="en-US" altLang="pl-PL" sz="1400" smtClean="0">
                <a:cs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20000"/>
                </a:spcBef>
                <a:buClr>
                  <a:schemeClr val="tx1"/>
                </a:buClr>
                <a:buFont typeface="Symbol" panose="05050102010706020507" pitchFamily="18" charset="2"/>
                <a:buNone/>
              </a:pPr>
              <a:t>16</a:t>
            </a:fld>
            <a:endParaRPr lang="en-US" altLang="pl-PL" sz="1400" smtClean="0"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Punktacja zastosowanych </a:t>
            </a:r>
            <a:r>
              <a:rPr lang="pl-PL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ś.b.f</a:t>
            </a: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(6/11)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5775" y="2212975"/>
            <a:ext cx="8458200" cy="3556000"/>
          </a:xfrm>
        </p:spPr>
        <p:txBody>
          <a:bodyPr/>
          <a:lstStyle/>
          <a:p>
            <a:pPr marL="0" indent="0">
              <a:buFontTx/>
              <a:buNone/>
            </a:pPr>
            <a:endParaRPr lang="pl-PL" altLang="pl-PL" sz="3000" b="1" smtClean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marL="0" indent="0" algn="ctr">
              <a:buFontTx/>
              <a:buNone/>
            </a:pPr>
            <a:r>
              <a:rPr lang="pl-PL" altLang="pl-PL" sz="3000" b="1" smtClean="0">
                <a:solidFill>
                  <a:srgbClr val="FF0000"/>
                </a:solidFill>
                <a:cs typeface="Times New Roman" panose="02020603050405020304" pitchFamily="18" charset="0"/>
              </a:rPr>
              <a:t>Ogólna liczba punktów stanowiąca sumę punktów za wszystkie kategorie</a:t>
            </a:r>
          </a:p>
          <a:p>
            <a:pPr marL="0" indent="0">
              <a:buFontTx/>
              <a:buNone/>
            </a:pPr>
            <a:r>
              <a:rPr lang="pl-PL" altLang="pl-PL" sz="3000" b="1" smtClean="0">
                <a:solidFill>
                  <a:srgbClr val="FF0000"/>
                </a:solidFill>
                <a:cs typeface="Times New Roman" panose="02020603050405020304" pitchFamily="18" charset="0"/>
              </a:rPr>
              <a:t>	</a:t>
            </a:r>
          </a:p>
          <a:p>
            <a:pPr marL="0" indent="0" algn="ctr">
              <a:buFontTx/>
              <a:buNone/>
            </a:pPr>
            <a:r>
              <a:rPr lang="pl-PL" altLang="pl-PL" sz="3000" b="1" smtClean="0">
                <a:solidFill>
                  <a:srgbClr val="002060"/>
                </a:solidFill>
                <a:cs typeface="Times New Roman" panose="02020603050405020304" pitchFamily="18" charset="0"/>
              </a:rPr>
              <a:t>PUNKTY=K1+K2+K3+K4+K5+K6</a:t>
            </a:r>
          </a:p>
          <a:p>
            <a:pPr marL="0" indent="0">
              <a:buFontTx/>
              <a:buNone/>
            </a:pPr>
            <a:endParaRPr lang="pl-PL" altLang="pl-PL" sz="3000" b="1" smtClean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23555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0F387B17-DF0E-4A99-ACC0-93D996B988B3}" type="slidenum">
              <a:rPr kumimoji="0" lang="en-US" altLang="pl-PL" sz="1400" smtClean="0">
                <a:cs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17</a:t>
            </a:fld>
            <a:endParaRPr kumimoji="0" lang="en-US" altLang="pl-PL" sz="1400" smtClean="0"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Punktacja zastosowanych </a:t>
            </a:r>
            <a:r>
              <a:rPr lang="pl-PL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ś.b.f</a:t>
            </a: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(7/11)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438400"/>
            <a:ext cx="8267700" cy="3556000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pl-PL" altLang="pl-PL" smtClean="0"/>
              <a:t>Przy dokonywaniu doboru poszczególnych środków bezpieczeństwa fizycznego </a:t>
            </a:r>
            <a:r>
              <a:rPr lang="pl-PL" altLang="pl-PL" b="1" smtClean="0">
                <a:solidFill>
                  <a:srgbClr val="FF0000"/>
                </a:solidFill>
              </a:rPr>
              <a:t>konieczne jest uwzględnienie wymagań określonych w rozporządzeniu, jak też w samej tabeli z części III</a:t>
            </a:r>
            <a:r>
              <a:rPr lang="pl-PL" altLang="pl-PL" smtClean="0"/>
              <a:t> „Klasyfikacja środków bezpieczeństwa fizycznego”.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Punktacja zastosowanych </a:t>
            </a:r>
            <a:r>
              <a:rPr lang="pl-PL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ś.b.f</a:t>
            </a: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(8/11)</a:t>
            </a:r>
          </a:p>
        </p:txBody>
      </p:sp>
      <p:sp>
        <p:nvSpPr>
          <p:cNvPr id="24580" name="Symbol zastępczy numeru slajdu 2"/>
          <p:cNvSpPr txBox="1">
            <a:spLocks noGrp="1"/>
          </p:cNvSpPr>
          <p:nvPr/>
        </p:nvSpPr>
        <p:spPr bwMode="auto">
          <a:xfrm>
            <a:off x="7023100" y="6497638"/>
            <a:ext cx="19050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2031F34D-6CB6-4EBB-9D41-60054BA6FF1C}" type="slidenum">
              <a:rPr kumimoji="0" lang="en-US" altLang="pl-PL" sz="1400"/>
              <a:pPr algn="r"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18</a:t>
            </a:fld>
            <a:endParaRPr kumimoji="0" lang="en-US" altLang="pl-PL" sz="1400"/>
          </a:p>
        </p:txBody>
      </p:sp>
    </p:spTree>
  </p:cSld>
  <p:clrMapOvr>
    <a:masterClrMapping/>
  </p:clrMapOvr>
  <p:transition spd="med"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08213"/>
            <a:ext cx="8305800" cy="4344987"/>
          </a:xfrm>
        </p:spPr>
        <p:txBody>
          <a:bodyPr/>
          <a:lstStyle/>
          <a:p>
            <a:pPr marL="0" indent="0" algn="just">
              <a:lnSpc>
                <a:spcPct val="120000"/>
              </a:lnSpc>
              <a:buFontTx/>
              <a:buNone/>
            </a:pPr>
            <a:r>
              <a:rPr lang="pl-PL" altLang="pl-PL" smtClean="0"/>
              <a:t>Dobór adekwatnych środków bezpieczeństwa fizycznego </a:t>
            </a:r>
            <a:br>
              <a:rPr lang="pl-PL" altLang="pl-PL" smtClean="0"/>
            </a:br>
            <a:r>
              <a:rPr lang="pl-PL" altLang="pl-PL" smtClean="0"/>
              <a:t>w konkretnym przypadku musi zapewnić uzyskanie zarówno </a:t>
            </a:r>
            <a:r>
              <a:rPr lang="pl-PL" altLang="pl-PL" b="1" smtClean="0">
                <a:solidFill>
                  <a:srgbClr val="FF0000"/>
                </a:solidFill>
              </a:rPr>
              <a:t>minimalnej łącznej sumy punktów wymaganych do osiągnięcia założonego poziomu ochrony informacji niejawnych </a:t>
            </a:r>
            <a:r>
              <a:rPr lang="pl-PL" altLang="pl-PL" smtClean="0"/>
              <a:t>(w zależności od najwyższej klauzuli tajności informacji niejawnych przetwarzanych w danej lokalizacji oraz poziomu zagrożeń), jak również uzyskanie </a:t>
            </a:r>
            <a:r>
              <a:rPr lang="pl-PL" altLang="pl-PL" b="1" smtClean="0">
                <a:solidFill>
                  <a:srgbClr val="FF0000"/>
                </a:solidFill>
              </a:rPr>
              <a:t>minimalnej liczby punktów odpowiadających każdej z grup kategorii środków bezpieczeństwa fizycznego oznaczonych jako „obowiązkowo”.</a:t>
            </a:r>
          </a:p>
        </p:txBody>
      </p:sp>
      <p:sp>
        <p:nvSpPr>
          <p:cNvPr id="25603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AC86BC6F-59B2-4B5F-B595-DDC1326A9D4C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19</a:t>
            </a:fld>
            <a:endParaRPr kumimoji="0" lang="en-US" altLang="pl-PL" sz="140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Punktacja zastosowanych </a:t>
            </a:r>
            <a:r>
              <a:rPr lang="pl-PL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ś.b.f</a:t>
            </a: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(9/11)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lnSpc>
                <a:spcPct val="120000"/>
              </a:lnSpc>
              <a:buFontTx/>
              <a:buNone/>
              <a:tabLst>
                <a:tab pos="365125" algn="l"/>
              </a:tabLst>
            </a:pPr>
            <a:r>
              <a:rPr lang="pl-PL" altLang="pl-PL" smtClean="0"/>
              <a:t>W przypadku gdy liczba punktów uzyskanych po zastosowaniu środka należącego do grup kategorii oznaczonych jako „obowiązkowo” jest </a:t>
            </a:r>
            <a:r>
              <a:rPr lang="pl-PL" altLang="pl-PL" b="1" smtClean="0">
                <a:solidFill>
                  <a:srgbClr val="FF0000"/>
                </a:solidFill>
              </a:rPr>
              <a:t>mniejsza</a:t>
            </a:r>
            <a:r>
              <a:rPr lang="pl-PL" altLang="pl-PL" smtClean="0">
                <a:solidFill>
                  <a:srgbClr val="FF0000"/>
                </a:solidFill>
              </a:rPr>
              <a:t> </a:t>
            </a:r>
            <a:r>
              <a:rPr lang="pl-PL" altLang="pl-PL" smtClean="0"/>
              <a:t>od minimalnej łącznej sumy punktów wymaganych do osiągnięcia założonego poziomu ochrony informacji niejawnych, należy zastosować środki z kategorii oznaczonych </a:t>
            </a:r>
            <a:r>
              <a:rPr lang="pl-PL" altLang="pl-PL" b="1" smtClean="0">
                <a:solidFill>
                  <a:srgbClr val="FF0000"/>
                </a:solidFill>
              </a:rPr>
              <a:t>„dodatkowo” </a:t>
            </a:r>
            <a:r>
              <a:rPr lang="pl-PL" altLang="pl-PL" smtClean="0"/>
              <a:t>zapewniające uzyskanie minimalnej łącznej sumy punktów.</a:t>
            </a:r>
          </a:p>
          <a:p>
            <a:pPr marL="0" indent="0" algn="just">
              <a:lnSpc>
                <a:spcPct val="120000"/>
              </a:lnSpc>
              <a:buFontTx/>
              <a:buNone/>
              <a:tabLst>
                <a:tab pos="365125" algn="l"/>
              </a:tabLst>
            </a:pPr>
            <a:endParaRPr lang="pl-PL" altLang="pl-PL" smtClean="0"/>
          </a:p>
        </p:txBody>
      </p:sp>
      <p:sp>
        <p:nvSpPr>
          <p:cNvPr id="26627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43F0B8D1-7DF2-4117-B898-12F256C6E514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20</a:t>
            </a:fld>
            <a:endParaRPr kumimoji="0" lang="en-US" altLang="pl-PL" sz="140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Punktacja zastosowanych </a:t>
            </a:r>
            <a:r>
              <a:rPr lang="pl-PL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ś.b.f</a:t>
            </a: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(10/11)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6063" y="2518865"/>
            <a:ext cx="8669337" cy="3460515"/>
          </a:xfrm>
        </p:spPr>
        <p:txBody>
          <a:bodyPr/>
          <a:lstStyle/>
          <a:p>
            <a:pPr marL="0" indent="0" algn="just">
              <a:lnSpc>
                <a:spcPct val="110000"/>
              </a:lnSpc>
              <a:buFontTx/>
              <a:buNone/>
            </a:pPr>
            <a:r>
              <a:rPr lang="pl-PL" altLang="pl-PL" dirty="0" smtClean="0"/>
              <a:t>Certyfikaty przyznane wyposażeniu i urządzeniom służącym ochronie informacji niejawnych wydane przed dniem wejścia </a:t>
            </a:r>
            <a:br>
              <a:rPr lang="pl-PL" altLang="pl-PL" dirty="0" smtClean="0"/>
            </a:br>
            <a:r>
              <a:rPr lang="pl-PL" altLang="pl-PL" dirty="0" smtClean="0"/>
              <a:t>w życie rozporządzenia </a:t>
            </a:r>
            <a:r>
              <a:rPr lang="pl-PL" altLang="pl-PL" b="1" dirty="0" smtClean="0">
                <a:solidFill>
                  <a:srgbClr val="FF0000"/>
                </a:solidFill>
              </a:rPr>
              <a:t>zachowują ważność. </a:t>
            </a:r>
            <a:endParaRPr lang="pl-PL" altLang="pl-PL" b="1" dirty="0" smtClean="0">
              <a:solidFill>
                <a:srgbClr val="FF0000"/>
              </a:solidFill>
            </a:endParaRPr>
          </a:p>
          <a:p>
            <a:pPr marL="0" indent="0" algn="just">
              <a:lnSpc>
                <a:spcPct val="110000"/>
              </a:lnSpc>
              <a:buFontTx/>
              <a:buNone/>
            </a:pPr>
            <a:r>
              <a:rPr lang="pl-PL" altLang="pl-PL" dirty="0" smtClean="0"/>
              <a:t>Za </a:t>
            </a:r>
            <a:r>
              <a:rPr lang="pl-PL" altLang="pl-PL" dirty="0" smtClean="0"/>
              <a:t>zastosowanie takich urządzeń przyznaje się liczbę punktów odpowiednio do spełnianych przez nie wymagań określonych </a:t>
            </a:r>
            <a:br>
              <a:rPr lang="pl-PL" altLang="pl-PL" dirty="0" smtClean="0"/>
            </a:br>
            <a:r>
              <a:rPr lang="pl-PL" altLang="pl-PL" dirty="0" smtClean="0"/>
              <a:t>w tabeli z części III „Klasyfikacja środków bezpieczeństwa fizycznego”.</a:t>
            </a:r>
          </a:p>
        </p:txBody>
      </p:sp>
      <p:sp>
        <p:nvSpPr>
          <p:cNvPr id="27651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312E754F-0B4A-4B2B-B761-78B334D65019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21</a:t>
            </a:fld>
            <a:endParaRPr kumimoji="0" lang="en-US" altLang="pl-PL" sz="140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223963" y="792163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Punktacja zastosowanych </a:t>
            </a:r>
            <a:r>
              <a:rPr lang="pl-PL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ś.b.f</a:t>
            </a: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(11/</a:t>
            </a:r>
            <a:r>
              <a:rPr lang="pl-PL" sz="3000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5100" y="2480807"/>
            <a:ext cx="8750300" cy="4377193"/>
          </a:xfrm>
        </p:spPr>
        <p:txBody>
          <a:bodyPr/>
          <a:lstStyle/>
          <a:p>
            <a:pPr marL="715963" indent="-360363" algn="just">
              <a:lnSpc>
                <a:spcPct val="110000"/>
              </a:lnSpc>
              <a:buFont typeface="Wingdings" panose="05000000000000000000" pitchFamily="2" charset="2"/>
              <a:buChar char="ü"/>
              <a:defRPr/>
            </a:pPr>
            <a:r>
              <a:rPr lang="pl-PL" dirty="0" smtClean="0"/>
              <a:t>certyfikaty </a:t>
            </a:r>
            <a:r>
              <a:rPr lang="pl-PL" dirty="0" smtClean="0"/>
              <a:t>(szafy, zamki do szaf, drzwi, zamki do drzwi, okna</a:t>
            </a:r>
            <a:r>
              <a:rPr lang="pl-PL" dirty="0" smtClean="0"/>
              <a:t>, kraty</a:t>
            </a:r>
            <a:r>
              <a:rPr lang="pl-PL" smtClean="0"/>
              <a:t>, rolety i </a:t>
            </a:r>
            <a:r>
              <a:rPr lang="pl-PL" dirty="0" smtClean="0"/>
              <a:t>żaluzje antywłamaniowe, kłódki, </a:t>
            </a:r>
            <a:r>
              <a:rPr lang="pl-PL" dirty="0" smtClean="0"/>
              <a:t>pomieszczenia wzmocnione),</a:t>
            </a:r>
          </a:p>
          <a:p>
            <a:pPr marL="715963" indent="-360363" algn="just">
              <a:lnSpc>
                <a:spcPct val="110000"/>
              </a:lnSpc>
              <a:buFont typeface="Wingdings" panose="05000000000000000000" pitchFamily="2" charset="2"/>
              <a:buChar char="ü"/>
              <a:defRPr/>
            </a:pPr>
            <a:r>
              <a:rPr lang="pl-PL" dirty="0" smtClean="0"/>
              <a:t>poświadczenie zgodności z wymogami rozporządzenia (elektroniczne systemy pomocnicze).</a:t>
            </a:r>
          </a:p>
          <a:p>
            <a:pPr marL="457200" indent="-457200" algn="just">
              <a:lnSpc>
                <a:spcPct val="110000"/>
              </a:lnSpc>
              <a:buFont typeface="+mj-lt"/>
              <a:buAutoNum type="arabicPeriod" startAt="2"/>
              <a:defRPr/>
            </a:pPr>
            <a:endParaRPr lang="pl-PL" dirty="0" smtClean="0"/>
          </a:p>
        </p:txBody>
      </p:sp>
      <p:sp>
        <p:nvSpPr>
          <p:cNvPr id="28675" name="Symbol zastępczy numeru slajdu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02905645-3357-4DC3-B57C-D77BACDE5059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22</a:t>
            </a:fld>
            <a:endParaRPr kumimoji="0" lang="en-US" altLang="pl-PL" sz="1400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152404" y="919382"/>
            <a:ext cx="7737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90000"/>
              </a:lnSpc>
              <a:defRPr/>
            </a:pPr>
            <a:r>
              <a:rPr lang="pl-PL" sz="3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Wymagane dokumenty w ramach kontroli ABW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dirty="0" smtClean="0"/>
              <a:t>Podsumowanie</a:t>
            </a:r>
            <a:endParaRPr lang="pl-PL" dirty="0"/>
          </a:p>
        </p:txBody>
      </p:sp>
      <p:sp>
        <p:nvSpPr>
          <p:cNvPr id="29699" name="Symbol zastępczy zawartości 2"/>
          <p:cNvSpPr>
            <a:spLocks noGrp="1"/>
          </p:cNvSpPr>
          <p:nvPr>
            <p:ph idx="1"/>
          </p:nvPr>
        </p:nvSpPr>
        <p:spPr>
          <a:xfrm>
            <a:off x="419100" y="2235200"/>
            <a:ext cx="8458200" cy="4419600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pl-PL" altLang="pl-PL" smtClean="0"/>
              <a:t>Środki bezpieczeństwa fizycznego dobiera się w zależności od poziomu zagrożeń oraz najwyższej klauzuli tajności.</a:t>
            </a:r>
          </a:p>
          <a:p>
            <a:pPr algn="just">
              <a:lnSpc>
                <a:spcPct val="150000"/>
              </a:lnSpc>
            </a:pPr>
            <a:r>
              <a:rPr lang="pl-PL" altLang="pl-PL" smtClean="0"/>
              <a:t>Przy doborze środków uwzględnia się przepisy ustawy oraz aktów wykonawczych.</a:t>
            </a:r>
          </a:p>
          <a:p>
            <a:pPr algn="just">
              <a:lnSpc>
                <a:spcPct val="150000"/>
              </a:lnSpc>
            </a:pPr>
            <a:r>
              <a:rPr lang="pl-PL" altLang="pl-PL" smtClean="0"/>
              <a:t>Przyznanie punktów każdemu środkowi powinno mieć odzwierciedlenie w stosownej dokumentacji (dokumentacja budowlana, certyfikaty, poświadczenia zgodności).</a:t>
            </a:r>
          </a:p>
        </p:txBody>
      </p:sp>
      <p:sp>
        <p:nvSpPr>
          <p:cNvPr id="29700" name="Symbol zastępczy numeru slajdu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4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Wingdings" panose="05000000000000000000" pitchFamily="2" charset="2"/>
              <a:buChar char="q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Times New Roman" panose="02020603050405020304" pitchFamily="18" charset="0"/>
              <a:buChar char="–"/>
              <a:defRPr kumimoji="1" sz="20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lnSpc>
                <a:spcPct val="90000"/>
              </a:lnSpc>
              <a:spcBef>
                <a:spcPct val="40000"/>
              </a:spcBef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rgbClr val="000000"/>
              </a:buClr>
              <a:buSzPct val="75000"/>
              <a:buFont typeface="Monotype Sorts"/>
              <a:buChar char="n"/>
              <a:defRPr kumimoji="1" sz="16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fld id="{6730DAEF-95BF-471D-AF29-F2A30EA41378}" type="slidenum">
              <a:rPr kumimoji="0" lang="en-US" altLang="pl-PL" sz="1400" smtClean="0"/>
              <a:pPr>
                <a:lnSpc>
                  <a:spcPct val="100000"/>
                </a:lnSpc>
                <a:spcBef>
                  <a:spcPct val="50000"/>
                </a:spcBef>
                <a:buClrTx/>
                <a:buSzTx/>
                <a:buFontTx/>
                <a:buNone/>
              </a:pPr>
              <a:t>23</a:t>
            </a:fld>
            <a:endParaRPr kumimoji="0" lang="en-US" altLang="pl-PL" sz="1400" smtClean="0"/>
          </a:p>
        </p:txBody>
      </p:sp>
    </p:spTree>
  </p:cSld>
  <p:clrMapOvr>
    <a:masterClrMapping/>
  </p:clrMapOvr>
  <p:transition spd="med">
    <p:random/>
  </p:transition>
</p:sld>
</file>

<file path=ppt/theme/theme1.xml><?xml version="1.0" encoding="utf-8"?>
<a:theme xmlns:a="http://schemas.openxmlformats.org/drawingml/2006/main" name="BBŁiI - pl">
  <a:themeElements>
    <a:clrScheme name="BBŁiI - pl 1">
      <a:dk1>
        <a:srgbClr val="000066"/>
      </a:dk1>
      <a:lt1>
        <a:srgbClr val="CCECFF"/>
      </a:lt1>
      <a:dk2>
        <a:srgbClr val="0000CC"/>
      </a:dk2>
      <a:lt2>
        <a:srgbClr val="CCFFFF"/>
      </a:lt2>
      <a:accent1>
        <a:srgbClr val="CC99FF"/>
      </a:accent1>
      <a:accent2>
        <a:srgbClr val="9999FF"/>
      </a:accent2>
      <a:accent3>
        <a:srgbClr val="AAAAE2"/>
      </a:accent3>
      <a:accent4>
        <a:srgbClr val="AEC9DA"/>
      </a:accent4>
      <a:accent5>
        <a:srgbClr val="E2CAFF"/>
      </a:accent5>
      <a:accent6>
        <a:srgbClr val="8A8AE7"/>
      </a:accent6>
      <a:hlink>
        <a:srgbClr val="99CCFF"/>
      </a:hlink>
      <a:folHlink>
        <a:srgbClr val="0066FF"/>
      </a:folHlink>
    </a:clrScheme>
    <a:fontScheme name="BBŁiI - p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1"/>
          </a:buClr>
          <a:buSzPct val="75000"/>
          <a:buFont typeface="Symbol" pitchFamily="18" charset="2"/>
          <a:buAutoNum type="arabicPeriod"/>
          <a:tabLst/>
          <a:defRPr kumimoji="1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1"/>
          </a:buClr>
          <a:buSzPct val="75000"/>
          <a:buFont typeface="Symbol" pitchFamily="18" charset="2"/>
          <a:buAutoNum type="arabicPeriod"/>
          <a:tabLst/>
          <a:defRPr kumimoji="1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itchFamily="34" charset="0"/>
          </a:defRPr>
        </a:defPPr>
      </a:lstStyle>
    </a:lnDef>
  </a:objectDefaults>
  <a:extraClrSchemeLst>
    <a:extraClrScheme>
      <a:clrScheme name="BBŁiI - pl 1">
        <a:dk1>
          <a:srgbClr val="000066"/>
        </a:dk1>
        <a:lt1>
          <a:srgbClr val="CCEC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BŁiI - pl 2">
        <a:dk1>
          <a:srgbClr val="000066"/>
        </a:dk1>
        <a:lt1>
          <a:srgbClr val="CCEC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BŁiI - p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DBTI - pl</Template>
  <TotalTime>7297</TotalTime>
  <Words>1416</Words>
  <Application>Microsoft Office PowerPoint</Application>
  <PresentationFormat>Pokaz na ekranie (4:3)</PresentationFormat>
  <Paragraphs>211</Paragraphs>
  <Slides>23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30" baseType="lpstr">
      <vt:lpstr>Arial</vt:lpstr>
      <vt:lpstr>Monotype Sorts</vt:lpstr>
      <vt:lpstr>Symbol</vt:lpstr>
      <vt:lpstr>Tahoma</vt:lpstr>
      <vt:lpstr>Times New Roman</vt:lpstr>
      <vt:lpstr>Wingdings</vt:lpstr>
      <vt:lpstr>BBŁiI - pl</vt:lpstr>
      <vt:lpstr>METODYKA DOBORU ŚRODKÓW BEZPIECZEŃSTWA FIZYCZNEGO</vt:lpstr>
      <vt:lpstr>Metodyka doboru ś.b.f. (1/4)</vt:lpstr>
      <vt:lpstr>Metodyka doboru ś.b.f. (2/4)</vt:lpstr>
      <vt:lpstr>Metodyka doboru ś.b.f. (3/4)</vt:lpstr>
      <vt:lpstr>Metodyka doboru ś.b.f. (4/4)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Podsumowanie</vt:lpstr>
    </vt:vector>
  </TitlesOfParts>
  <Company>w2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Bez tytułu slajdu</dc:title>
  <dc:creator>zbik</dc:creator>
  <cp:lastModifiedBy>ABW</cp:lastModifiedBy>
  <cp:revision>254</cp:revision>
  <cp:lastPrinted>1999-06-07T07:49:35Z</cp:lastPrinted>
  <dcterms:created xsi:type="dcterms:W3CDTF">1999-03-01T08:43:28Z</dcterms:created>
  <dcterms:modified xsi:type="dcterms:W3CDTF">2026-10-13T10:57:02Z</dcterms:modified>
</cp:coreProperties>
</file>