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>
  <p:sldMasterIdLst>
    <p:sldMasterId id="2147483653" r:id="rId1"/>
    <p:sldMasterId id="2147483683" r:id="rId2"/>
    <p:sldMasterId id="2147483682" r:id="rId3"/>
    <p:sldMasterId id="2147483680" r:id="rId4"/>
    <p:sldMasterId id="2147483678" r:id="rId5"/>
    <p:sldMasterId id="2147483676" r:id="rId6"/>
    <p:sldMasterId id="2147483674" r:id="rId7"/>
    <p:sldMasterId id="2147483672" r:id="rId8"/>
    <p:sldMasterId id="2147483668" r:id="rId9"/>
    <p:sldMasterId id="2147483666" r:id="rId10"/>
    <p:sldMasterId id="2147483664" r:id="rId11"/>
    <p:sldMasterId id="2147483662" r:id="rId12"/>
    <p:sldMasterId id="2147483660" r:id="rId13"/>
    <p:sldMasterId id="2147483658" r:id="rId14"/>
    <p:sldMasterId id="2147483656" r:id="rId15"/>
  </p:sldMasterIdLst>
  <p:notesMasterIdLst>
    <p:notesMasterId r:id="rId81"/>
  </p:notesMasterIdLst>
  <p:handoutMasterIdLst>
    <p:handoutMasterId r:id="rId82"/>
  </p:handoutMasterIdLst>
  <p:sldIdLst>
    <p:sldId id="435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48" r:id="rId28"/>
    <p:sldId id="499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58" r:id="rId39"/>
    <p:sldId id="459" r:id="rId40"/>
    <p:sldId id="460" r:id="rId41"/>
    <p:sldId id="461" r:id="rId42"/>
    <p:sldId id="462" r:id="rId43"/>
    <p:sldId id="463" r:id="rId44"/>
    <p:sldId id="500" r:id="rId45"/>
    <p:sldId id="465" r:id="rId46"/>
    <p:sldId id="466" r:id="rId47"/>
    <p:sldId id="467" r:id="rId48"/>
    <p:sldId id="468" r:id="rId49"/>
    <p:sldId id="501" r:id="rId50"/>
    <p:sldId id="470" r:id="rId51"/>
    <p:sldId id="512" r:id="rId52"/>
    <p:sldId id="513" r:id="rId53"/>
    <p:sldId id="515" r:id="rId54"/>
    <p:sldId id="473" r:id="rId55"/>
    <p:sldId id="502" r:id="rId56"/>
    <p:sldId id="475" r:id="rId57"/>
    <p:sldId id="476" r:id="rId58"/>
    <p:sldId id="477" r:id="rId59"/>
    <p:sldId id="478" r:id="rId60"/>
    <p:sldId id="479" r:id="rId61"/>
    <p:sldId id="480" r:id="rId62"/>
    <p:sldId id="481" r:id="rId63"/>
    <p:sldId id="482" r:id="rId64"/>
    <p:sldId id="483" r:id="rId65"/>
    <p:sldId id="484" r:id="rId66"/>
    <p:sldId id="503" r:id="rId67"/>
    <p:sldId id="486" r:id="rId68"/>
    <p:sldId id="487" r:id="rId69"/>
    <p:sldId id="488" r:id="rId70"/>
    <p:sldId id="504" r:id="rId71"/>
    <p:sldId id="505" r:id="rId72"/>
    <p:sldId id="491" r:id="rId73"/>
    <p:sldId id="506" r:id="rId74"/>
    <p:sldId id="507" r:id="rId75"/>
    <p:sldId id="508" r:id="rId76"/>
    <p:sldId id="509" r:id="rId77"/>
    <p:sldId id="510" r:id="rId78"/>
    <p:sldId id="511" r:id="rId79"/>
    <p:sldId id="498" r:id="rId80"/>
  </p:sldIdLst>
  <p:sldSz cx="9144000" cy="6858000" type="screen4x3"/>
  <p:notesSz cx="6854825" cy="9750425"/>
  <p:embeddedFontLst>
    <p:embeddedFont>
      <p:font typeface="Tahoma" panose="020B0604030504040204" pitchFamily="34" charset="0"/>
      <p:regular r:id="rId83"/>
      <p:bold r:id="rId84"/>
    </p:embeddedFont>
    <p:embeddedFont>
      <p:font typeface="Corbel" panose="020B0503020204020204" pitchFamily="34" charset="0"/>
      <p:regular r:id="rId85"/>
      <p:bold r:id="rId86"/>
      <p:italic r:id="rId87"/>
      <p:boldItalic r:id="rId88"/>
    </p:embeddedFont>
    <p:embeddedFont>
      <p:font typeface="Book Antiqua" panose="02040602050305030304" pitchFamily="18" charset="0"/>
      <p:regular r:id="rId89"/>
      <p:bold r:id="rId90"/>
      <p:italic r:id="rId91"/>
      <p:boldItalic r:id="rId9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B2B2B2"/>
        </a:solidFill>
        <a:latin typeface="Corbel" panose="020B0503020204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B2B2B2"/>
        </a:solidFill>
        <a:latin typeface="Corbel" panose="020B0503020204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B2B2B2"/>
        </a:solidFill>
        <a:latin typeface="Corbel" panose="020B0503020204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B2B2B2"/>
        </a:solidFill>
        <a:latin typeface="Corbel" panose="020B0503020204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B2B2B2"/>
        </a:solidFill>
        <a:latin typeface="Corbel" panose="020B05030202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rgbClr val="B2B2B2"/>
        </a:solidFill>
        <a:latin typeface="Corbel" panose="020B05030202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rgbClr val="B2B2B2"/>
        </a:solidFill>
        <a:latin typeface="Corbel" panose="020B05030202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rgbClr val="B2B2B2"/>
        </a:solidFill>
        <a:latin typeface="Corbel" panose="020B05030202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rgbClr val="B2B2B2"/>
        </a:solidFill>
        <a:latin typeface="Corbel" panose="020B05030202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1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6CCFF"/>
    <a:srgbClr val="FF0066"/>
    <a:srgbClr val="FFCC66"/>
    <a:srgbClr val="FFCCCC"/>
    <a:srgbClr val="99FF66"/>
    <a:srgbClr val="FFFF00"/>
    <a:srgbClr val="EC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0055" autoAdjust="0"/>
  </p:normalViewPr>
  <p:slideViewPr>
    <p:cSldViewPr snapToGrid="0">
      <p:cViewPr varScale="1">
        <p:scale>
          <a:sx n="86" d="100"/>
          <a:sy n="86" d="100"/>
        </p:scale>
        <p:origin x="124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08"/>
    </p:cViewPr>
  </p:sorterViewPr>
  <p:notesViewPr>
    <p:cSldViewPr snapToGrid="0">
      <p:cViewPr varScale="1">
        <p:scale>
          <a:sx n="58" d="100"/>
          <a:sy n="58" d="100"/>
        </p:scale>
        <p:origin x="-1770" y="-66"/>
      </p:cViewPr>
      <p:guideLst>
        <p:guide orient="horz" pos="3071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87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handoutMaster" Target="handoutMasters/handoutMaster1.xml"/><Relationship Id="rId90" Type="http://schemas.openxmlformats.org/officeDocument/2006/relationships/font" Target="fonts/font8.fntdata"/><Relationship Id="rId95" Type="http://schemas.openxmlformats.org/officeDocument/2006/relationships/theme" Target="theme/theme1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font" Target="fonts/font3.fntdata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font" Target="fonts/font9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4.fntdata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3.xml"/><Relationship Id="rId13" Type="http://schemas.openxmlformats.org/officeDocument/2006/relationships/slide" Target="slides/slide48.xml"/><Relationship Id="rId3" Type="http://schemas.openxmlformats.org/officeDocument/2006/relationships/slide" Target="slides/slide21.xml"/><Relationship Id="rId7" Type="http://schemas.openxmlformats.org/officeDocument/2006/relationships/slide" Target="slides/slide42.xml"/><Relationship Id="rId12" Type="http://schemas.openxmlformats.org/officeDocument/2006/relationships/slide" Target="slides/slide47.xml"/><Relationship Id="rId2" Type="http://schemas.openxmlformats.org/officeDocument/2006/relationships/slide" Target="slides/slide8.xml"/><Relationship Id="rId1" Type="http://schemas.openxmlformats.org/officeDocument/2006/relationships/slide" Target="slides/slide5.xml"/><Relationship Id="rId6" Type="http://schemas.openxmlformats.org/officeDocument/2006/relationships/slide" Target="slides/slide40.xml"/><Relationship Id="rId11" Type="http://schemas.openxmlformats.org/officeDocument/2006/relationships/slide" Target="slides/slide46.xml"/><Relationship Id="rId5" Type="http://schemas.openxmlformats.org/officeDocument/2006/relationships/slide" Target="slides/slide39.xml"/><Relationship Id="rId10" Type="http://schemas.openxmlformats.org/officeDocument/2006/relationships/slide" Target="slides/slide45.xml"/><Relationship Id="rId4" Type="http://schemas.openxmlformats.org/officeDocument/2006/relationships/slide" Target="slides/slide34.xml"/><Relationship Id="rId9" Type="http://schemas.openxmlformats.org/officeDocument/2006/relationships/slide" Target="slides/slide44.xml"/><Relationship Id="rId14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596745-9288-440B-B8EE-A7DA97392F7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2325"/>
            <a:ext cx="502602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E4F883-16DF-4674-A31E-D76A3CB10D1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502C4A-4F99-45EE-9F31-CACFEADADAF3}" type="slidenum">
              <a:rPr kumimoji="0" lang="pl-PL" altLang="pl-PL" smtClean="0"/>
              <a:pPr>
                <a:spcBef>
                  <a:spcPct val="0"/>
                </a:spcBef>
              </a:pPr>
              <a:t>1</a:t>
            </a:fld>
            <a:endParaRPr kumimoji="0" lang="pl-PL" altLang="pl-PL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501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6C8E71-A282-4424-AECB-8431151A5943}" type="slidenum">
              <a:rPr kumimoji="0" lang="pl-PL" altLang="pl-PL" smtClean="0"/>
              <a:pPr>
                <a:spcBef>
                  <a:spcPct val="0"/>
                </a:spcBef>
              </a:pPr>
              <a:t>30</a:t>
            </a:fld>
            <a:endParaRPr kumimoji="0"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10062DE-9B63-4507-A69D-EA6BCD0E8E40}" type="slidenum">
              <a:rPr kumimoji="0" lang="pl-PL" altLang="pl-PL">
                <a:latin typeface="Corbel" panose="020B0503020204020204" pitchFamily="34" charset="0"/>
              </a:rPr>
              <a:pPr algn="r">
                <a:spcBef>
                  <a:spcPct val="0"/>
                </a:spcBef>
              </a:pPr>
              <a:t>48</a:t>
            </a:fld>
            <a:endParaRPr kumimoji="0" lang="pl-PL" altLang="pl-PL">
              <a:latin typeface="Corbel" panose="020B0503020204020204" pitchFamily="34" charset="0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3025" y="9263063"/>
            <a:ext cx="297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B9D83F-31E6-444A-B201-248BDAE3F410}" type="slidenum">
              <a:rPr kumimoji="0" lang="pl-PL" altLang="pl-PL">
                <a:latin typeface="Corbel" panose="020B0503020204020204" pitchFamily="34" charset="0"/>
              </a:rPr>
              <a:pPr algn="r" eaLnBrk="1" hangingPunct="1">
                <a:spcBef>
                  <a:spcPct val="0"/>
                </a:spcBef>
              </a:pPr>
              <a:t>48</a:t>
            </a:fld>
            <a:endParaRPr kumimoji="0" lang="pl-PL" altLang="pl-PL">
              <a:latin typeface="Corbel" panose="020B0503020204020204" pitchFamily="34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6025" cy="438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3025" y="9261475"/>
            <a:ext cx="29702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A3F16-6365-4775-ADB0-69BC6EA4AB7D}" type="slidenum">
              <a:rPr kumimoji="0" lang="pl-PL" altLang="pl-PL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51</a:t>
            </a:fld>
            <a:endParaRPr kumimoji="0" lang="pl-PL" altLang="pl-PL">
              <a:latin typeface="Arial" panose="020B060402020202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3225" cy="438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C387-98EF-4D22-AF81-2819C775AD6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0737759"/>
      </p:ext>
    </p:extLst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56D99-79C9-414C-ABA2-E1E19886864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376610"/>
      </p:ext>
    </p:extLst>
  </p:cSld>
  <p:clrMapOvr>
    <a:masterClrMapping/>
  </p:clrMapOvr>
  <p:transition spd="slow">
    <p:pull dir="r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405422"/>
      </p:ext>
    </p:extLst>
  </p:cSld>
  <p:clrMapOvr>
    <a:masterClrMapping/>
  </p:clrMapOvr>
  <p:transition spd="slow">
    <p:pull dir="r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621977"/>
      </p:ext>
    </p:extLst>
  </p:cSld>
  <p:clrMapOvr>
    <a:masterClrMapping/>
  </p:clrMapOvr>
  <p:transition spd="slow">
    <p:pull dir="r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88723788"/>
      </p:ext>
    </p:extLst>
  </p:cSld>
  <p:clrMapOvr>
    <a:masterClrMapping/>
  </p:clrMapOvr>
  <p:transition spd="slow">
    <p:pull dir="r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0849063"/>
      </p:ext>
    </p:extLst>
  </p:cSld>
  <p:clrMapOvr>
    <a:masterClrMapping/>
  </p:clrMapOvr>
  <p:transition spd="slow">
    <p:pull dir="r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62735"/>
      </p:ext>
    </p:extLst>
  </p:cSld>
  <p:clrMapOvr>
    <a:masterClrMapping/>
  </p:clrMapOvr>
  <p:transition spd="slow">
    <p:pull dir="r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338917"/>
      </p:ext>
    </p:extLst>
  </p:cSld>
  <p:clrMapOvr>
    <a:masterClrMapping/>
  </p:clrMapOvr>
  <p:transition spd="slow">
    <p:pull dir="r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527321"/>
      </p:ext>
    </p:extLst>
  </p:cSld>
  <p:clrMapOvr>
    <a:masterClrMapping/>
  </p:clrMapOvr>
  <p:transition spd="slow">
    <p:pull dir="r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4679810"/>
      </p:ext>
    </p:extLst>
  </p:cSld>
  <p:clrMapOvr>
    <a:masterClrMapping/>
  </p:clrMapOvr>
  <p:transition spd="slow">
    <p:pull dir="r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35739002"/>
      </p:ext>
    </p:extLst>
  </p:cSld>
  <p:clrMapOvr>
    <a:masterClrMapping/>
  </p:clrMapOvr>
  <p:transition spd="slow">
    <p:pull dir="r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564053"/>
      </p:ext>
    </p:extLst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EEB6E-0A5A-408F-A528-FAABEB9FC04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95212884"/>
      </p:ext>
    </p:extLst>
  </p:cSld>
  <p:clrMapOvr>
    <a:masterClrMapping/>
  </p:clrMapOvr>
  <p:transition spd="slow">
    <p:pull dir="r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77820"/>
      </p:ext>
    </p:extLst>
  </p:cSld>
  <p:clrMapOvr>
    <a:masterClrMapping/>
  </p:clrMapOvr>
  <p:transition spd="slow">
    <p:pull dir="r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19349"/>
      </p:ext>
    </p:extLst>
  </p:cSld>
  <p:clrMapOvr>
    <a:masterClrMapping/>
  </p:clrMapOvr>
  <p:transition spd="slow">
    <p:pull dir="r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1911740"/>
      </p:ext>
    </p:extLst>
  </p:cSld>
  <p:clrMapOvr>
    <a:masterClrMapping/>
  </p:clrMapOvr>
  <p:transition spd="slow">
    <p:pull dir="r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5559214"/>
      </p:ext>
    </p:extLst>
  </p:cSld>
  <p:clrMapOvr>
    <a:masterClrMapping/>
  </p:clrMapOvr>
  <p:transition spd="slow">
    <p:pull dir="r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633534"/>
      </p:ext>
    </p:extLst>
  </p:cSld>
  <p:clrMapOvr>
    <a:masterClrMapping/>
  </p:clrMapOvr>
  <p:transition spd="slow">
    <p:pull dir="r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669119"/>
      </p:ext>
    </p:extLst>
  </p:cSld>
  <p:clrMapOvr>
    <a:masterClrMapping/>
  </p:clrMapOvr>
  <p:transition spd="slow">
    <p:pull dir="r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023665"/>
      </p:ext>
    </p:extLst>
  </p:cSld>
  <p:clrMapOvr>
    <a:masterClrMapping/>
  </p:clrMapOvr>
  <p:transition spd="slow">
    <p:pull dir="r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591260"/>
      </p:ext>
    </p:extLst>
  </p:cSld>
  <p:clrMapOvr>
    <a:masterClrMapping/>
  </p:clrMapOvr>
  <p:transition spd="slow">
    <p:pull dir="r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10684673"/>
      </p:ext>
    </p:extLst>
  </p:cSld>
  <p:clrMapOvr>
    <a:masterClrMapping/>
  </p:clrMapOvr>
  <p:transition spd="slow">
    <p:pull dir="r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28801984"/>
      </p:ext>
    </p:extLst>
  </p:cSld>
  <p:clrMapOvr>
    <a:masterClrMapping/>
  </p:clrMapOvr>
  <p:transition spd="slow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F0110-2A30-4D79-AD84-C58670474B2B}" type="datetime1">
              <a:rPr lang="pl-PL"/>
              <a:pPr>
                <a:defRPr/>
              </a:pPr>
              <a:t>16.01.2026</a:t>
            </a:fld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F2751-57C9-4A22-B4FA-459C3AB388F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0633266"/>
      </p:ext>
    </p:extLst>
  </p:cSld>
  <p:clrMapOvr>
    <a:masterClrMapping/>
  </p:clrMapOvr>
  <p:transition spd="slow">
    <p:pull dir="r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038205"/>
      </p:ext>
    </p:extLst>
  </p:cSld>
  <p:clrMapOvr>
    <a:masterClrMapping/>
  </p:clrMapOvr>
  <p:transition spd="slow">
    <p:pull dir="r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736084"/>
      </p:ext>
    </p:extLst>
  </p:cSld>
  <p:clrMapOvr>
    <a:masterClrMapping/>
  </p:clrMapOvr>
  <p:transition spd="slow">
    <p:pull dir="r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529342"/>
      </p:ext>
    </p:extLst>
  </p:cSld>
  <p:clrMapOvr>
    <a:masterClrMapping/>
  </p:clrMapOvr>
  <p:transition spd="slow">
    <p:pull dir="r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218076"/>
      </p:ext>
    </p:extLst>
  </p:cSld>
  <p:clrMapOvr>
    <a:masterClrMapping/>
  </p:clrMapOvr>
  <p:transition spd="slow">
    <p:pull dir="r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87920860"/>
      </p:ext>
    </p:extLst>
  </p:cSld>
  <p:clrMapOvr>
    <a:masterClrMapping/>
  </p:clrMapOvr>
  <p:transition spd="slow">
    <p:pull dir="r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5350548"/>
      </p:ext>
    </p:extLst>
  </p:cSld>
  <p:clrMapOvr>
    <a:masterClrMapping/>
  </p:clrMapOvr>
  <p:transition spd="slow">
    <p:pull dir="r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649173"/>
      </p:ext>
    </p:extLst>
  </p:cSld>
  <p:clrMapOvr>
    <a:masterClrMapping/>
  </p:clrMapOvr>
  <p:transition spd="slow">
    <p:pull dir="r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376927"/>
      </p:ext>
    </p:extLst>
  </p:cSld>
  <p:clrMapOvr>
    <a:masterClrMapping/>
  </p:clrMapOvr>
  <p:transition spd="slow">
    <p:pull dir="r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939984"/>
      </p:ext>
    </p:extLst>
  </p:cSld>
  <p:clrMapOvr>
    <a:masterClrMapping/>
  </p:clrMapOvr>
  <p:transition spd="slow">
    <p:pull dir="r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2877271"/>
      </p:ext>
    </p:extLst>
  </p:cSld>
  <p:clrMapOvr>
    <a:masterClrMapping/>
  </p:clrMapOvr>
  <p:transition spd="slow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680E-DF7C-4BB0-9F30-0DCD08CB3AFD}" type="datetime1">
              <a:rPr lang="pl-PL"/>
              <a:pPr>
                <a:defRPr/>
              </a:pPr>
              <a:t>16.01.2026</a:t>
            </a:fld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CF82-BE91-4ACE-BD30-0D560FF63DB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79832988"/>
      </p:ext>
    </p:extLst>
  </p:cSld>
  <p:clrMapOvr>
    <a:masterClrMapping/>
  </p:clrMapOvr>
  <p:transition spd="slow">
    <p:pull dir="r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2196779"/>
      </p:ext>
    </p:extLst>
  </p:cSld>
  <p:clrMapOvr>
    <a:masterClrMapping/>
  </p:clrMapOvr>
  <p:transition spd="slow">
    <p:pull dir="r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769539"/>
      </p:ext>
    </p:extLst>
  </p:cSld>
  <p:clrMapOvr>
    <a:masterClrMapping/>
  </p:clrMapOvr>
  <p:transition spd="slow">
    <p:pull dir="r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6887994"/>
      </p:ext>
    </p:extLst>
  </p:cSld>
  <p:clrMapOvr>
    <a:masterClrMapping/>
  </p:clrMapOvr>
  <p:transition spd="slow">
    <p:pull dir="r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927834"/>
      </p:ext>
    </p:extLst>
  </p:cSld>
  <p:clrMapOvr>
    <a:masterClrMapping/>
  </p:clrMapOvr>
  <p:transition spd="slow">
    <p:pull dir="r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775734"/>
      </p:ext>
    </p:extLst>
  </p:cSld>
  <p:clrMapOvr>
    <a:masterClrMapping/>
  </p:clrMapOvr>
  <p:transition spd="slow">
    <p:pull dir="r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85510688"/>
      </p:ext>
    </p:extLst>
  </p:cSld>
  <p:clrMapOvr>
    <a:masterClrMapping/>
  </p:clrMapOvr>
  <p:transition spd="slow">
    <p:pull dir="r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827597"/>
      </p:ext>
    </p:extLst>
  </p:cSld>
  <p:clrMapOvr>
    <a:masterClrMapping/>
  </p:clrMapOvr>
  <p:transition spd="slow">
    <p:pull dir="r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707710"/>
      </p:ext>
    </p:extLst>
  </p:cSld>
  <p:clrMapOvr>
    <a:masterClrMapping/>
  </p:clrMapOvr>
  <p:transition spd="slow">
    <p:pull dir="r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642135"/>
      </p:ext>
    </p:extLst>
  </p:cSld>
  <p:clrMapOvr>
    <a:masterClrMapping/>
  </p:clrMapOvr>
  <p:transition spd="slow">
    <p:pull dir="r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09761"/>
      </p:ext>
    </p:extLst>
  </p:cSld>
  <p:clrMapOvr>
    <a:masterClrMapping/>
  </p:clrMapOvr>
  <p:transition spd="slow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02C7-999B-4AD8-A445-DCDE13C4200E}" type="datetime1">
              <a:rPr lang="pl-PL"/>
              <a:pPr>
                <a:defRPr/>
              </a:pPr>
              <a:t>16.01.2026</a:t>
            </a:fld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99034-7DFC-41F1-89E1-1681E6A1FEA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99364745"/>
      </p:ext>
    </p:extLst>
  </p:cSld>
  <p:clrMapOvr>
    <a:masterClrMapping/>
  </p:clrMapOvr>
  <p:transition spd="slow">
    <p:pull dir="r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7524099"/>
      </p:ext>
    </p:extLst>
  </p:cSld>
  <p:clrMapOvr>
    <a:masterClrMapping/>
  </p:clrMapOvr>
  <p:transition spd="slow">
    <p:pull dir="r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08646030"/>
      </p:ext>
    </p:extLst>
  </p:cSld>
  <p:clrMapOvr>
    <a:masterClrMapping/>
  </p:clrMapOvr>
  <p:transition spd="slow">
    <p:pull dir="r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873230"/>
      </p:ext>
    </p:extLst>
  </p:cSld>
  <p:clrMapOvr>
    <a:masterClrMapping/>
  </p:clrMapOvr>
  <p:transition spd="slow">
    <p:pull dir="r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926734"/>
      </p:ext>
    </p:extLst>
  </p:cSld>
  <p:clrMapOvr>
    <a:masterClrMapping/>
  </p:clrMapOvr>
  <p:transition spd="slow">
    <p:pull dir="r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527126"/>
      </p:ext>
    </p:extLst>
  </p:cSld>
  <p:clrMapOvr>
    <a:masterClrMapping/>
  </p:clrMapOvr>
  <p:transition spd="slow">
    <p:pull dir="r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853694"/>
      </p:ext>
    </p:extLst>
  </p:cSld>
  <p:clrMapOvr>
    <a:masterClrMapping/>
  </p:clrMapOvr>
  <p:transition spd="slow">
    <p:pull dir="r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7393622"/>
      </p:ext>
    </p:extLst>
  </p:cSld>
  <p:clrMapOvr>
    <a:masterClrMapping/>
  </p:clrMapOvr>
  <p:transition spd="slow">
    <p:pull dir="r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788779"/>
      </p:ext>
    </p:extLst>
  </p:cSld>
  <p:clrMapOvr>
    <a:masterClrMapping/>
  </p:clrMapOvr>
  <p:transition spd="slow">
    <p:pull dir="r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324208"/>
      </p:ext>
    </p:extLst>
  </p:cSld>
  <p:clrMapOvr>
    <a:masterClrMapping/>
  </p:clrMapOvr>
  <p:transition spd="slow">
    <p:pull dir="r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636003"/>
      </p:ext>
    </p:extLst>
  </p:cSld>
  <p:clrMapOvr>
    <a:masterClrMapping/>
  </p:clrMapOvr>
  <p:transition spd="slow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57A76-EDA5-4438-B404-829B28A573AE}" type="datetime1">
              <a:rPr lang="pl-PL"/>
              <a:pPr>
                <a:defRPr/>
              </a:pPr>
              <a:t>16.01.2026</a:t>
            </a:fld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2464-D017-4B88-8179-615802DFEFB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4519997"/>
      </p:ext>
    </p:extLst>
  </p:cSld>
  <p:clrMapOvr>
    <a:masterClrMapping/>
  </p:clrMapOvr>
  <p:transition spd="slow">
    <p:pull dir="r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383106"/>
      </p:ext>
    </p:extLst>
  </p:cSld>
  <p:clrMapOvr>
    <a:masterClrMapping/>
  </p:clrMapOvr>
  <p:transition spd="slow">
    <p:pull dir="r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40914541"/>
      </p:ext>
    </p:extLst>
  </p:cSld>
  <p:clrMapOvr>
    <a:masterClrMapping/>
  </p:clrMapOvr>
  <p:transition spd="slow">
    <p:pull dir="r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31972578"/>
      </p:ext>
    </p:extLst>
  </p:cSld>
  <p:clrMapOvr>
    <a:masterClrMapping/>
  </p:clrMapOvr>
  <p:transition spd="slow">
    <p:pull dir="r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297084"/>
      </p:ext>
    </p:extLst>
  </p:cSld>
  <p:clrMapOvr>
    <a:masterClrMapping/>
  </p:clrMapOvr>
  <p:transition spd="slow">
    <p:pull dir="r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00202"/>
      </p:ext>
    </p:extLst>
  </p:cSld>
  <p:clrMapOvr>
    <a:masterClrMapping/>
  </p:clrMapOvr>
  <p:transition spd="slow">
    <p:pull dir="r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188208"/>
      </p:ext>
    </p:extLst>
  </p:cSld>
  <p:clrMapOvr>
    <a:masterClrMapping/>
  </p:clrMapOvr>
  <p:transition spd="slow">
    <p:pull dir="r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5074446"/>
      </p:ext>
    </p:extLst>
  </p:cSld>
  <p:clrMapOvr>
    <a:masterClrMapping/>
  </p:clrMapOvr>
  <p:transition spd="slow">
    <p:pull dir="r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18453738"/>
      </p:ext>
    </p:extLst>
  </p:cSld>
  <p:clrMapOvr>
    <a:masterClrMapping/>
  </p:clrMapOvr>
  <p:transition spd="slow">
    <p:pull dir="r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313038"/>
      </p:ext>
    </p:extLst>
  </p:cSld>
  <p:clrMapOvr>
    <a:masterClrMapping/>
  </p:clrMapOvr>
  <p:transition spd="slow">
    <p:pull dir="r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397964"/>
      </p:ext>
    </p:extLst>
  </p:cSld>
  <p:clrMapOvr>
    <a:masterClrMapping/>
  </p:clrMapOvr>
  <p:transition spd="slow"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A60B8-7D16-44B0-8E9C-361BA2BB42D2}" type="datetime1">
              <a:rPr lang="pl-PL"/>
              <a:pPr>
                <a:defRPr/>
              </a:pPr>
              <a:t>16.01.2026</a:t>
            </a:fld>
            <a:endParaRPr lang="pl-P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EDA3-14C2-49F9-B290-012E27456E4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01468297"/>
      </p:ext>
    </p:extLst>
  </p:cSld>
  <p:clrMapOvr>
    <a:masterClrMapping/>
  </p:clrMapOvr>
  <p:transition spd="slow">
    <p:pull dir="ru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395078"/>
      </p:ext>
    </p:extLst>
  </p:cSld>
  <p:clrMapOvr>
    <a:masterClrMapping/>
  </p:clrMapOvr>
  <p:transition spd="slow">
    <p:pull dir="r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344410"/>
      </p:ext>
    </p:extLst>
  </p:cSld>
  <p:clrMapOvr>
    <a:masterClrMapping/>
  </p:clrMapOvr>
  <p:transition spd="slow">
    <p:pull dir="r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62724696"/>
      </p:ext>
    </p:extLst>
  </p:cSld>
  <p:clrMapOvr>
    <a:masterClrMapping/>
  </p:clrMapOvr>
  <p:transition spd="slow">
    <p:pull dir="r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44199315"/>
      </p:ext>
    </p:extLst>
  </p:cSld>
  <p:clrMapOvr>
    <a:masterClrMapping/>
  </p:clrMapOvr>
  <p:transition spd="slow">
    <p:pull dir="r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6992890"/>
      </p:ext>
    </p:extLst>
  </p:cSld>
  <p:clrMapOvr>
    <a:masterClrMapping/>
  </p:clrMapOvr>
  <p:transition spd="slow">
    <p:pull dir="r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895508"/>
      </p:ext>
    </p:extLst>
  </p:cSld>
  <p:clrMapOvr>
    <a:masterClrMapping/>
  </p:clrMapOvr>
  <p:transition spd="slow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0D355-8812-4985-A563-31EF2ED11748}" type="datetime1">
              <a:rPr lang="pl-PL"/>
              <a:pPr>
                <a:defRPr/>
              </a:pPr>
              <a:t>16.01.2026</a:t>
            </a:fld>
            <a:endParaRPr lang="pl-P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FC86E-CB63-4388-8470-2642BF3CA4C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560766"/>
      </p:ext>
    </p:extLst>
  </p:cSld>
  <p:clrMapOvr>
    <a:masterClrMapping/>
  </p:clrMapOvr>
  <p:transition spd="slow"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E573B-9683-4AF6-8C58-898099E88363}" type="datetime1">
              <a:rPr lang="pl-PL"/>
              <a:pPr>
                <a:defRPr/>
              </a:pPr>
              <a:t>16.01.2026</a:t>
            </a:fld>
            <a:endParaRPr lang="pl-P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2FF21-875E-462D-9490-80E8DC8575F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8405857"/>
      </p:ext>
    </p:extLst>
  </p:cSld>
  <p:clrMapOvr>
    <a:masterClrMapping/>
  </p:clrMapOvr>
  <p:transition spd="slow"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F1FA5-917F-40EC-B952-984A654550C4}" type="datetime1">
              <a:rPr lang="pl-PL"/>
              <a:pPr>
                <a:defRPr/>
              </a:pPr>
              <a:t>16.01.2026</a:t>
            </a:fld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34E3F-E02C-4C25-8D3F-5A46BCF6941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47095476"/>
      </p:ext>
    </p:extLst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15B65-F85B-443F-8DB4-53088E484D6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5992531"/>
      </p:ext>
    </p:extLst>
  </p:cSld>
  <p:clrMapOvr>
    <a:masterClrMapping/>
  </p:clrMapOvr>
  <p:transition spd="slow"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52A78-A302-4AD3-AF0E-C3D7A1745DAC}" type="datetime1">
              <a:rPr lang="pl-PL"/>
              <a:pPr>
                <a:defRPr/>
              </a:pPr>
              <a:t>16.01.2026</a:t>
            </a:fld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C47C6-F91D-461F-A301-2DDE1F81124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43882123"/>
      </p:ext>
    </p:extLst>
  </p:cSld>
  <p:clrMapOvr>
    <a:masterClrMapping/>
  </p:clrMapOvr>
  <p:transition spd="slow"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57FD1-C0D1-42FA-A313-7DD6A3D2B43B}" type="datetime1">
              <a:rPr lang="pl-PL"/>
              <a:pPr>
                <a:defRPr/>
              </a:pPr>
              <a:t>16.01.2026</a:t>
            </a:fld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35ECF-0475-49D9-8911-C792E2DB47B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9504675"/>
      </p:ext>
    </p:extLst>
  </p:cSld>
  <p:clrMapOvr>
    <a:masterClrMapping/>
  </p:clrMapOvr>
  <p:transition spd="slow"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BABE0-2490-4F82-98CE-3373820DCB83}" type="datetime1">
              <a:rPr lang="pl-PL"/>
              <a:pPr>
                <a:defRPr/>
              </a:pPr>
              <a:t>16.01.2026</a:t>
            </a:fld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5AEFE-090B-4ABE-9483-C91A05526B5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93114533"/>
      </p:ext>
    </p:extLst>
  </p:cSld>
  <p:clrMapOvr>
    <a:masterClrMapping/>
  </p:clrMapOvr>
  <p:transition spd="slow"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492450"/>
      </p:ext>
    </p:extLst>
  </p:cSld>
  <p:clrMapOvr>
    <a:masterClrMapping/>
  </p:clrMapOvr>
  <p:transition spd="slow"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74031"/>
      </p:ext>
    </p:extLst>
  </p:cSld>
  <p:clrMapOvr>
    <a:masterClrMapping/>
  </p:clrMapOvr>
  <p:transition spd="slow"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39322148"/>
      </p:ext>
    </p:extLst>
  </p:cSld>
  <p:clrMapOvr>
    <a:masterClrMapping/>
  </p:clrMapOvr>
  <p:transition spd="slow"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5431923"/>
      </p:ext>
    </p:extLst>
  </p:cSld>
  <p:clrMapOvr>
    <a:masterClrMapping/>
  </p:clrMapOvr>
  <p:transition spd="slow"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790388"/>
      </p:ext>
    </p:extLst>
  </p:cSld>
  <p:clrMapOvr>
    <a:masterClrMapping/>
  </p:clrMapOvr>
  <p:transition spd="slow">
    <p:pull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3926683"/>
      </p:ext>
    </p:extLst>
  </p:cSld>
  <p:clrMapOvr>
    <a:masterClrMapping/>
  </p:clrMapOvr>
  <p:transition spd="slow">
    <p:pull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812444"/>
      </p:ext>
    </p:extLst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15BD6-CAAF-45FF-B6B5-2668F7BBA1C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77086842"/>
      </p:ext>
    </p:extLst>
  </p:cSld>
  <p:clrMapOvr>
    <a:masterClrMapping/>
  </p:clrMapOvr>
  <p:transition spd="slow"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3910871"/>
      </p:ext>
    </p:extLst>
  </p:cSld>
  <p:clrMapOvr>
    <a:masterClrMapping/>
  </p:clrMapOvr>
  <p:transition spd="slow">
    <p:pull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1663650"/>
      </p:ext>
    </p:extLst>
  </p:cSld>
  <p:clrMapOvr>
    <a:masterClrMapping/>
  </p:clrMapOvr>
  <p:transition spd="slow">
    <p:pull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219059"/>
      </p:ext>
    </p:extLst>
  </p:cSld>
  <p:clrMapOvr>
    <a:masterClrMapping/>
  </p:clrMapOvr>
  <p:transition spd="slow">
    <p:pull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4852467"/>
      </p:ext>
    </p:extLst>
  </p:cSld>
  <p:clrMapOvr>
    <a:masterClrMapping/>
  </p:clrMapOvr>
  <p:transition spd="slow">
    <p:pull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7741102"/>
      </p:ext>
    </p:extLst>
  </p:cSld>
  <p:clrMapOvr>
    <a:masterClrMapping/>
  </p:clrMapOvr>
  <p:transition spd="slow">
    <p:pull dir="r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0000815"/>
      </p:ext>
    </p:extLst>
  </p:cSld>
  <p:clrMapOvr>
    <a:masterClrMapping/>
  </p:clrMapOvr>
  <p:transition spd="slow">
    <p:pull dir="r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33326864"/>
      </p:ext>
    </p:extLst>
  </p:cSld>
  <p:clrMapOvr>
    <a:masterClrMapping/>
  </p:clrMapOvr>
  <p:transition spd="slow">
    <p:pull dir="r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348585"/>
      </p:ext>
    </p:extLst>
  </p:cSld>
  <p:clrMapOvr>
    <a:masterClrMapping/>
  </p:clrMapOvr>
  <p:transition spd="slow">
    <p:pull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114107"/>
      </p:ext>
    </p:extLst>
  </p:cSld>
  <p:clrMapOvr>
    <a:masterClrMapping/>
  </p:clrMapOvr>
  <p:transition spd="slow">
    <p:pull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986959"/>
      </p:ext>
    </p:extLst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4B324-2775-4337-8BD9-729F473AC57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22669084"/>
      </p:ext>
    </p:extLst>
  </p:cSld>
  <p:clrMapOvr>
    <a:masterClrMapping/>
  </p:clrMapOvr>
  <p:transition spd="slow">
    <p:pull dir="r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437247"/>
      </p:ext>
    </p:extLst>
  </p:cSld>
  <p:clrMapOvr>
    <a:masterClrMapping/>
  </p:clrMapOvr>
  <p:transition spd="slow">
    <p:pull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69804910"/>
      </p:ext>
    </p:extLst>
  </p:cSld>
  <p:clrMapOvr>
    <a:masterClrMapping/>
  </p:clrMapOvr>
  <p:transition spd="slow">
    <p:pull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82893049"/>
      </p:ext>
    </p:extLst>
  </p:cSld>
  <p:clrMapOvr>
    <a:masterClrMapping/>
  </p:clrMapOvr>
  <p:transition spd="slow">
    <p:pull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324169"/>
      </p:ext>
    </p:extLst>
  </p:cSld>
  <p:clrMapOvr>
    <a:masterClrMapping/>
  </p:clrMapOvr>
  <p:transition spd="slow">
    <p:pull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1257801"/>
      </p:ext>
    </p:extLst>
  </p:cSld>
  <p:clrMapOvr>
    <a:masterClrMapping/>
  </p:clrMapOvr>
  <p:transition spd="slow">
    <p:pull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84904"/>
      </p:ext>
    </p:extLst>
  </p:cSld>
  <p:clrMapOvr>
    <a:masterClrMapping/>
  </p:clrMapOvr>
  <p:transition spd="slow">
    <p:pull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734299"/>
      </p:ext>
    </p:extLst>
  </p:cSld>
  <p:clrMapOvr>
    <a:masterClrMapping/>
  </p:clrMapOvr>
  <p:transition spd="slow">
    <p:pull dir="r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23043644"/>
      </p:ext>
    </p:extLst>
  </p:cSld>
  <p:clrMapOvr>
    <a:masterClrMapping/>
  </p:clrMapOvr>
  <p:transition spd="slow">
    <p:pull dir="r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2624142"/>
      </p:ext>
    </p:extLst>
  </p:cSld>
  <p:clrMapOvr>
    <a:masterClrMapping/>
  </p:clrMapOvr>
  <p:transition spd="slow">
    <p:pull dir="r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802218"/>
      </p:ext>
    </p:extLst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EEE2E-B567-4BBA-8248-DEE7A90A2A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54005172"/>
      </p:ext>
    </p:extLst>
  </p:cSld>
  <p:clrMapOvr>
    <a:masterClrMapping/>
  </p:clrMapOvr>
  <p:transition spd="slow">
    <p:pull dir="r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157526"/>
      </p:ext>
    </p:extLst>
  </p:cSld>
  <p:clrMapOvr>
    <a:masterClrMapping/>
  </p:clrMapOvr>
  <p:transition spd="slow">
    <p:pull dir="r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621304"/>
      </p:ext>
    </p:extLst>
  </p:cSld>
  <p:clrMapOvr>
    <a:masterClrMapping/>
  </p:clrMapOvr>
  <p:transition spd="slow">
    <p:pull dir="r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75406755"/>
      </p:ext>
    </p:extLst>
  </p:cSld>
  <p:clrMapOvr>
    <a:masterClrMapping/>
  </p:clrMapOvr>
  <p:transition spd="slow">
    <p:pull dir="r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17042862"/>
      </p:ext>
    </p:extLst>
  </p:cSld>
  <p:clrMapOvr>
    <a:masterClrMapping/>
  </p:clrMapOvr>
  <p:transition spd="slow">
    <p:pull dir="r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155778"/>
      </p:ext>
    </p:extLst>
  </p:cSld>
  <p:clrMapOvr>
    <a:masterClrMapping/>
  </p:clrMapOvr>
  <p:transition spd="slow">
    <p:pull dir="r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084127"/>
      </p:ext>
    </p:extLst>
  </p:cSld>
  <p:clrMapOvr>
    <a:masterClrMapping/>
  </p:clrMapOvr>
  <p:transition spd="slow">
    <p:pull dir="r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05493"/>
      </p:ext>
    </p:extLst>
  </p:cSld>
  <p:clrMapOvr>
    <a:masterClrMapping/>
  </p:clrMapOvr>
  <p:transition spd="slow">
    <p:pull dir="r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0195243"/>
      </p:ext>
    </p:extLst>
  </p:cSld>
  <p:clrMapOvr>
    <a:masterClrMapping/>
  </p:clrMapOvr>
  <p:transition spd="slow">
    <p:pull dir="r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75846278"/>
      </p:ext>
    </p:extLst>
  </p:cSld>
  <p:clrMapOvr>
    <a:masterClrMapping/>
  </p:clrMapOvr>
  <p:transition spd="slow">
    <p:pull dir="r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0561103"/>
      </p:ext>
    </p:extLst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705EF-E820-42AD-BD3E-6CC86306E15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97853230"/>
      </p:ext>
    </p:extLst>
  </p:cSld>
  <p:clrMapOvr>
    <a:masterClrMapping/>
  </p:clrMapOvr>
  <p:transition spd="slow">
    <p:pull dir="r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90734"/>
      </p:ext>
    </p:extLst>
  </p:cSld>
  <p:clrMapOvr>
    <a:masterClrMapping/>
  </p:clrMapOvr>
  <p:transition spd="slow">
    <p:pull dir="r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623361"/>
      </p:ext>
    </p:extLst>
  </p:cSld>
  <p:clrMapOvr>
    <a:masterClrMapping/>
  </p:clrMapOvr>
  <p:transition spd="slow">
    <p:pull dir="r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897047"/>
      </p:ext>
    </p:extLst>
  </p:cSld>
  <p:clrMapOvr>
    <a:masterClrMapping/>
  </p:clrMapOvr>
  <p:transition spd="slow">
    <p:pull dir="r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32832348"/>
      </p:ext>
    </p:extLst>
  </p:cSld>
  <p:clrMapOvr>
    <a:masterClrMapping/>
  </p:clrMapOvr>
  <p:transition spd="slow">
    <p:pull dir="r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05381163"/>
      </p:ext>
    </p:extLst>
  </p:cSld>
  <p:clrMapOvr>
    <a:masterClrMapping/>
  </p:clrMapOvr>
  <p:transition spd="slow">
    <p:pull dir="r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022656"/>
      </p:ext>
    </p:extLst>
  </p:cSld>
  <p:clrMapOvr>
    <a:masterClrMapping/>
  </p:clrMapOvr>
  <p:transition spd="slow">
    <p:pull dir="r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5207232"/>
      </p:ext>
    </p:extLst>
  </p:cSld>
  <p:clrMapOvr>
    <a:masterClrMapping/>
  </p:clrMapOvr>
  <p:transition spd="slow">
    <p:pull dir="r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530037"/>
      </p:ext>
    </p:extLst>
  </p:cSld>
  <p:clrMapOvr>
    <a:masterClrMapping/>
  </p:clrMapOvr>
  <p:transition spd="slow">
    <p:pull dir="r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407073"/>
      </p:ext>
    </p:extLst>
  </p:cSld>
  <p:clrMapOvr>
    <a:masterClrMapping/>
  </p:clrMapOvr>
  <p:transition spd="slow">
    <p:pull dir="r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70252106"/>
      </p:ext>
    </p:extLst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22C92-DDCB-4A7A-B0A3-C5329F1BDFF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74160401"/>
      </p:ext>
    </p:extLst>
  </p:cSld>
  <p:clrMapOvr>
    <a:masterClrMapping/>
  </p:clrMapOvr>
  <p:transition spd="slow">
    <p:pull dir="r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774825"/>
      </p:ext>
    </p:extLst>
  </p:cSld>
  <p:clrMapOvr>
    <a:masterClrMapping/>
  </p:clrMapOvr>
  <p:transition spd="slow">
    <p:pull dir="r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440730"/>
      </p:ext>
    </p:extLst>
  </p:cSld>
  <p:clrMapOvr>
    <a:masterClrMapping/>
  </p:clrMapOvr>
  <p:transition spd="slow">
    <p:pull dir="r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6459875"/>
      </p:ext>
    </p:extLst>
  </p:cSld>
  <p:clrMapOvr>
    <a:masterClrMapping/>
  </p:clrMapOvr>
  <p:transition spd="slow">
    <p:pull dir="r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575933"/>
      </p:ext>
    </p:extLst>
  </p:cSld>
  <p:clrMapOvr>
    <a:masterClrMapping/>
  </p:clrMapOvr>
  <p:transition spd="slow">
    <p:pull dir="r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12002340"/>
      </p:ext>
    </p:extLst>
  </p:cSld>
  <p:clrMapOvr>
    <a:masterClrMapping/>
  </p:clrMapOvr>
  <p:transition spd="slow">
    <p:pull dir="r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17775545"/>
      </p:ext>
    </p:extLst>
  </p:cSld>
  <p:clrMapOvr>
    <a:masterClrMapping/>
  </p:clrMapOvr>
  <p:transition spd="slow">
    <p:pull dir="r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0029802"/>
      </p:ext>
    </p:extLst>
  </p:cSld>
  <p:clrMapOvr>
    <a:masterClrMapping/>
  </p:clrMapOvr>
  <p:transition spd="slow">
    <p:pull dir="r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93977"/>
      </p:ext>
    </p:extLst>
  </p:cSld>
  <p:clrMapOvr>
    <a:masterClrMapping/>
  </p:clrMapOvr>
  <p:transition spd="slow">
    <p:pull dir="r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845076"/>
      </p:ext>
    </p:extLst>
  </p:cSld>
  <p:clrMapOvr>
    <a:masterClrMapping/>
  </p:clrMapOvr>
  <p:transition spd="slow">
    <p:pull dir="r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886496"/>
      </p:ext>
    </p:extLst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9B707-6B00-44EC-84C2-755CD455C30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750431"/>
      </p:ext>
    </p:extLst>
  </p:cSld>
  <p:clrMapOvr>
    <a:masterClrMapping/>
  </p:clrMapOvr>
  <p:transition spd="slow">
    <p:pull dir="r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1275042"/>
      </p:ext>
    </p:extLst>
  </p:cSld>
  <p:clrMapOvr>
    <a:masterClrMapping/>
  </p:clrMapOvr>
  <p:transition spd="slow">
    <p:pull dir="r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6635"/>
      </p:ext>
    </p:extLst>
  </p:cSld>
  <p:clrMapOvr>
    <a:masterClrMapping/>
  </p:clrMapOvr>
  <p:transition spd="slow">
    <p:pull dir="r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134228"/>
      </p:ext>
    </p:extLst>
  </p:cSld>
  <p:clrMapOvr>
    <a:masterClrMapping/>
  </p:clrMapOvr>
  <p:transition spd="slow">
    <p:pull dir="r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855589"/>
      </p:ext>
    </p:extLst>
  </p:cSld>
  <p:clrMapOvr>
    <a:masterClrMapping/>
  </p:clrMapOvr>
  <p:transition spd="slow">
    <p:pull dir="r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480516"/>
      </p:ext>
    </p:extLst>
  </p:cSld>
  <p:clrMapOvr>
    <a:masterClrMapping/>
  </p:clrMapOvr>
  <p:transition spd="slow">
    <p:pull dir="r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06623888"/>
      </p:ext>
    </p:extLst>
  </p:cSld>
  <p:clrMapOvr>
    <a:masterClrMapping/>
  </p:clrMapOvr>
  <p:transition spd="slow">
    <p:pull dir="r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3074948"/>
      </p:ext>
    </p:extLst>
  </p:cSld>
  <p:clrMapOvr>
    <a:masterClrMapping/>
  </p:clrMapOvr>
  <p:transition spd="slow">
    <p:pull dir="r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461072"/>
      </p:ext>
    </p:extLst>
  </p:cSld>
  <p:clrMapOvr>
    <a:masterClrMapping/>
  </p:clrMapOvr>
  <p:transition spd="slow">
    <p:pull dir="r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8571895"/>
      </p:ext>
    </p:extLst>
  </p:cSld>
  <p:clrMapOvr>
    <a:masterClrMapping/>
  </p:clrMapOvr>
  <p:transition spd="slow">
    <p:pull dir="r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251361"/>
      </p:ext>
    </p:extLst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E0C2-5304-4979-95E9-F29280B9FD6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3957411"/>
      </p:ext>
    </p:extLst>
  </p:cSld>
  <p:clrMapOvr>
    <a:masterClrMapping/>
  </p:clrMapOvr>
  <p:transition spd="slow">
    <p:pull dir="r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485860"/>
      </p:ext>
    </p:extLst>
  </p:cSld>
  <p:clrMapOvr>
    <a:masterClrMapping/>
  </p:clrMapOvr>
  <p:transition spd="slow">
    <p:pull dir="r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6971892"/>
      </p:ext>
    </p:extLst>
  </p:cSld>
  <p:clrMapOvr>
    <a:masterClrMapping/>
  </p:clrMapOvr>
  <p:transition spd="slow">
    <p:pull dir="r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703784"/>
      </p:ext>
    </p:extLst>
  </p:cSld>
  <p:clrMapOvr>
    <a:masterClrMapping/>
  </p:clrMapOvr>
  <p:transition spd="slow">
    <p:pull dir="r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413413"/>
      </p:ext>
    </p:extLst>
  </p:cSld>
  <p:clrMapOvr>
    <a:masterClrMapping/>
  </p:clrMapOvr>
  <p:transition spd="slow">
    <p:pull dir="r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889413"/>
      </p:ext>
    </p:extLst>
  </p:cSld>
  <p:clrMapOvr>
    <a:masterClrMapping/>
  </p:clrMapOvr>
  <p:transition spd="slow">
    <p:pull dir="r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330800"/>
      </p:ext>
    </p:extLst>
  </p:cSld>
  <p:clrMapOvr>
    <a:masterClrMapping/>
  </p:clrMapOvr>
  <p:transition spd="slow">
    <p:pull dir="r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14652527"/>
      </p:ext>
    </p:extLst>
  </p:cSld>
  <p:clrMapOvr>
    <a:masterClrMapping/>
  </p:clrMapOvr>
  <p:transition spd="slow">
    <p:pull dir="r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97242590"/>
      </p:ext>
    </p:extLst>
  </p:cSld>
  <p:clrMapOvr>
    <a:masterClrMapping/>
  </p:clrMapOvr>
  <p:transition spd="slow">
    <p:pull dir="r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569362"/>
      </p:ext>
    </p:extLst>
  </p:cSld>
  <p:clrMapOvr>
    <a:masterClrMapping/>
  </p:clrMapOvr>
  <p:transition spd="slow">
    <p:pull dir="r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448698"/>
      </p:ext>
    </p:extLst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kumimoji="1" lang="en-GB" sz="2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1027" name="Text Box 41"/>
          <p:cNvSpPr txBox="1">
            <a:spLocks noChangeArrowheads="1"/>
          </p:cNvSpPr>
          <p:nvPr userDrawn="1"/>
        </p:nvSpPr>
        <p:spPr bwMode="auto">
          <a:xfrm>
            <a:off x="1454150" y="368300"/>
            <a:ext cx="65389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</a:rPr>
              <a:t>	AGENCJA BEZPIECZEŃSTWA WEWNĘTRZNEGO</a:t>
            </a:r>
          </a:p>
        </p:txBody>
      </p:sp>
      <p:pic>
        <p:nvPicPr>
          <p:cNvPr id="1028" name="Picture 4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27075"/>
            <a:ext cx="843597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3" descr="LOGO 5kopi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096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C7DADDA-B7C8-4ED9-9FB3-08DF381B3D4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ext Box 2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kumimoji="1" lang="en-GB" sz="20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544771" name="Text Box 3"/>
          <p:cNvSpPr txBox="1">
            <a:spLocks noChangeArrowheads="1"/>
          </p:cNvSpPr>
          <p:nvPr userDrawn="1"/>
        </p:nvSpPr>
        <p:spPr bwMode="auto">
          <a:xfrm>
            <a:off x="2316163" y="369888"/>
            <a:ext cx="417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pl-PL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INTERNAL SECURITY AGENCY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27075"/>
            <a:ext cx="843597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LOGO 5kopi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096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774" name="Text Box 6"/>
          <p:cNvSpPr txBox="1">
            <a:spLocks noChangeArrowheads="1"/>
          </p:cNvSpPr>
          <p:nvPr userDrawn="1"/>
        </p:nvSpPr>
        <p:spPr bwMode="auto">
          <a:xfrm>
            <a:off x="2071688" y="912813"/>
            <a:ext cx="53181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r>
              <a:rPr lang="pl-PL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NATIONAL SECURITY AUTHORITY</a:t>
            </a:r>
          </a:p>
        </p:txBody>
      </p:sp>
      <p:sp>
        <p:nvSpPr>
          <p:cNvPr id="544775" name="Text Box 7"/>
          <p:cNvSpPr txBox="1">
            <a:spLocks noChangeArrowheads="1"/>
          </p:cNvSpPr>
          <p:nvPr userDrawn="1"/>
        </p:nvSpPr>
        <p:spPr bwMode="auto">
          <a:xfrm flipH="1">
            <a:off x="3452813" y="6334125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pl-PL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</a:t>
            </a: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Republic of Poland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129338"/>
            <a:ext cx="84407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777" name="Text Box 9"/>
          <p:cNvSpPr txBox="1">
            <a:spLocks noChangeArrowheads="1"/>
          </p:cNvSpPr>
          <p:nvPr userDrawn="1"/>
        </p:nvSpPr>
        <p:spPr bwMode="auto">
          <a:xfrm>
            <a:off x="2478088" y="3476625"/>
            <a:ext cx="3741737" cy="2427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>
                <a:solidFill>
                  <a:schemeClr val="tx1"/>
                </a:solidFill>
                <a:cs typeface="+mn-cs"/>
              </a:rPr>
              <a:t>Code of Practice (m.in.)</a:t>
            </a:r>
          </a:p>
          <a:p>
            <a:pPr eaLnBrk="1" hangingPunct="1">
              <a:defRPr/>
            </a:pPr>
            <a:r>
              <a:rPr lang="pl-PL">
                <a:solidFill>
                  <a:schemeClr val="tx1"/>
                </a:solidFill>
                <a:cs typeface="+mn-cs"/>
              </a:rPr>
              <a:t>-wymiana informacji w oparciu o mutual trust, respect and equality</a:t>
            </a:r>
          </a:p>
          <a:p>
            <a:pPr eaLnBrk="1" hangingPunct="1">
              <a:defRPr/>
            </a:pPr>
            <a:endParaRPr lang="pl-PL">
              <a:solidFill>
                <a:schemeClr val="tx1"/>
              </a:solidFill>
              <a:cs typeface="+mn-cs"/>
            </a:endParaRPr>
          </a:p>
          <a:p>
            <a:pPr eaLnBrk="1" hangingPunct="1">
              <a:defRPr/>
            </a:pPr>
            <a:r>
              <a:rPr lang="pl-PL">
                <a:solidFill>
                  <a:schemeClr val="tx1"/>
                </a:solidFill>
                <a:cs typeface="+mn-cs"/>
              </a:rPr>
              <a:t>Udostępnianie informacji stronie 3-ciej – uprawnienie wytwórcy </a:t>
            </a:r>
          </a:p>
          <a:p>
            <a:pPr eaLnBrk="1" hangingPunct="1">
              <a:defRPr/>
            </a:pPr>
            <a:r>
              <a:rPr lang="pl-PL">
                <a:solidFill>
                  <a:schemeClr val="tx1"/>
                </a:solidFill>
                <a:cs typeface="+mn-cs"/>
              </a:rPr>
              <a:t>(operating principles)</a:t>
            </a:r>
          </a:p>
          <a:p>
            <a:pPr eaLnBrk="1" hangingPunct="1">
              <a:spcBef>
                <a:spcPct val="50000"/>
              </a:spcBef>
              <a:defRPr/>
            </a:pPr>
            <a:endParaRPr lang="pl-PL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Text Box 2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kumimoji="1" lang="en-GB" sz="20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542723" name="Text Box 3"/>
          <p:cNvSpPr txBox="1">
            <a:spLocks noChangeArrowheads="1"/>
          </p:cNvSpPr>
          <p:nvPr userDrawn="1"/>
        </p:nvSpPr>
        <p:spPr bwMode="auto">
          <a:xfrm>
            <a:off x="2316163" y="369888"/>
            <a:ext cx="417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pl-PL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INTERNAL SECURITY AGENCY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27075"/>
            <a:ext cx="843597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LOGO 5kopi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096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26" name="Text Box 6"/>
          <p:cNvSpPr txBox="1">
            <a:spLocks noChangeArrowheads="1"/>
          </p:cNvSpPr>
          <p:nvPr userDrawn="1"/>
        </p:nvSpPr>
        <p:spPr bwMode="auto">
          <a:xfrm>
            <a:off x="2071688" y="912813"/>
            <a:ext cx="53181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r>
              <a:rPr lang="pl-PL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NATIONAL SECURITY AUTHORITY</a:t>
            </a:r>
          </a:p>
        </p:txBody>
      </p:sp>
      <p:sp>
        <p:nvSpPr>
          <p:cNvPr id="542727" name="Text Box 7"/>
          <p:cNvSpPr txBox="1">
            <a:spLocks noChangeArrowheads="1"/>
          </p:cNvSpPr>
          <p:nvPr userDrawn="1"/>
        </p:nvSpPr>
        <p:spPr bwMode="auto">
          <a:xfrm flipH="1">
            <a:off x="3452813" y="6334125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pl-PL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</a:t>
            </a: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Republic of Poland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129338"/>
            <a:ext cx="84407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29" name="Text Box 9"/>
          <p:cNvSpPr txBox="1">
            <a:spLocks noChangeArrowheads="1"/>
          </p:cNvSpPr>
          <p:nvPr userDrawn="1"/>
        </p:nvSpPr>
        <p:spPr bwMode="auto">
          <a:xfrm>
            <a:off x="1701800" y="2530475"/>
            <a:ext cx="4368800" cy="3525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dirty="0">
                <a:solidFill>
                  <a:schemeClr val="tx1"/>
                </a:solidFill>
                <a:cs typeface="+mn-cs"/>
              </a:rPr>
              <a:t>14/15 listopad 2011</a:t>
            </a:r>
          </a:p>
          <a:p>
            <a:pPr eaLnBrk="1" hangingPunct="1">
              <a:defRPr/>
            </a:pPr>
            <a:r>
              <a:rPr lang="pl-PL" dirty="0" err="1">
                <a:solidFill>
                  <a:schemeClr val="tx1"/>
                </a:solidFill>
                <a:cs typeface="+mn-cs"/>
              </a:rPr>
              <a:t>Seminar</a:t>
            </a:r>
            <a:r>
              <a:rPr lang="pl-PL" dirty="0">
                <a:solidFill>
                  <a:schemeClr val="tx1"/>
                </a:solidFill>
                <a:cs typeface="+mn-cs"/>
              </a:rPr>
              <a:t> of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the</a:t>
            </a:r>
            <a:r>
              <a:rPr lang="pl-PL" dirty="0">
                <a:solidFill>
                  <a:schemeClr val="tx1"/>
                </a:solidFill>
                <a:cs typeface="+mn-cs"/>
              </a:rPr>
              <a:t> „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Protection</a:t>
            </a:r>
            <a:r>
              <a:rPr lang="pl-PL" dirty="0">
                <a:solidFill>
                  <a:schemeClr val="tx1"/>
                </a:solidFill>
                <a:cs typeface="+mn-cs"/>
              </a:rPr>
              <a:t> of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Information</a:t>
            </a:r>
            <a:r>
              <a:rPr lang="pl-PL" dirty="0">
                <a:solidFill>
                  <a:schemeClr val="tx1"/>
                </a:solidFill>
                <a:cs typeface="+mn-cs"/>
              </a:rPr>
              <a:t>”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in</a:t>
            </a:r>
            <a:r>
              <a:rPr lang="pl-PL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Vienna</a:t>
            </a:r>
            <a:endParaRPr lang="pl-PL" dirty="0">
              <a:solidFill>
                <a:schemeClr val="tx1"/>
              </a:solidFill>
              <a:cs typeface="+mn-cs"/>
            </a:endParaRPr>
          </a:p>
          <a:p>
            <a:pPr eaLnBrk="1" hangingPunct="1">
              <a:defRPr/>
            </a:pPr>
            <a:r>
              <a:rPr lang="pl-PL" dirty="0">
                <a:solidFill>
                  <a:schemeClr val="tx1"/>
                </a:solidFill>
                <a:cs typeface="+mn-cs"/>
              </a:rPr>
              <a:t>Główne cele spotkania</a:t>
            </a:r>
          </a:p>
          <a:p>
            <a:pPr eaLnBrk="1" hangingPunct="1">
              <a:defRPr/>
            </a:pPr>
            <a:r>
              <a:rPr lang="pl-PL" dirty="0">
                <a:solidFill>
                  <a:schemeClr val="tx1"/>
                </a:solidFill>
                <a:cs typeface="+mn-cs"/>
              </a:rPr>
              <a:t>współpraca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członkó</a:t>
            </a:r>
            <a:r>
              <a:rPr lang="pl-PL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CdB</a:t>
            </a:r>
            <a:r>
              <a:rPr lang="pl-PL" dirty="0">
                <a:solidFill>
                  <a:schemeClr val="tx1"/>
                </a:solidFill>
                <a:cs typeface="+mn-cs"/>
              </a:rPr>
              <a:t> ze strukturami bezpieczeństwa UE</a:t>
            </a:r>
          </a:p>
          <a:p>
            <a:pPr eaLnBrk="1" hangingPunct="1">
              <a:defRPr/>
            </a:pPr>
            <a:r>
              <a:rPr lang="pl-PL" dirty="0">
                <a:solidFill>
                  <a:schemeClr val="tx1"/>
                </a:solidFill>
                <a:cs typeface="+mn-cs"/>
              </a:rPr>
              <a:t>wskazanie zagrożeń dla informacji niejawnych z perspektywy struktur bezpieczeństwa UE, jak i członków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CdB</a:t>
            </a:r>
            <a:endParaRPr lang="pl-PL" dirty="0">
              <a:solidFill>
                <a:schemeClr val="tx1"/>
              </a:solidFill>
              <a:cs typeface="+mn-cs"/>
            </a:endParaRPr>
          </a:p>
          <a:p>
            <a:pPr eaLnBrk="1" hangingPunct="1">
              <a:defRPr/>
            </a:pPr>
            <a:r>
              <a:rPr lang="pl-PL" dirty="0" err="1">
                <a:solidFill>
                  <a:schemeClr val="tx1"/>
                </a:solidFill>
                <a:cs typeface="+mn-cs"/>
              </a:rPr>
              <a:t>building</a:t>
            </a:r>
            <a:r>
              <a:rPr lang="pl-PL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up</a:t>
            </a:r>
            <a:r>
              <a:rPr lang="pl-PL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confidence</a:t>
            </a:r>
            <a:r>
              <a:rPr lang="pl-PL" dirty="0">
                <a:solidFill>
                  <a:schemeClr val="tx1"/>
                </a:solidFill>
                <a:cs typeface="+mn-cs"/>
              </a:rPr>
              <a:t> and trust</a:t>
            </a:r>
          </a:p>
          <a:p>
            <a:pPr eaLnBrk="1" hangingPunct="1">
              <a:defRPr/>
            </a:pPr>
            <a:endParaRPr lang="pl-PL" dirty="0">
              <a:solidFill>
                <a:schemeClr val="tx1"/>
              </a:solidFill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pl-PL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kumimoji="1" lang="en-GB" sz="20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540675" name="Text Box 3"/>
          <p:cNvSpPr txBox="1">
            <a:spLocks noChangeArrowheads="1"/>
          </p:cNvSpPr>
          <p:nvPr userDrawn="1"/>
        </p:nvSpPr>
        <p:spPr bwMode="auto">
          <a:xfrm>
            <a:off x="2316163" y="369888"/>
            <a:ext cx="417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pl-PL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INTERNAL SECURITY AGENCY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27075"/>
            <a:ext cx="843597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LOGO 5kopi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096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0678" name="Text Box 6"/>
          <p:cNvSpPr txBox="1">
            <a:spLocks noChangeArrowheads="1"/>
          </p:cNvSpPr>
          <p:nvPr userDrawn="1"/>
        </p:nvSpPr>
        <p:spPr bwMode="auto">
          <a:xfrm>
            <a:off x="2071688" y="912813"/>
            <a:ext cx="53181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r>
              <a:rPr lang="pl-PL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NATIONAL SECURITY AUTHORITY</a:t>
            </a:r>
          </a:p>
        </p:txBody>
      </p:sp>
      <p:sp>
        <p:nvSpPr>
          <p:cNvPr id="540679" name="Text Box 7"/>
          <p:cNvSpPr txBox="1">
            <a:spLocks noChangeArrowheads="1"/>
          </p:cNvSpPr>
          <p:nvPr userDrawn="1"/>
        </p:nvSpPr>
        <p:spPr bwMode="auto">
          <a:xfrm flipH="1">
            <a:off x="3452813" y="6334125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pl-PL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</a:t>
            </a: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Republic of Poland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129338"/>
            <a:ext cx="84407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0681" name="Text Box 9"/>
          <p:cNvSpPr txBox="1">
            <a:spLocks noChangeArrowheads="1"/>
          </p:cNvSpPr>
          <p:nvPr userDrawn="1"/>
        </p:nvSpPr>
        <p:spPr bwMode="auto">
          <a:xfrm>
            <a:off x="1871663" y="2487613"/>
            <a:ext cx="4114800" cy="2427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dirty="0">
                <a:solidFill>
                  <a:schemeClr val="tx1"/>
                </a:solidFill>
                <a:cs typeface="+mn-cs"/>
              </a:rPr>
              <a:t>Co to są informacje niejawne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CdB</a:t>
            </a:r>
            <a:r>
              <a:rPr lang="pl-PL" dirty="0">
                <a:solidFill>
                  <a:schemeClr val="tx1"/>
                </a:solidFill>
                <a:cs typeface="+mn-cs"/>
              </a:rPr>
              <a:t>?</a:t>
            </a:r>
          </a:p>
          <a:p>
            <a:pPr eaLnBrk="1" hangingPunct="1">
              <a:defRPr/>
            </a:pPr>
            <a:r>
              <a:rPr lang="pl-PL" dirty="0">
                <a:solidFill>
                  <a:schemeClr val="tx1"/>
                </a:solidFill>
                <a:cs typeface="+mn-cs"/>
              </a:rPr>
              <a:t>-jakie są ich klauzule i/lub oznaczenia?</a:t>
            </a:r>
          </a:p>
          <a:p>
            <a:pPr eaLnBrk="1" hangingPunct="1">
              <a:defRPr/>
            </a:pPr>
            <a:r>
              <a:rPr lang="pl-PL" dirty="0">
                <a:solidFill>
                  <a:schemeClr val="tx1"/>
                </a:solidFill>
                <a:cs typeface="+mn-cs"/>
              </a:rPr>
              <a:t>Jak są chronione?</a:t>
            </a:r>
          </a:p>
          <a:p>
            <a:pPr eaLnBrk="1" hangingPunct="1">
              <a:defRPr/>
            </a:pPr>
            <a:r>
              <a:rPr lang="pl-PL" dirty="0">
                <a:solidFill>
                  <a:schemeClr val="tx1"/>
                </a:solidFill>
                <a:cs typeface="+mn-cs"/>
              </a:rPr>
              <a:t>Jak powinny być chronione?</a:t>
            </a:r>
          </a:p>
          <a:p>
            <a:pPr eaLnBrk="1" hangingPunct="1">
              <a:defRPr/>
            </a:pPr>
            <a:r>
              <a:rPr lang="pl-PL" dirty="0">
                <a:solidFill>
                  <a:schemeClr val="tx1"/>
                </a:solidFill>
                <a:cs typeface="+mn-cs"/>
              </a:rPr>
              <a:t>Czy jest potrzeba uregulowania tej kwestii? (np..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Guidelines</a:t>
            </a:r>
            <a:r>
              <a:rPr lang="pl-PL" dirty="0">
                <a:solidFill>
                  <a:schemeClr val="tx1"/>
                </a:solidFill>
                <a:cs typeface="+mn-cs"/>
              </a:rPr>
              <a:t>?)</a:t>
            </a:r>
          </a:p>
          <a:p>
            <a:pPr eaLnBrk="1" hangingPunct="1">
              <a:defRPr/>
            </a:pPr>
            <a:endParaRPr lang="pl-PL" b="0" dirty="0">
              <a:solidFill>
                <a:schemeClr val="tx1"/>
              </a:solidFill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pl-PL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2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kumimoji="1" lang="en-GB" sz="20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538627" name="Text Box 3"/>
          <p:cNvSpPr txBox="1">
            <a:spLocks noChangeArrowheads="1"/>
          </p:cNvSpPr>
          <p:nvPr userDrawn="1"/>
        </p:nvSpPr>
        <p:spPr bwMode="auto">
          <a:xfrm>
            <a:off x="2316163" y="369888"/>
            <a:ext cx="417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pl-PL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INTERNAL SECURITY AGENCY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27075"/>
            <a:ext cx="843597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LOGO 5kopi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096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630" name="Text Box 6"/>
          <p:cNvSpPr txBox="1">
            <a:spLocks noChangeArrowheads="1"/>
          </p:cNvSpPr>
          <p:nvPr userDrawn="1"/>
        </p:nvSpPr>
        <p:spPr bwMode="auto">
          <a:xfrm>
            <a:off x="2071688" y="912813"/>
            <a:ext cx="53181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r>
              <a:rPr lang="pl-PL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NATIONAL SECURITY AUTHORITY</a:t>
            </a:r>
          </a:p>
        </p:txBody>
      </p:sp>
      <p:sp>
        <p:nvSpPr>
          <p:cNvPr id="538631" name="Text Box 7"/>
          <p:cNvSpPr txBox="1">
            <a:spLocks noChangeArrowheads="1"/>
          </p:cNvSpPr>
          <p:nvPr userDrawn="1"/>
        </p:nvSpPr>
        <p:spPr bwMode="auto">
          <a:xfrm flipH="1">
            <a:off x="3452813" y="6334125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pl-PL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</a:t>
            </a: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Republic of Poland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129338"/>
            <a:ext cx="84407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633" name="Text Box 9"/>
          <p:cNvSpPr txBox="1">
            <a:spLocks noChangeArrowheads="1"/>
          </p:cNvSpPr>
          <p:nvPr userDrawn="1"/>
        </p:nvSpPr>
        <p:spPr bwMode="auto">
          <a:xfrm>
            <a:off x="1924050" y="2795588"/>
            <a:ext cx="4338638" cy="2976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dirty="0">
                <a:solidFill>
                  <a:schemeClr val="tx1"/>
                </a:solidFill>
                <a:cs typeface="+mn-cs"/>
              </a:rPr>
              <a:t>Co to są informacje niejawne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CdB</a:t>
            </a:r>
            <a:r>
              <a:rPr lang="pl-PL" dirty="0">
                <a:solidFill>
                  <a:schemeClr val="tx1"/>
                </a:solidFill>
                <a:cs typeface="+mn-cs"/>
              </a:rPr>
              <a:t>? </a:t>
            </a:r>
          </a:p>
          <a:p>
            <a:pPr eaLnBrk="1" hangingPunct="1">
              <a:defRPr/>
            </a:pPr>
            <a:r>
              <a:rPr lang="pl-PL" dirty="0">
                <a:solidFill>
                  <a:schemeClr val="tx1"/>
                </a:solidFill>
                <a:cs typeface="+mn-cs"/>
              </a:rPr>
              <a:t>Przykład 1: …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this</a:t>
            </a:r>
            <a:r>
              <a:rPr lang="pl-PL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publication</a:t>
            </a:r>
            <a:r>
              <a:rPr lang="pl-PL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does</a:t>
            </a:r>
            <a:r>
              <a:rPr lang="pl-PL" dirty="0">
                <a:solidFill>
                  <a:schemeClr val="tx1"/>
                </a:solidFill>
                <a:cs typeface="+mn-cs"/>
              </a:rPr>
              <a:t> not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contain</a:t>
            </a:r>
            <a:r>
              <a:rPr lang="pl-PL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any</a:t>
            </a:r>
            <a:r>
              <a:rPr lang="pl-PL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highly</a:t>
            </a:r>
            <a:r>
              <a:rPr lang="pl-PL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sensitive</a:t>
            </a:r>
            <a:r>
              <a:rPr lang="pl-PL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information</a:t>
            </a:r>
            <a:r>
              <a:rPr lang="pl-PL" dirty="0">
                <a:solidFill>
                  <a:schemeClr val="tx1"/>
                </a:solidFill>
                <a:cs typeface="+mn-cs"/>
              </a:rPr>
              <a:t>…(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CdB</a:t>
            </a:r>
            <a:r>
              <a:rPr lang="pl-PL" dirty="0">
                <a:solidFill>
                  <a:schemeClr val="tx1"/>
                </a:solidFill>
                <a:cs typeface="+mn-cs"/>
              </a:rPr>
              <a:t> 1972-2007,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Lausanne</a:t>
            </a:r>
            <a:r>
              <a:rPr lang="pl-PL" dirty="0">
                <a:solidFill>
                  <a:schemeClr val="tx1"/>
                </a:solidFill>
                <a:cs typeface="+mn-cs"/>
              </a:rPr>
              <a:t> z 10.10.2007) –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c.C</a:t>
            </a:r>
            <a:endParaRPr lang="pl-PL" dirty="0">
              <a:solidFill>
                <a:schemeClr val="tx1"/>
              </a:solidFill>
              <a:cs typeface="+mn-cs"/>
            </a:endParaRPr>
          </a:p>
          <a:p>
            <a:pPr eaLnBrk="1" hangingPunct="1">
              <a:defRPr/>
            </a:pPr>
            <a:r>
              <a:rPr lang="pl-PL" dirty="0">
                <a:solidFill>
                  <a:schemeClr val="tx1"/>
                </a:solidFill>
                <a:cs typeface="+mn-cs"/>
              </a:rPr>
              <a:t>Przykład 2: prawie każda informacja otrzymana w ramach </a:t>
            </a:r>
            <a:r>
              <a:rPr lang="pl-PL" dirty="0" err="1">
                <a:solidFill>
                  <a:schemeClr val="tx1"/>
                </a:solidFill>
                <a:cs typeface="+mn-cs"/>
              </a:rPr>
              <a:t>CdB</a:t>
            </a:r>
            <a:r>
              <a:rPr lang="pl-PL" dirty="0">
                <a:solidFill>
                  <a:schemeClr val="tx1"/>
                </a:solidFill>
                <a:cs typeface="+mn-cs"/>
              </a:rPr>
              <a:t> jest C (agenda, sprawozdanie, informacja)</a:t>
            </a:r>
          </a:p>
          <a:p>
            <a:pPr eaLnBrk="1" hangingPunct="1">
              <a:defRPr/>
            </a:pPr>
            <a:endParaRPr lang="pl-PL" dirty="0">
              <a:solidFill>
                <a:schemeClr val="tx1"/>
              </a:solidFill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pl-PL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Text Box 2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kumimoji="1" lang="en-GB" sz="20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536579" name="Text Box 3"/>
          <p:cNvSpPr txBox="1">
            <a:spLocks noChangeArrowheads="1"/>
          </p:cNvSpPr>
          <p:nvPr userDrawn="1"/>
        </p:nvSpPr>
        <p:spPr bwMode="auto">
          <a:xfrm>
            <a:off x="2316163" y="369888"/>
            <a:ext cx="417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pl-PL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INTERNAL SECURITY AGENCY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27075"/>
            <a:ext cx="843597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LOGO 5kopi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096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82" name="Text Box 6"/>
          <p:cNvSpPr txBox="1">
            <a:spLocks noChangeArrowheads="1"/>
          </p:cNvSpPr>
          <p:nvPr userDrawn="1"/>
        </p:nvSpPr>
        <p:spPr bwMode="auto">
          <a:xfrm>
            <a:off x="2071688" y="912813"/>
            <a:ext cx="53181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r>
              <a:rPr lang="pl-PL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NATIONAL SECURITY AUTHORITY</a:t>
            </a:r>
          </a:p>
        </p:txBody>
      </p:sp>
      <p:sp>
        <p:nvSpPr>
          <p:cNvPr id="536583" name="Text Box 7"/>
          <p:cNvSpPr txBox="1">
            <a:spLocks noChangeArrowheads="1"/>
          </p:cNvSpPr>
          <p:nvPr userDrawn="1"/>
        </p:nvSpPr>
        <p:spPr bwMode="auto">
          <a:xfrm flipH="1">
            <a:off x="3452813" y="6334125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pl-PL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</a:t>
            </a: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Republic of Poland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129338"/>
            <a:ext cx="84407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 userDrawn="1"/>
        </p:nvSpPr>
        <p:spPr bwMode="auto">
          <a:xfrm>
            <a:off x="1978025" y="2105025"/>
            <a:ext cx="27860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mtClean="0">
                <a:solidFill>
                  <a:schemeClr val="tx1"/>
                </a:solidFill>
              </a:rPr>
              <a:t>Co z tym zrobić</a:t>
            </a:r>
          </a:p>
          <a:p>
            <a:pPr eaLnBrk="1" hangingPunct="1">
              <a:defRPr/>
            </a:pPr>
            <a:r>
              <a:rPr lang="pl-PL" altLang="pl-PL" smtClean="0">
                <a:solidFill>
                  <a:schemeClr val="tx1"/>
                </a:solidFill>
              </a:rPr>
              <a:t>Wytyczne – jednolity poziom bzpieczeństwa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Text Box 2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kumimoji="1" lang="en-GB" sz="20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534531" name="Text Box 3"/>
          <p:cNvSpPr txBox="1">
            <a:spLocks noChangeArrowheads="1"/>
          </p:cNvSpPr>
          <p:nvPr userDrawn="1"/>
        </p:nvSpPr>
        <p:spPr bwMode="auto">
          <a:xfrm>
            <a:off x="2316163" y="369888"/>
            <a:ext cx="417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pl-PL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INTERNAL SECURITY AGENCY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27075"/>
            <a:ext cx="843597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LOGO 5kopi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096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4" name="Text Box 6"/>
          <p:cNvSpPr txBox="1">
            <a:spLocks noChangeArrowheads="1"/>
          </p:cNvSpPr>
          <p:nvPr userDrawn="1"/>
        </p:nvSpPr>
        <p:spPr bwMode="auto">
          <a:xfrm>
            <a:off x="2071688" y="912813"/>
            <a:ext cx="53181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r>
              <a:rPr lang="pl-PL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NATIONAL SECURITY AUTHORITY</a:t>
            </a:r>
          </a:p>
        </p:txBody>
      </p:sp>
      <p:sp>
        <p:nvSpPr>
          <p:cNvPr id="534535" name="Text Box 7"/>
          <p:cNvSpPr txBox="1">
            <a:spLocks noChangeArrowheads="1"/>
          </p:cNvSpPr>
          <p:nvPr userDrawn="1"/>
        </p:nvSpPr>
        <p:spPr bwMode="auto">
          <a:xfrm flipH="1">
            <a:off x="3452813" y="6334125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pl-PL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</a:t>
            </a: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Republic of Poland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129338"/>
            <a:ext cx="84407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 userDrawn="1"/>
        </p:nvSpPr>
        <p:spPr bwMode="auto">
          <a:xfrm>
            <a:off x="1839913" y="1711325"/>
            <a:ext cx="30194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altLang="pl-PL" b="0" smtClean="0">
                <a:solidFill>
                  <a:schemeClr val="tx2"/>
                </a:solidFill>
              </a:rPr>
              <a:t>Wpisać: </a:t>
            </a:r>
            <a:br>
              <a:rPr lang="pl-PL" altLang="pl-PL" b="0" smtClean="0">
                <a:solidFill>
                  <a:schemeClr val="tx2"/>
                </a:solidFill>
              </a:rPr>
            </a:br>
            <a:r>
              <a:rPr lang="pl-PL" altLang="pl-PL" b="0" smtClean="0">
                <a:solidFill>
                  <a:schemeClr val="tx2"/>
                </a:solidFill>
              </a:rPr>
              <a:t>adres</a:t>
            </a:r>
            <a:br>
              <a:rPr lang="pl-PL" altLang="pl-PL" b="0" smtClean="0">
                <a:solidFill>
                  <a:schemeClr val="tx2"/>
                </a:solidFill>
              </a:rPr>
            </a:br>
            <a:r>
              <a:rPr lang="pl-PL" altLang="pl-PL" b="0" smtClean="0">
                <a:solidFill>
                  <a:schemeClr val="tx2"/>
                </a:solidFill>
              </a:rPr>
              <a:t>adres e-mail </a:t>
            </a:r>
            <a:br>
              <a:rPr lang="pl-PL" altLang="pl-PL" b="0" smtClean="0">
                <a:solidFill>
                  <a:schemeClr val="tx2"/>
                </a:solidFill>
              </a:rPr>
            </a:br>
            <a:r>
              <a:rPr lang="pl-PL" altLang="pl-PL" b="0" smtClean="0">
                <a:solidFill>
                  <a:schemeClr val="tx2"/>
                </a:solidFill>
              </a:rPr>
              <a:t>telefony</a:t>
            </a:r>
            <a:br>
              <a:rPr lang="pl-PL" altLang="pl-PL" b="0" smtClean="0">
                <a:solidFill>
                  <a:schemeClr val="tx2"/>
                </a:solidFill>
              </a:rPr>
            </a:br>
            <a:r>
              <a:rPr lang="pl-PL" altLang="pl-PL" b="0" smtClean="0">
                <a:solidFill>
                  <a:schemeClr val="tx2"/>
                </a:solidFill>
              </a:rPr>
              <a:t>faxy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70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5E4D83D-1F79-4DE1-83A2-E0042CA60553}" type="datetime1">
              <a:rPr lang="pl-PL"/>
              <a:pPr>
                <a:defRPr/>
              </a:pPr>
              <a:t>16.01.2026</a:t>
            </a:fld>
            <a:endParaRPr lang="pl-PL" dirty="0"/>
          </a:p>
        </p:txBody>
      </p:sp>
      <p:sp>
        <p:nvSpPr>
          <p:cNvPr id="70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0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9EBB67-F87A-4A6E-B83F-CC075A39DC5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ll dir="r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Text Box 2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kumimoji="1" lang="en-GB" sz="2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561155" name="Text Box 3"/>
          <p:cNvSpPr txBox="1">
            <a:spLocks noChangeArrowheads="1"/>
          </p:cNvSpPr>
          <p:nvPr userDrawn="1"/>
        </p:nvSpPr>
        <p:spPr bwMode="auto">
          <a:xfrm>
            <a:off x="2316163" y="369888"/>
            <a:ext cx="417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INTERNAL SECURITY AGENCY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27075"/>
            <a:ext cx="843597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LOGO 5kopi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096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58" name="Text Box 6"/>
          <p:cNvSpPr txBox="1">
            <a:spLocks noChangeArrowheads="1"/>
          </p:cNvSpPr>
          <p:nvPr userDrawn="1"/>
        </p:nvSpPr>
        <p:spPr bwMode="auto">
          <a:xfrm>
            <a:off x="2071688" y="912813"/>
            <a:ext cx="53181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NATIONAL SECURITY AUTHORITY</a:t>
            </a:r>
          </a:p>
        </p:txBody>
      </p:sp>
      <p:sp>
        <p:nvSpPr>
          <p:cNvPr id="561159" name="Text Box 7"/>
          <p:cNvSpPr txBox="1">
            <a:spLocks noChangeArrowheads="1"/>
          </p:cNvSpPr>
          <p:nvPr userDrawn="1"/>
        </p:nvSpPr>
        <p:spPr bwMode="auto">
          <a:xfrm flipH="1">
            <a:off x="3452813" y="6334125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pl-PL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</a:t>
            </a: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Republic of Poland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129338"/>
            <a:ext cx="84407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ext Box 2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kumimoji="1" lang="en-GB" sz="2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559107" name="Text Box 3"/>
          <p:cNvSpPr txBox="1">
            <a:spLocks noChangeArrowheads="1"/>
          </p:cNvSpPr>
          <p:nvPr userDrawn="1"/>
        </p:nvSpPr>
        <p:spPr bwMode="auto">
          <a:xfrm>
            <a:off x="2316163" y="369888"/>
            <a:ext cx="417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INTERNAL SECURITY AGENCY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27075"/>
            <a:ext cx="843597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LOGO 5kopi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096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9110" name="Text Box 6"/>
          <p:cNvSpPr txBox="1">
            <a:spLocks noChangeArrowheads="1"/>
          </p:cNvSpPr>
          <p:nvPr userDrawn="1"/>
        </p:nvSpPr>
        <p:spPr bwMode="auto">
          <a:xfrm>
            <a:off x="2071688" y="912813"/>
            <a:ext cx="53181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NATIONAL SECURITY AUTHORITY</a:t>
            </a:r>
          </a:p>
        </p:txBody>
      </p:sp>
      <p:sp>
        <p:nvSpPr>
          <p:cNvPr id="559111" name="Text Box 7"/>
          <p:cNvSpPr txBox="1">
            <a:spLocks noChangeArrowheads="1"/>
          </p:cNvSpPr>
          <p:nvPr userDrawn="1"/>
        </p:nvSpPr>
        <p:spPr bwMode="auto">
          <a:xfrm flipH="1">
            <a:off x="3452813" y="6334125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pl-PL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</a:t>
            </a: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Republic of Poland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129338"/>
            <a:ext cx="84407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kumimoji="1" lang="en-GB" sz="2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557059" name="Text Box 3"/>
          <p:cNvSpPr txBox="1">
            <a:spLocks noChangeArrowheads="1"/>
          </p:cNvSpPr>
          <p:nvPr userDrawn="1"/>
        </p:nvSpPr>
        <p:spPr bwMode="auto">
          <a:xfrm>
            <a:off x="2316163" y="369888"/>
            <a:ext cx="417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INTERNAL SECURITY AGENCY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27075"/>
            <a:ext cx="843597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LOGO 5kopi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096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7062" name="Text Box 6"/>
          <p:cNvSpPr txBox="1">
            <a:spLocks noChangeArrowheads="1"/>
          </p:cNvSpPr>
          <p:nvPr userDrawn="1"/>
        </p:nvSpPr>
        <p:spPr bwMode="auto">
          <a:xfrm>
            <a:off x="2071688" y="912813"/>
            <a:ext cx="53181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NATIONAL SECURITY AUTHORITY</a:t>
            </a:r>
          </a:p>
        </p:txBody>
      </p:sp>
      <p:sp>
        <p:nvSpPr>
          <p:cNvPr id="557063" name="Text Box 7"/>
          <p:cNvSpPr txBox="1">
            <a:spLocks noChangeArrowheads="1"/>
          </p:cNvSpPr>
          <p:nvPr userDrawn="1"/>
        </p:nvSpPr>
        <p:spPr bwMode="auto">
          <a:xfrm flipH="1">
            <a:off x="3452813" y="6334125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pl-PL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</a:t>
            </a: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Republic of Poland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129338"/>
            <a:ext cx="84407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ext Box 2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kumimoji="1" lang="en-GB" sz="2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555011" name="Text Box 3"/>
          <p:cNvSpPr txBox="1">
            <a:spLocks noChangeArrowheads="1"/>
          </p:cNvSpPr>
          <p:nvPr userDrawn="1"/>
        </p:nvSpPr>
        <p:spPr bwMode="auto">
          <a:xfrm>
            <a:off x="2316163" y="369888"/>
            <a:ext cx="417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INTERNAL SECURITY AGENCY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27075"/>
            <a:ext cx="843597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LOGO 5kopi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096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5014" name="Text Box 6"/>
          <p:cNvSpPr txBox="1">
            <a:spLocks noChangeArrowheads="1"/>
          </p:cNvSpPr>
          <p:nvPr userDrawn="1"/>
        </p:nvSpPr>
        <p:spPr bwMode="auto">
          <a:xfrm>
            <a:off x="2071688" y="912813"/>
            <a:ext cx="53181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NATIONAL SECURITY AUTHORITY</a:t>
            </a:r>
          </a:p>
        </p:txBody>
      </p:sp>
      <p:sp>
        <p:nvSpPr>
          <p:cNvPr id="555015" name="Text Box 7"/>
          <p:cNvSpPr txBox="1">
            <a:spLocks noChangeArrowheads="1"/>
          </p:cNvSpPr>
          <p:nvPr userDrawn="1"/>
        </p:nvSpPr>
        <p:spPr bwMode="auto">
          <a:xfrm flipH="1">
            <a:off x="3452813" y="6334125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pl-PL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</a:t>
            </a: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Republic of Poland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129338"/>
            <a:ext cx="84407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ext Box 2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kumimoji="1" lang="en-GB" sz="2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552963" name="Text Box 3"/>
          <p:cNvSpPr txBox="1">
            <a:spLocks noChangeArrowheads="1"/>
          </p:cNvSpPr>
          <p:nvPr userDrawn="1"/>
        </p:nvSpPr>
        <p:spPr bwMode="auto">
          <a:xfrm>
            <a:off x="2316163" y="369888"/>
            <a:ext cx="417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INTERNAL SECURITY AGENCY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27075"/>
            <a:ext cx="843597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LOGO 5kopi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096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66" name="Text Box 6"/>
          <p:cNvSpPr txBox="1">
            <a:spLocks noChangeArrowheads="1"/>
          </p:cNvSpPr>
          <p:nvPr userDrawn="1"/>
        </p:nvSpPr>
        <p:spPr bwMode="auto">
          <a:xfrm>
            <a:off x="2071688" y="912813"/>
            <a:ext cx="53181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NATIONAL SECURITY AUTHORITY</a:t>
            </a:r>
          </a:p>
        </p:txBody>
      </p:sp>
      <p:sp>
        <p:nvSpPr>
          <p:cNvPr id="552967" name="Text Box 7"/>
          <p:cNvSpPr txBox="1">
            <a:spLocks noChangeArrowheads="1"/>
          </p:cNvSpPr>
          <p:nvPr userDrawn="1"/>
        </p:nvSpPr>
        <p:spPr bwMode="auto">
          <a:xfrm flipH="1">
            <a:off x="3452813" y="6334125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pl-PL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</a:t>
            </a: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Republic of Poland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129338"/>
            <a:ext cx="84407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Text Box 2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kumimoji="1" lang="en-GB" sz="2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550915" name="Text Box 3"/>
          <p:cNvSpPr txBox="1">
            <a:spLocks noChangeArrowheads="1"/>
          </p:cNvSpPr>
          <p:nvPr userDrawn="1"/>
        </p:nvSpPr>
        <p:spPr bwMode="auto">
          <a:xfrm>
            <a:off x="2316163" y="369888"/>
            <a:ext cx="417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INTERNAL SECURITY AGENCY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27075"/>
            <a:ext cx="843597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LOGO 5kopi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096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0918" name="Text Box 6"/>
          <p:cNvSpPr txBox="1">
            <a:spLocks noChangeArrowheads="1"/>
          </p:cNvSpPr>
          <p:nvPr userDrawn="1"/>
        </p:nvSpPr>
        <p:spPr bwMode="auto">
          <a:xfrm>
            <a:off x="2071688" y="912813"/>
            <a:ext cx="53181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NATIONAL SECURITY AUTHORITY</a:t>
            </a:r>
          </a:p>
        </p:txBody>
      </p:sp>
      <p:sp>
        <p:nvSpPr>
          <p:cNvPr id="550919" name="Text Box 7"/>
          <p:cNvSpPr txBox="1">
            <a:spLocks noChangeArrowheads="1"/>
          </p:cNvSpPr>
          <p:nvPr userDrawn="1"/>
        </p:nvSpPr>
        <p:spPr bwMode="auto">
          <a:xfrm flipH="1">
            <a:off x="3452813" y="6334125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pl-PL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</a:t>
            </a: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Republic of Poland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129338"/>
            <a:ext cx="84407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kumimoji="1" lang="en-GB" sz="2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546819" name="Text Box 3"/>
          <p:cNvSpPr txBox="1">
            <a:spLocks noChangeArrowheads="1"/>
          </p:cNvSpPr>
          <p:nvPr userDrawn="1"/>
        </p:nvSpPr>
        <p:spPr bwMode="auto">
          <a:xfrm>
            <a:off x="2316163" y="369888"/>
            <a:ext cx="417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INTERNAL SECURITY AGENCY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27075"/>
            <a:ext cx="843597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LOGO 5kopi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096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6822" name="Text Box 6"/>
          <p:cNvSpPr txBox="1">
            <a:spLocks noChangeArrowheads="1"/>
          </p:cNvSpPr>
          <p:nvPr userDrawn="1"/>
        </p:nvSpPr>
        <p:spPr bwMode="auto">
          <a:xfrm>
            <a:off x="2071688" y="912813"/>
            <a:ext cx="53181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NATIONAL SECURITY AUTHORITY</a:t>
            </a:r>
          </a:p>
        </p:txBody>
      </p:sp>
      <p:sp>
        <p:nvSpPr>
          <p:cNvPr id="546823" name="Text Box 7"/>
          <p:cNvSpPr txBox="1">
            <a:spLocks noChangeArrowheads="1"/>
          </p:cNvSpPr>
          <p:nvPr userDrawn="1"/>
        </p:nvSpPr>
        <p:spPr bwMode="auto">
          <a:xfrm flipH="1">
            <a:off x="3452813" y="6334125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pl-PL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</a:t>
            </a: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Republic of Poland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129338"/>
            <a:ext cx="84407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11"/>
          <p:cNvSpPr txBox="1">
            <a:spLocks noChangeArrowheads="1"/>
          </p:cNvSpPr>
          <p:nvPr userDrawn="1"/>
        </p:nvSpPr>
        <p:spPr bwMode="auto">
          <a:xfrm>
            <a:off x="2147888" y="1477963"/>
            <a:ext cx="455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altLang="pl-PL" b="0" smtClean="0">
                <a:solidFill>
                  <a:schemeClr val="tx2"/>
                </a:solidFill>
              </a:rPr>
              <a:t>Polityka ochrony IN w CdB</a:t>
            </a:r>
          </a:p>
        </p:txBody>
      </p:sp>
      <p:sp>
        <p:nvSpPr>
          <p:cNvPr id="546828" name="Text Box 12"/>
          <p:cNvSpPr txBox="1">
            <a:spLocks noChangeArrowheads="1"/>
          </p:cNvSpPr>
          <p:nvPr userDrawn="1"/>
        </p:nvSpPr>
        <p:spPr bwMode="auto">
          <a:xfrm>
            <a:off x="2211388" y="2998788"/>
            <a:ext cx="4232275" cy="6272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b="0" dirty="0">
                <a:solidFill>
                  <a:schemeClr val="tx1"/>
                </a:solidFill>
                <a:cs typeface="+mn-cs"/>
              </a:rPr>
              <a:t>Ochrona informacji – jeden z podstawowych założeń współpracy w ramach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CdB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, cyt.:</a:t>
            </a:r>
          </a:p>
          <a:p>
            <a:pPr eaLnBrk="1" hangingPunct="1">
              <a:defRPr/>
            </a:pPr>
            <a:endParaRPr lang="pl-PL" b="0" dirty="0">
              <a:solidFill>
                <a:schemeClr val="tx1"/>
              </a:solidFill>
              <a:cs typeface="+mn-cs"/>
            </a:endParaRPr>
          </a:p>
          <a:p>
            <a:pPr eaLnBrk="1" hangingPunct="1">
              <a:defRPr/>
            </a:pPr>
            <a:r>
              <a:rPr lang="pl-PL" b="0" dirty="0">
                <a:solidFill>
                  <a:schemeClr val="tx1"/>
                </a:solidFill>
                <a:cs typeface="+mn-cs"/>
              </a:rPr>
              <a:t>„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The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protection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of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information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is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a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common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interest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of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the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EU and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the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member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states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of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the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CdB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.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Theere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is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a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legitimate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interest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within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the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services to make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sure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their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information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is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not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jeopardised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when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given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to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other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partners.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Therefore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it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is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important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to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know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what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the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recipients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do to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protect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classified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informaction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,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what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kinds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of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threats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the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services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see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and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what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is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the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current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modus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operandi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”.*</a:t>
            </a:r>
          </a:p>
          <a:p>
            <a:pPr eaLnBrk="1" hangingPunct="1">
              <a:defRPr/>
            </a:pPr>
            <a:endParaRPr lang="pl-PL" b="0" dirty="0">
              <a:solidFill>
                <a:schemeClr val="tx1"/>
              </a:solidFill>
              <a:cs typeface="+mn-cs"/>
            </a:endParaRPr>
          </a:p>
          <a:p>
            <a:pPr eaLnBrk="1" hangingPunct="1">
              <a:defRPr/>
            </a:pPr>
            <a:endParaRPr lang="pl-PL" b="0" dirty="0">
              <a:solidFill>
                <a:schemeClr val="tx1"/>
              </a:solidFill>
              <a:cs typeface="+mn-cs"/>
            </a:endParaRPr>
          </a:p>
          <a:p>
            <a:pPr eaLnBrk="1" hangingPunct="1">
              <a:defRPr/>
            </a:pPr>
            <a:endParaRPr lang="pl-PL" b="0" dirty="0">
              <a:solidFill>
                <a:schemeClr val="tx1"/>
              </a:solidFill>
              <a:cs typeface="+mn-cs"/>
            </a:endParaRPr>
          </a:p>
          <a:p>
            <a:pPr eaLnBrk="1" hangingPunct="1">
              <a:defRPr/>
            </a:pPr>
            <a:r>
              <a:rPr lang="pl-PL" b="0" dirty="0">
                <a:solidFill>
                  <a:schemeClr val="tx1"/>
                </a:solidFill>
                <a:cs typeface="+mn-cs"/>
              </a:rPr>
              <a:t>*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Conclusion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of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the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Seminar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of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the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„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Protection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of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Information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”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in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</a:t>
            </a:r>
            <a:r>
              <a:rPr lang="pl-PL" b="0" dirty="0" err="1">
                <a:solidFill>
                  <a:schemeClr val="tx1"/>
                </a:solidFill>
                <a:cs typeface="+mn-cs"/>
              </a:rPr>
              <a:t>Vienna</a:t>
            </a:r>
            <a:r>
              <a:rPr lang="pl-PL" b="0" dirty="0">
                <a:solidFill>
                  <a:schemeClr val="tx1"/>
                </a:solidFill>
                <a:cs typeface="+mn-cs"/>
              </a:rPr>
              <a:t> (14/15.11.2011)</a:t>
            </a:r>
          </a:p>
          <a:p>
            <a:pPr eaLnBrk="1" hangingPunct="1">
              <a:spcBef>
                <a:spcPct val="50000"/>
              </a:spcBef>
              <a:defRPr/>
            </a:pPr>
            <a:endParaRPr lang="pl-PL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q"/>
        <a:defRPr kumimoji="1"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Times New Roman" panose="02020603050405020304" pitchFamily="18" charset="0"/>
        <a:buChar char="–"/>
        <a:defRPr kumimoji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7238" y="6245225"/>
            <a:ext cx="3095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B6CA40C1-43DB-496C-B363-EDAF53AAA8A0}" type="slidenum">
              <a:rPr lang="pl-PL" altLang="pl-PL" smtClean="0">
                <a:solidFill>
                  <a:srgbClr val="000000"/>
                </a:solidFill>
              </a:rPr>
              <a:pPr/>
              <a:t>1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741378" name="Text Box 2"/>
          <p:cNvSpPr txBox="1">
            <a:spLocks noChangeArrowheads="1"/>
          </p:cNvSpPr>
          <p:nvPr/>
        </p:nvSpPr>
        <p:spPr bwMode="auto">
          <a:xfrm>
            <a:off x="1000125" y="2233613"/>
            <a:ext cx="7305675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kumimoji="1" lang="pl-PL" sz="48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739775" y="2019300"/>
            <a:ext cx="7461250" cy="2586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0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SZKOLENIE DLA KIEROWNIKÓW</a:t>
            </a:r>
            <a:br>
              <a:rPr lang="pl-PL" sz="30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pl-PL" sz="30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br>
              <a:rPr lang="pl-PL" sz="30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pl-PL" sz="30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PRZEDSIĘBIORCÓW</a:t>
            </a:r>
            <a:br>
              <a:rPr lang="pl-PL" sz="30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pl-PL" sz="30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pl-PL" sz="30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pl-PL" sz="30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z zakresu ochrony informacji </a:t>
            </a:r>
            <a:br>
              <a:rPr lang="pl-PL" sz="30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pl-PL" sz="30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niejawnych</a:t>
            </a:r>
            <a:r>
              <a:rPr lang="pl-PL" sz="30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kumimoji="1" lang="pl-PL" sz="3000" b="0" dirty="0">
              <a:solidFill>
                <a:schemeClr val="accent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1380" name="Rectangle 4"/>
          <p:cNvSpPr>
            <a:spLocks noChangeArrowheads="1"/>
          </p:cNvSpPr>
          <p:nvPr/>
        </p:nvSpPr>
        <p:spPr bwMode="auto">
          <a:xfrm>
            <a:off x="468313" y="2254250"/>
            <a:ext cx="822960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14400" indent="-914400" algn="ctr">
              <a:lnSpc>
                <a:spcPct val="90000"/>
              </a:lnSpc>
              <a:spcBef>
                <a:spcPct val="40000"/>
              </a:spcBef>
              <a:buSzPct val="75000"/>
              <a:defRPr/>
            </a:pPr>
            <a:endParaRPr kumimoji="1" lang="pl-PL" sz="2400" b="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7513" y="2149475"/>
            <a:ext cx="8458200" cy="354965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pl-PL" b="1" dirty="0" smtClean="0">
                <a:solidFill>
                  <a:srgbClr val="FF0000"/>
                </a:solidFill>
                <a:effectLst/>
              </a:rPr>
              <a:t>Unikaj zawyżenia lub zaniżenia klauzuli tajności !!!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Stwierdzisz taki przypadek, skieruj:</a:t>
            </a:r>
          </a:p>
          <a:p>
            <a:pPr algn="just">
              <a:lnSpc>
                <a:spcPct val="120000"/>
              </a:lnSpc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wniosek</a:t>
            </a:r>
            <a:r>
              <a:rPr lang="pl-PL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o dokonanie stosownej zmiany do wytwórcy informacji lub jego przełożonego (art. 9 ust. 1 ustawy), ostatecznie …</a:t>
            </a:r>
          </a:p>
          <a:p>
            <a:pPr algn="just">
              <a:lnSpc>
                <a:spcPct val="120000"/>
              </a:lnSpc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wniosek o rozstrzygnięcie sporu przez ABW lub SKW </a:t>
            </a:r>
            <a:br>
              <a:rPr lang="pl-PL" dirty="0" smtClean="0">
                <a:solidFill>
                  <a:srgbClr val="000000"/>
                </a:solidFill>
                <a:effectLst/>
              </a:rPr>
            </a:br>
            <a:r>
              <a:rPr lang="pl-PL" dirty="0" smtClean="0">
                <a:solidFill>
                  <a:srgbClr val="000000"/>
                </a:solidFill>
                <a:effectLst/>
              </a:rPr>
              <a:t>(art. 9 ust. 2 ustawy).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B7A16693-218D-448B-944F-32BA72C51E6E}" type="slidenum">
              <a:rPr lang="pl-PL" altLang="pl-PL" smtClean="0">
                <a:solidFill>
                  <a:srgbClr val="000000"/>
                </a:solidFill>
              </a:rPr>
              <a:pPr/>
              <a:t>10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73200" y="1169988"/>
            <a:ext cx="7080250" cy="6635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Klasyfikowanie informacji niejawnych (6/</a:t>
            </a:r>
            <a:r>
              <a:rPr kumimoji="1" lang="pl-PL" sz="3000" b="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6</a:t>
            </a: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)</a:t>
            </a:r>
            <a:endParaRPr kumimoji="1" lang="pl-PL" sz="30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225" y="1152525"/>
            <a:ext cx="6838950" cy="733425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Dostęp do informacji niejawnych (1/4) 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38" y="2406650"/>
            <a:ext cx="8229600" cy="2971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pl-PL" b="1" dirty="0" smtClean="0">
                <a:solidFill>
                  <a:srgbClr val="FF0000"/>
                </a:solidFill>
                <a:effectLst/>
              </a:rPr>
              <a:t>Warunki udostępnienia informacji niejawnych:</a:t>
            </a:r>
          </a:p>
          <a:p>
            <a:pPr>
              <a:lnSpc>
                <a:spcPct val="150000"/>
              </a:lnSpc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poświadczenie bezpieczeństwa lub upoważnienie;</a:t>
            </a:r>
          </a:p>
          <a:p>
            <a:pPr>
              <a:lnSpc>
                <a:spcPct val="150000"/>
              </a:lnSpc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zaświadczenie o przeszkoleniu;</a:t>
            </a:r>
          </a:p>
          <a:p>
            <a:pPr>
              <a:lnSpc>
                <a:spcPct val="150000"/>
              </a:lnSpc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zasada „</a:t>
            </a:r>
            <a:r>
              <a:rPr lang="pl-PL" dirty="0" err="1" smtClean="0">
                <a:solidFill>
                  <a:srgbClr val="000000"/>
                </a:solidFill>
                <a:effectLst/>
              </a:rPr>
              <a:t>need-to-know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”.</a:t>
            </a:r>
            <a:endParaRPr lang="pl-PL" dirty="0" smtClean="0">
              <a:solidFill>
                <a:srgbClr val="000000"/>
              </a:solidFill>
            </a:endParaRPr>
          </a:p>
        </p:txBody>
      </p:sp>
      <p:sp>
        <p:nvSpPr>
          <p:cNvPr id="29700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4EB411AD-A676-4692-B71A-DF2AFCADB39B}" type="slidenum">
              <a:rPr lang="pl-PL" altLang="pl-PL" smtClean="0">
                <a:solidFill>
                  <a:srgbClr val="000000"/>
                </a:solidFill>
              </a:rPr>
              <a:pPr/>
              <a:t>11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900238"/>
            <a:ext cx="8458200" cy="4957762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pl-PL" b="1" dirty="0" smtClean="0">
                <a:solidFill>
                  <a:srgbClr val="FF0000"/>
                </a:solidFill>
                <a:effectLst/>
              </a:rPr>
              <a:t>Informacje „ściśle tajne” i „tajne”:</a:t>
            </a:r>
          </a:p>
          <a:p>
            <a:pPr algn="just">
              <a:lnSpc>
                <a:spcPct val="100000"/>
              </a:lnSpc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poświadczenie bezpieczeństwa wydane przez ABW lub SKW (lub podmioty z art. 23 ust. 5 ustawy – ważne w tych podmiotach);</a:t>
            </a:r>
          </a:p>
          <a:p>
            <a:pPr algn="just">
              <a:lnSpc>
                <a:spcPct val="100000"/>
              </a:lnSpc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zaświadczenie o przeszkoleniu wydane przez pełnomocnika ochrony. </a:t>
            </a:r>
            <a:endParaRPr lang="pl-PL" sz="2000" b="1" dirty="0" smtClean="0">
              <a:solidFill>
                <a:srgbClr val="000000"/>
              </a:solidFill>
              <a:effectLst/>
            </a:endParaRPr>
          </a:p>
          <a:p>
            <a:pPr marL="0" algn="just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pl-PL" sz="2000" b="1" dirty="0" smtClean="0">
                <a:solidFill>
                  <a:srgbClr val="002060"/>
                </a:solidFill>
                <a:effectLst/>
              </a:rPr>
              <a:t>Wyjątek:</a:t>
            </a:r>
            <a:r>
              <a:rPr lang="pl-PL" sz="2000" dirty="0" smtClean="0">
                <a:solidFill>
                  <a:srgbClr val="000000"/>
                </a:solidFill>
                <a:effectLst/>
              </a:rPr>
              <a:t> Szkolenie dla pełnomocników ochrony, ich zastępców, przedsiębiorców wykonujących działalność jednoosobowo, kierowników przedsiębiorców, u których nie zatrudniono pełnomocników ochrony przeprowadza i zaświadczenie wydaje ABW lub SKW. Szkolenie dla kierowników jednostek organizacyjnych przetwarzających informacje niejawne o klauzuli „ściśle tajne” i „tajne” prowadzi ABW lub SKW wspólnie </a:t>
            </a:r>
            <a:br>
              <a:rPr lang="pl-PL" sz="2000" dirty="0" smtClean="0">
                <a:solidFill>
                  <a:srgbClr val="000000"/>
                </a:solidFill>
                <a:effectLst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</a:rPr>
              <a:t>z pełnomocnikiem ochrony.</a:t>
            </a:r>
          </a:p>
        </p:txBody>
      </p:sp>
      <p:sp>
        <p:nvSpPr>
          <p:cNvPr id="3072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342063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E5476797-5900-4A4B-AAA1-866FD4B87839}" type="slidenum">
              <a:rPr lang="pl-PL" altLang="pl-PL" smtClean="0">
                <a:solidFill>
                  <a:srgbClr val="000000"/>
                </a:solidFill>
              </a:rPr>
              <a:pPr/>
              <a:t>12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225" y="1152525"/>
            <a:ext cx="6838950" cy="733425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Dostęp do informacji niejawnych (2/4) 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812925"/>
            <a:ext cx="8458200" cy="4948238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pl-PL" b="1" dirty="0" smtClean="0">
                <a:solidFill>
                  <a:srgbClr val="FF0000"/>
                </a:solidFill>
                <a:effectLst/>
              </a:rPr>
              <a:t>Informacje „poufne”:</a:t>
            </a:r>
            <a:endParaRPr lang="pl-PL" dirty="0" smtClean="0">
              <a:solidFill>
                <a:srgbClr val="FF0000"/>
              </a:solidFill>
              <a:effectLst/>
            </a:endParaRPr>
          </a:p>
          <a:p>
            <a:pPr algn="just">
              <a:lnSpc>
                <a:spcPct val="100000"/>
              </a:lnSpc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poświadczenie bezpieczeństwa wydane przez pełnomocnika ochrony (zwykłe postępowanie sprawdzające);</a:t>
            </a:r>
          </a:p>
          <a:p>
            <a:pPr algn="just">
              <a:lnSpc>
                <a:spcPct val="100000"/>
              </a:lnSpc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poświadczenie bezpieczeństwa wydane przez ABW lub SKW dla pełnomocnika ochrony, zastępcy/ów lub kandydatów na te stanowiska oraz kierownika jednostki organizacyjnej;</a:t>
            </a:r>
          </a:p>
          <a:p>
            <a:pPr algn="just">
              <a:lnSpc>
                <a:spcPct val="100000"/>
              </a:lnSpc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poświadczenia bezpieczeństwa dla osób ubiegających się </a:t>
            </a:r>
            <a:br>
              <a:rPr lang="pl-PL" dirty="0" smtClean="0">
                <a:solidFill>
                  <a:srgbClr val="000000"/>
                </a:solidFill>
                <a:effectLst/>
              </a:rPr>
            </a:br>
            <a:r>
              <a:rPr lang="pl-PL" dirty="0" smtClean="0">
                <a:solidFill>
                  <a:srgbClr val="000000"/>
                </a:solidFill>
                <a:effectLst/>
              </a:rPr>
              <a:t>o dostęp do informacji niejawnych o klauzuli stanowiącej zagraniczny odpowiednik klauzuli „poufne”;</a:t>
            </a:r>
          </a:p>
          <a:p>
            <a:pPr algn="just">
              <a:lnSpc>
                <a:spcPct val="100000"/>
              </a:lnSpc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zaświadczenie o przeszkoleniu wydane przez pełnomocnika ochrony (z wyjątkiem osób wskazanych w art. 19 ust. 2 ustawy).</a:t>
            </a:r>
          </a:p>
        </p:txBody>
      </p:sp>
      <p:sp>
        <p:nvSpPr>
          <p:cNvPr id="3174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0413" y="6426200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C9B2D827-C977-405F-AA21-2C215B7E2743}" type="slidenum">
              <a:rPr lang="pl-PL" altLang="pl-PL" smtClean="0">
                <a:solidFill>
                  <a:srgbClr val="000000"/>
                </a:solidFill>
              </a:rPr>
              <a:pPr/>
              <a:t>13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225" y="1152525"/>
            <a:ext cx="6838950" cy="733425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Dostęp do informacji niejawnych (3/4) 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2062163"/>
            <a:ext cx="8458200" cy="4435475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pl-PL" b="1" dirty="0" smtClean="0">
                <a:solidFill>
                  <a:srgbClr val="FF0000"/>
                </a:solidFill>
                <a:effectLst/>
              </a:rPr>
              <a:t>Informacje „zastrzeżone”:</a:t>
            </a:r>
          </a:p>
          <a:p>
            <a:pPr algn="just">
              <a:lnSpc>
                <a:spcPct val="100000"/>
              </a:lnSpc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pisemne upoważnienie wydane przez kierownika przedsiębiorcy (ważne w czasie zatrudnienia w tej jednostce);</a:t>
            </a:r>
          </a:p>
          <a:p>
            <a:pPr algn="just">
              <a:lnSpc>
                <a:spcPct val="100000"/>
              </a:lnSpc>
              <a:buClr>
                <a:schemeClr val="accent2">
                  <a:lumMod val="2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zaświadczenie o przeszkoleniu wydane przez pełnomocnika ochrony.</a:t>
            </a:r>
            <a:endParaRPr lang="pl-PL" b="1" dirty="0" smtClean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pl-PL" sz="1000" b="1" dirty="0" smtClean="0">
              <a:solidFill>
                <a:srgbClr val="000000"/>
              </a:solidFill>
              <a:effectLst/>
            </a:endParaRPr>
          </a:p>
          <a:p>
            <a:pPr marL="0" algn="just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pl-PL" b="1" dirty="0" smtClean="0">
                <a:solidFill>
                  <a:srgbClr val="002060"/>
                </a:solidFill>
                <a:effectLst/>
              </a:rPr>
              <a:t>Wyjątek:</a:t>
            </a:r>
            <a:r>
              <a:rPr lang="pl-PL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Zaświadczenie o przeszkoleniu dla kierownika przedsiębiorcy przetwarzającego informacje „zastrzeżone”, </a:t>
            </a:r>
            <a:br>
              <a:rPr lang="pl-PL" dirty="0" smtClean="0">
                <a:solidFill>
                  <a:srgbClr val="000000"/>
                </a:solidFill>
                <a:effectLst/>
              </a:rPr>
            </a:br>
            <a:r>
              <a:rPr lang="pl-PL" dirty="0" smtClean="0">
                <a:solidFill>
                  <a:srgbClr val="000000"/>
                </a:solidFill>
                <a:effectLst/>
              </a:rPr>
              <a:t>a niezatrudniającego pełnomocnika ochrony, wydaje ABW lub SKW.</a:t>
            </a:r>
          </a:p>
        </p:txBody>
      </p:sp>
      <p:sp>
        <p:nvSpPr>
          <p:cNvPr id="32771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B95D908F-42D2-4953-B172-03C6D00685B6}" type="slidenum">
              <a:rPr lang="pl-PL" altLang="pl-PL" smtClean="0">
                <a:solidFill>
                  <a:srgbClr val="000000"/>
                </a:solidFill>
              </a:rPr>
              <a:pPr/>
              <a:t>14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225" y="1152525"/>
            <a:ext cx="6838950" cy="733425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Dostęp do informacji niejawnych (4/</a:t>
            </a:r>
            <a:r>
              <a:rPr lang="pl-PL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638" y="969963"/>
            <a:ext cx="7337425" cy="982662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Przetwarzanie informacji niejawnych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jednostce organizacyjnej (1/3)</a:t>
            </a:r>
            <a:r>
              <a:rPr lang="pl-PL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2044700"/>
            <a:ext cx="8458200" cy="4765675"/>
          </a:xfrm>
        </p:spPr>
        <p:txBody>
          <a:bodyPr/>
          <a:lstStyle/>
          <a:p>
            <a:pPr marL="381000" indent="-381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pl-PL" b="1" dirty="0" smtClean="0">
                <a:solidFill>
                  <a:srgbClr val="FF0000"/>
                </a:solidFill>
                <a:effectLst/>
              </a:rPr>
              <a:t>Informacje „ściśle tajne” i  „tajne”:</a:t>
            </a:r>
            <a:endParaRPr lang="pl-PL" dirty="0" smtClean="0">
              <a:solidFill>
                <a:srgbClr val="FF0000"/>
              </a:solidFill>
              <a:effectLst/>
            </a:endParaRPr>
          </a:p>
          <a:p>
            <a:pPr marL="381000" indent="-381000" algn="just"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25000"/>
                </a:schemeClr>
              </a:buClr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obowiązek utworzenia kancelarii tajnej, która jest </a:t>
            </a:r>
            <a:r>
              <a:rPr lang="pl-PL" b="1" dirty="0" smtClean="0">
                <a:solidFill>
                  <a:srgbClr val="002060"/>
                </a:solidFill>
                <a:effectLst/>
              </a:rPr>
              <a:t>wyodrębnioną komórką organizacyjną</a:t>
            </a:r>
            <a:r>
              <a:rPr lang="pl-PL" dirty="0" smtClean="0">
                <a:solidFill>
                  <a:srgbClr val="002060"/>
                </a:solidFill>
                <a:effectLst/>
              </a:rPr>
              <a:t> 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podległą pełnomocnikowi ochrony, obsługiwaną przez pracowników pionu ochrony, odpowiedzialną za właściwe rejestrowanie, przechowywanie, obieg i wydawanie materiałów uprawnionym osobom;</a:t>
            </a:r>
          </a:p>
          <a:p>
            <a:pPr marL="381000" indent="-381000" algn="just"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25000"/>
                </a:schemeClr>
              </a:buClr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organizacja pracy KT zapewnia możliwość ustalenia w każdych okolicznościach gdzie znajduje się materiał niejawny oraz kto się z nim zapoznał;</a:t>
            </a:r>
          </a:p>
          <a:p>
            <a:pPr marL="381000" indent="-381000" algn="just"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25000"/>
                </a:schemeClr>
              </a:buClr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kierownik przedsiębiorcy zatrudnia kierownika kancelarii tajnej  (informuje ABW/SKW o utworzeniu lub likwidacji  KT).</a:t>
            </a:r>
          </a:p>
        </p:txBody>
      </p:sp>
      <p:sp>
        <p:nvSpPr>
          <p:cNvPr id="3379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940F3C36-C97F-49DB-912A-53D5C0978AA5}" type="slidenum">
              <a:rPr lang="pl-PL" altLang="pl-PL" smtClean="0">
                <a:solidFill>
                  <a:srgbClr val="000000"/>
                </a:solidFill>
              </a:rPr>
              <a:pPr/>
              <a:t>15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2222500"/>
            <a:ext cx="8458200" cy="4130675"/>
          </a:xfrm>
        </p:spPr>
        <p:txBody>
          <a:bodyPr/>
          <a:lstStyle/>
          <a:p>
            <a:pPr marL="381000" indent="-38100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pl-PL" b="1" dirty="0" smtClean="0">
                <a:solidFill>
                  <a:srgbClr val="FF0000"/>
                </a:solidFill>
              </a:rPr>
              <a:t>Informacje  „poufne” i „zastrzeżone”:</a:t>
            </a:r>
          </a:p>
          <a:p>
            <a:pPr marL="381000" indent="-381000" algn="just">
              <a:lnSpc>
                <a:spcPct val="100000"/>
              </a:lnSpc>
              <a:buClr>
                <a:schemeClr val="accent2">
                  <a:lumMod val="25000"/>
                </a:schemeClr>
              </a:buClr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komórki organizacyjne: organizacja pracy zapewnia możliwość ustalenia w każdych okolicznościach gdzie znajduje się materiał niejawny oraz kto się z nim zapoznał;</a:t>
            </a:r>
          </a:p>
          <a:p>
            <a:pPr marL="381000" indent="-381000" algn="just">
              <a:lnSpc>
                <a:spcPct val="100000"/>
              </a:lnSpc>
              <a:buClr>
                <a:schemeClr val="accent2">
                  <a:lumMod val="25000"/>
                </a:schemeClr>
              </a:buClr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obsługa materiałów przez osoby posiadające odpowiednie  poświadczenie („</a:t>
            </a:r>
            <a:r>
              <a:rPr lang="pl-PL" dirty="0" err="1" smtClean="0">
                <a:solidFill>
                  <a:srgbClr val="000000"/>
                </a:solidFill>
                <a:effectLst/>
              </a:rPr>
              <a:t>Pf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”)/upoważnienie („Z”) i przeszkolenie;</a:t>
            </a:r>
          </a:p>
          <a:p>
            <a:pPr marL="381000" indent="-381000" algn="just">
              <a:lnSpc>
                <a:spcPct val="100000"/>
              </a:lnSpc>
              <a:buClr>
                <a:schemeClr val="accent2">
                  <a:lumMod val="25000"/>
                </a:schemeClr>
              </a:buClr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zasady obiegu i funkcjonowania komórki określa kierownik przedsiębiorcy. </a:t>
            </a:r>
          </a:p>
          <a:p>
            <a:pPr marL="781050" lvl="1" indent="-381000" algn="just">
              <a:lnSpc>
                <a:spcPct val="100000"/>
              </a:lnSpc>
              <a:buClr>
                <a:schemeClr val="accent2">
                  <a:lumMod val="25000"/>
                </a:schemeClr>
              </a:buClr>
              <a:buFont typeface="Times New Roman" panose="02020603050405020304" pitchFamily="18" charset="0"/>
              <a:buNone/>
              <a:defRPr/>
            </a:pPr>
            <a:r>
              <a:rPr lang="pl-PL" sz="2400" dirty="0" smtClean="0">
                <a:solidFill>
                  <a:srgbClr val="000000"/>
                </a:solidFill>
                <a:effectLst/>
              </a:rPr>
              <a:t>(art. 43 ustawy)</a:t>
            </a:r>
          </a:p>
        </p:txBody>
      </p:sp>
      <p:sp>
        <p:nvSpPr>
          <p:cNvPr id="34819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A0BCC9E3-1318-402B-83C3-C3B32624CEBE}" type="slidenum">
              <a:rPr lang="pl-PL" altLang="pl-PL" smtClean="0">
                <a:solidFill>
                  <a:srgbClr val="000000"/>
                </a:solidFill>
              </a:rPr>
              <a:pPr/>
              <a:t>16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638" y="969963"/>
            <a:ext cx="7337425" cy="982662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Przetwarzanie informacji niejawnych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jednostce organizacyjnej (2/3)</a:t>
            </a:r>
            <a:r>
              <a:rPr lang="pl-PL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2138" y="2032000"/>
            <a:ext cx="8161337" cy="4694238"/>
          </a:xfrm>
          <a:prstGeom prst="rect">
            <a:avLst/>
          </a:prstGeo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rgbClr val="FF0000"/>
                </a:solidFill>
                <a:effectLst/>
              </a:rPr>
              <a:t>Kierownik jednostki organizacyjnej zatwierdza opracowaną przez pełnomocnika ochrony:</a:t>
            </a:r>
            <a:endParaRPr lang="pl-PL" sz="2400" dirty="0" smtClean="0">
              <a:solidFill>
                <a:srgbClr val="000000"/>
              </a:solidFill>
              <a:effectLst/>
            </a:endParaRPr>
          </a:p>
          <a:p>
            <a:pPr marL="381000" lvl="1" indent="-381000" algn="just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pl-PL" sz="2400" b="1" dirty="0" smtClean="0">
                <a:solidFill>
                  <a:srgbClr val="002060"/>
                </a:solidFill>
                <a:effectLst/>
              </a:rPr>
              <a:t>dokumentację</a:t>
            </a:r>
            <a:r>
              <a:rPr lang="pl-PL" sz="2400" dirty="0" smtClean="0">
                <a:solidFill>
                  <a:srgbClr val="000000"/>
                </a:solidFill>
                <a:effectLst/>
              </a:rPr>
              <a:t> dotyczącą sposobu i trybu przetwarzania informacji niejawnych o klauzuli </a:t>
            </a:r>
            <a:r>
              <a:rPr lang="pl-PL" sz="2400" b="1" dirty="0" smtClean="0">
                <a:solidFill>
                  <a:srgbClr val="002060"/>
                </a:solidFill>
                <a:effectLst/>
              </a:rPr>
              <a:t>„poufne”</a:t>
            </a:r>
            <a:r>
              <a:rPr lang="pl-PL" sz="2400" dirty="0" smtClean="0">
                <a:solidFill>
                  <a:srgbClr val="000000"/>
                </a:solidFill>
                <a:effectLst/>
              </a:rPr>
              <a:t>; </a:t>
            </a:r>
          </a:p>
          <a:p>
            <a:pPr marL="381000" lvl="1" indent="-381000" algn="just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pl-PL" sz="2400" dirty="0" smtClean="0">
                <a:solidFill>
                  <a:srgbClr val="000000"/>
                </a:solidFill>
                <a:effectLst/>
              </a:rPr>
              <a:t>dokumentację określającą </a:t>
            </a:r>
            <a:r>
              <a:rPr lang="pl-PL" sz="2400" b="1" dirty="0" smtClean="0">
                <a:solidFill>
                  <a:srgbClr val="002060"/>
                </a:solidFill>
                <a:effectLst/>
              </a:rPr>
              <a:t>poziom zagrożeń </a:t>
            </a:r>
            <a:r>
              <a:rPr lang="pl-PL" sz="2400" dirty="0" smtClean="0">
                <a:solidFill>
                  <a:srgbClr val="000000"/>
                </a:solidFill>
                <a:effectLst/>
              </a:rPr>
              <a:t>związanych</a:t>
            </a:r>
            <a:br>
              <a:rPr lang="pl-PL" sz="2400" dirty="0" smtClean="0">
                <a:solidFill>
                  <a:srgbClr val="000000"/>
                </a:solidFill>
                <a:effectLst/>
              </a:rPr>
            </a:br>
            <a:r>
              <a:rPr lang="pl-PL" sz="2400" dirty="0" smtClean="0">
                <a:solidFill>
                  <a:srgbClr val="000000"/>
                </a:solidFill>
                <a:effectLst/>
              </a:rPr>
              <a:t>z nieuprawnionych dostępem do informacji niejawnych lub ich utratą;</a:t>
            </a:r>
          </a:p>
          <a:p>
            <a:pPr marL="381000" lvl="1" indent="-381000" algn="just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pl-PL" sz="2400" b="1" dirty="0" smtClean="0">
                <a:solidFill>
                  <a:srgbClr val="002060"/>
                </a:solidFill>
                <a:effectLst/>
              </a:rPr>
              <a:t>instrukcję</a:t>
            </a:r>
            <a:r>
              <a:rPr lang="pl-PL" sz="2400" dirty="0" smtClean="0">
                <a:solidFill>
                  <a:srgbClr val="000000"/>
                </a:solidFill>
                <a:effectLst/>
              </a:rPr>
              <a:t> dotyczącą sposobu i tryb przetwarzania informacji niejawnych o klauzuli </a:t>
            </a:r>
            <a:r>
              <a:rPr lang="pl-PL" sz="2400" b="1" dirty="0" smtClean="0">
                <a:solidFill>
                  <a:srgbClr val="002060"/>
                </a:solidFill>
                <a:effectLst/>
              </a:rPr>
              <a:t>„zastrzeżone” </a:t>
            </a:r>
            <a:r>
              <a:rPr lang="pl-PL" sz="2400" dirty="0" smtClean="0">
                <a:solidFill>
                  <a:srgbClr val="000000"/>
                </a:solidFill>
                <a:effectLst/>
              </a:rPr>
              <a:t>oraz zakresu stosowania środków bezpieczeństwa fizycznego;</a:t>
            </a:r>
          </a:p>
          <a:p>
            <a:pPr marL="381000" lvl="1" indent="-381000" algn="just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pl-PL" sz="2400" b="1" dirty="0" smtClean="0">
                <a:solidFill>
                  <a:srgbClr val="002060"/>
                </a:solidFill>
                <a:effectLst/>
              </a:rPr>
              <a:t>plan ochrony </a:t>
            </a:r>
            <a:r>
              <a:rPr lang="pl-PL" sz="2400" dirty="0" smtClean="0">
                <a:solidFill>
                  <a:srgbClr val="000000"/>
                </a:solidFill>
                <a:effectLst/>
              </a:rPr>
              <a:t>informacji niejawnych.</a:t>
            </a:r>
          </a:p>
        </p:txBody>
      </p:sp>
      <p:sp>
        <p:nvSpPr>
          <p:cNvPr id="3584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DA7EA7AA-702F-4D59-BAF1-33B79A8C0E16}" type="slidenum">
              <a:rPr lang="pl-PL" altLang="pl-PL" smtClean="0">
                <a:solidFill>
                  <a:srgbClr val="000000"/>
                </a:solidFill>
              </a:rPr>
              <a:pPr/>
              <a:t>17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0638" y="969963"/>
            <a:ext cx="7337425" cy="98266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Przetwarzanie informacji niejawnych</a:t>
            </a:r>
            <a:b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w jednostce organizacyjnej (3/</a:t>
            </a:r>
            <a:r>
              <a:rPr kumimoji="1" lang="pl-PL" sz="3000" b="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r>
              <a:rPr kumimoji="1" lang="pl-PL" sz="26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1" lang="pl-PL" sz="26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kumimoji="1" lang="pl-PL" sz="24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9950" y="9842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Postępowanie w sytuacjach zagrożenia dla informacji niejawnych (1/2)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57200" y="2447925"/>
            <a:ext cx="8458200" cy="290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Kierownik przedsiębiorcy powinien zatwierdzić, opracowaną przez pełnomocnika ochrony,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procedurę postępowania w sytuacjach zagrożenia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 dla informacji niejawnych. </a:t>
            </a:r>
            <a:r>
              <a:rPr lang="pl-PL" altLang="pl-PL" b="1" smtClean="0">
                <a:solidFill>
                  <a:srgbClr val="002060"/>
                </a:solidFill>
                <a:effectLst/>
              </a:rPr>
              <a:t>Z przedmiotową procedurą powinni zostać zapoznani wszyscy pracownicy mający dostęp do informacji niejawnych.</a:t>
            </a:r>
            <a:r>
              <a:rPr lang="pl-PL" altLang="pl-PL" smtClean="0">
                <a:solidFill>
                  <a:srgbClr val="002060"/>
                </a:solidFill>
                <a:effectLst/>
              </a:rPr>
              <a:t> </a:t>
            </a:r>
          </a:p>
        </p:txBody>
      </p:sp>
      <p:sp>
        <p:nvSpPr>
          <p:cNvPr id="3686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4A9F6D95-DE1D-42BB-A9CE-02389B8C78B9}" type="slidenum">
              <a:rPr lang="pl-PL" altLang="pl-PL" smtClean="0">
                <a:solidFill>
                  <a:srgbClr val="000000"/>
                </a:solidFill>
              </a:rPr>
              <a:pPr/>
              <a:t>18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276225" y="2081213"/>
            <a:ext cx="8620125" cy="4776787"/>
          </a:xfrm>
        </p:spPr>
        <p:txBody>
          <a:bodyPr/>
          <a:lstStyle/>
          <a:p>
            <a:pPr marL="0" indent="0" algn="just">
              <a:spcBef>
                <a:spcPts val="1000"/>
              </a:spcBef>
              <a:buFont typeface="Wingdings" panose="05000000000000000000" pitchFamily="2" charset="2"/>
              <a:buNone/>
              <a:defRPr/>
            </a:pPr>
            <a:r>
              <a:rPr lang="pl-PL" b="1" dirty="0" smtClean="0">
                <a:solidFill>
                  <a:srgbClr val="FF0000"/>
                </a:solidFill>
                <a:effectLst/>
              </a:rPr>
              <a:t>W przypadku stwierdzenia naruszenia przepisów o ochronie informacji niejawnych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 należy niezwłocznie:</a:t>
            </a:r>
          </a:p>
          <a:p>
            <a:pPr marL="530225" lvl="1" indent="-350838" algn="just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pl-PL" sz="2400" dirty="0" smtClean="0">
                <a:solidFill>
                  <a:srgbClr val="000000"/>
                </a:solidFill>
                <a:effectLst/>
              </a:rPr>
              <a:t>zawiadomić kierownika przedsiębiorcy;</a:t>
            </a:r>
          </a:p>
          <a:p>
            <a:pPr marL="530225" lvl="1" indent="-350838" algn="just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pl-PL" sz="2400" dirty="0" smtClean="0">
                <a:solidFill>
                  <a:srgbClr val="000000"/>
                </a:solidFill>
                <a:effectLst/>
              </a:rPr>
              <a:t>podjąć działania wyjaśniające (niezbędne jest opracowanie szczegółowej instrukcji, wytycznych postępowania wyjaśniającego);</a:t>
            </a:r>
          </a:p>
          <a:p>
            <a:pPr marL="530225" lvl="1" indent="-350838" algn="just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pl-PL" sz="2400" dirty="0" smtClean="0">
                <a:solidFill>
                  <a:srgbClr val="000000"/>
                </a:solidFill>
                <a:effectLst/>
              </a:rPr>
              <a:t>podjąć działania ograniczające negatywne skutki naruszenia przepisów;</a:t>
            </a:r>
          </a:p>
          <a:p>
            <a:pPr marL="530225" lvl="1" indent="-350838" algn="just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pl-PL" sz="2400" dirty="0" smtClean="0">
                <a:solidFill>
                  <a:srgbClr val="000000"/>
                </a:solidFill>
                <a:effectLst/>
              </a:rPr>
              <a:t>zawiadomić, w przypadku stwierdzenia naruszenia przepisów</a:t>
            </a:r>
            <a:br>
              <a:rPr lang="pl-PL" sz="2400" dirty="0" smtClean="0">
                <a:solidFill>
                  <a:srgbClr val="000000"/>
                </a:solidFill>
                <a:effectLst/>
              </a:rPr>
            </a:br>
            <a:r>
              <a:rPr lang="pl-PL" sz="2400" dirty="0" smtClean="0">
                <a:solidFill>
                  <a:srgbClr val="000000"/>
                </a:solidFill>
                <a:effectLst/>
              </a:rPr>
              <a:t>o ochronie informacji niejawnych o klauzuli „poufne” lub wyższej, również odpowiednio ABW lub SKW</a:t>
            </a:r>
            <a:r>
              <a:rPr lang="pl-PL" sz="2400" dirty="0" smtClean="0">
                <a:solidFill>
                  <a:srgbClr val="000000"/>
                </a:solidFill>
              </a:rPr>
              <a:t>.</a:t>
            </a:r>
            <a:endParaRPr lang="pl-PL" dirty="0" smtClean="0">
              <a:solidFill>
                <a:srgbClr val="000000"/>
              </a:solidFill>
            </a:endParaRPr>
          </a:p>
        </p:txBody>
      </p:sp>
      <p:sp>
        <p:nvSpPr>
          <p:cNvPr id="37891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45ED49FD-1DF1-4966-8E6A-5616992EEB77}" type="slidenum">
              <a:rPr lang="pl-PL" altLang="pl-PL" smtClean="0">
                <a:solidFill>
                  <a:srgbClr val="000000"/>
                </a:solidFill>
              </a:rPr>
              <a:pPr/>
              <a:t>19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869950" y="9842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Postępowanie w sytuacjach zagrożenia dla informacji niejawnych (2/</a:t>
            </a:r>
            <a:r>
              <a:rPr lang="pl-PL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388" y="1624013"/>
            <a:ext cx="6838950" cy="1003300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Podstawy prawne 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2717800"/>
            <a:ext cx="8447088" cy="2590800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accent2">
                  <a:lumMod val="25000"/>
                </a:schemeClr>
              </a:buClr>
              <a:defRPr/>
            </a:pPr>
            <a:r>
              <a:rPr lang="pl-PL" b="1" dirty="0" smtClean="0">
                <a:solidFill>
                  <a:srgbClr val="FF0000"/>
                </a:solidFill>
                <a:effectLst/>
              </a:rPr>
              <a:t>Ustawa z dnia 5 sierpnia 2010 r. o ochronie informacji niejawnych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 (Dz. U. z 2019 r. poz. 742), zwana dalej „ustawą”.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25000"/>
                </a:schemeClr>
              </a:buClr>
              <a:defRPr/>
            </a:pPr>
            <a:r>
              <a:rPr lang="pl-PL" b="1" dirty="0" smtClean="0">
                <a:solidFill>
                  <a:srgbClr val="FF0000"/>
                </a:solidFill>
                <a:effectLst/>
              </a:rPr>
              <a:t>Akty wykonawcze 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wydawane na podstawie ustawy.</a:t>
            </a:r>
          </a:p>
        </p:txBody>
      </p:sp>
      <p:sp>
        <p:nvSpPr>
          <p:cNvPr id="2048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7238" y="6245225"/>
            <a:ext cx="3095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584D9656-6F08-41B9-B7A1-F6DD776F537F}" type="slidenum">
              <a:rPr lang="pl-PL" altLang="pl-PL" smtClean="0">
                <a:solidFill>
                  <a:srgbClr val="000000"/>
                </a:solidFill>
              </a:rPr>
              <a:pPr/>
              <a:t>2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703263" y="968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Postępowanie w przypadku 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ujawnienia informacji niejawnych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76250" y="2449513"/>
            <a:ext cx="8229600" cy="303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W przypadku uzasadnionego podejrzenia popełnienia przestępstwa ujawnienia informacji niejawnych (art. 265 oraz art. 266 k.k.) istnieje obowiązek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niezwłocznego zawiadomienia właściwego organu ścigania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 (prokuratura lub ABW).</a:t>
            </a:r>
          </a:p>
          <a:p>
            <a:pPr marL="0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(art. 304 k.p.k.) </a:t>
            </a:r>
          </a:p>
        </p:txBody>
      </p:sp>
      <p:sp>
        <p:nvSpPr>
          <p:cNvPr id="3891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61EF0CC0-AD36-420A-9D2E-2695BD881D26}" type="slidenum">
              <a:rPr lang="pl-PL" altLang="pl-PL" smtClean="0">
                <a:solidFill>
                  <a:srgbClr val="000000"/>
                </a:solidFill>
              </a:rPr>
              <a:pPr/>
              <a:t>20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3500" y="1123950"/>
            <a:ext cx="6838950" cy="6572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Odpowiedzialność karna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9588" y="1941513"/>
            <a:ext cx="83978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81000" indent="-381000" algn="just" eaLnBrk="1" hangingPunct="1">
              <a:lnSpc>
                <a:spcPct val="120000"/>
              </a:lnSpc>
              <a:buClr>
                <a:srgbClr val="002060"/>
              </a:buClr>
            </a:pPr>
            <a:r>
              <a:rPr lang="pl-PL" altLang="pl-PL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Odpowiedzialność karną ponosi osoba, która naruszyła przepisy o ochronie informacji niejawnych w taki sposób, że </a:t>
            </a:r>
            <a:r>
              <a:rPr lang="pl-PL" altLang="pl-PL" b="1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czyn ten stanowi znamiona przestępstwa określonego w kodeksie karnym.</a:t>
            </a:r>
          </a:p>
          <a:p>
            <a:pPr marL="381000" indent="-381000" algn="just" eaLnBrk="1" hangingPunct="1">
              <a:lnSpc>
                <a:spcPct val="120000"/>
              </a:lnSpc>
              <a:buClr>
                <a:srgbClr val="002060"/>
              </a:buClr>
            </a:pPr>
            <a:r>
              <a:rPr lang="pl-PL" altLang="pl-PL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Ustawa z dnia 6 czerwca 1997 r. – </a:t>
            </a:r>
            <a:r>
              <a:rPr lang="pl-PL" altLang="pl-PL" b="1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Kodeks karny w rozdziale XXXIII (art. 265 - 269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b</a:t>
            </a:r>
            <a:r>
              <a:rPr lang="pl-PL" altLang="pl-PL" b="1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)</a:t>
            </a:r>
            <a:r>
              <a:rPr lang="pl-PL" altLang="pl-PL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– Przestępstwa przeciwko ochronie informacji, opisuje czyny oraz ich skutki, a także sankcje karne za ich popełnienie.</a:t>
            </a:r>
            <a:endParaRPr lang="pl-PL" altLang="pl-PL" smtClean="0">
              <a:solidFill>
                <a:srgbClr val="000000"/>
              </a:solidFill>
              <a:effectLst/>
            </a:endParaRPr>
          </a:p>
        </p:txBody>
      </p:sp>
      <p:sp>
        <p:nvSpPr>
          <p:cNvPr id="39940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92582580-18B0-4380-A361-45B7B9B38F2A}" type="slidenum">
              <a:rPr lang="pl-PL" altLang="pl-PL" smtClean="0">
                <a:solidFill>
                  <a:srgbClr val="000000"/>
                </a:solidFill>
              </a:rPr>
              <a:pPr/>
              <a:t>21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0025" y="992188"/>
            <a:ext cx="7169150" cy="1366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Przestępstwo ujawnienia informacji niejawnych o klauzuli „tajne” lub 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„ściśle tajne” 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1/3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2809875"/>
            <a:ext cx="8458200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pl-PL" altLang="pl-PL" b="1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Art. 265 § 1</a:t>
            </a:r>
            <a:endParaRPr lang="pl-PL" altLang="pl-PL" b="1" smtClean="0">
              <a:solidFill>
                <a:srgbClr val="FF0000"/>
              </a:solidFill>
              <a:effectLst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pl-PL" altLang="pl-PL" i="1" smtClean="0">
                <a:solidFill>
                  <a:srgbClr val="000000"/>
                </a:solidFill>
                <a:effectLst/>
              </a:rPr>
              <a:t>„Kto ujawnia lub wbrew przepisom ustawy wykorzystuje informacje niejawne o klauzuli „tajne” lub „ściśle tajne”, podlega karze pozbawienia wolności od 3 miesięcy do lat 5”.</a:t>
            </a:r>
          </a:p>
        </p:txBody>
      </p:sp>
      <p:sp>
        <p:nvSpPr>
          <p:cNvPr id="4096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2851CA6B-339F-41A6-B9D8-F2B1673E7508}" type="slidenum">
              <a:rPr lang="pl-PL" altLang="pl-PL" smtClean="0">
                <a:solidFill>
                  <a:srgbClr val="000000"/>
                </a:solidFill>
              </a:rPr>
              <a:pPr/>
              <a:t>22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2703513"/>
            <a:ext cx="8458200" cy="25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pl-PL" altLang="pl-PL" b="1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Art. 265 § 2 </a:t>
            </a:r>
            <a:endParaRPr lang="pl-PL" altLang="pl-PL" b="1" smtClean="0">
              <a:solidFill>
                <a:srgbClr val="FF0000"/>
              </a:solidFill>
              <a:effectLst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pl-PL" altLang="pl-PL" i="1" smtClean="0">
                <a:solidFill>
                  <a:srgbClr val="000000"/>
                </a:solidFill>
                <a:effectLst/>
              </a:rPr>
              <a:t>„Jeżeli informację określoną w </a:t>
            </a:r>
            <a:r>
              <a:rPr lang="pl-PL" altLang="pl-PL" i="1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§ 1 ujawniono osobie działającej </a:t>
            </a:r>
            <a:br>
              <a:rPr lang="pl-PL" altLang="pl-PL" i="1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pl-PL" altLang="pl-PL" i="1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w imieniu lub na rzecz podmiotu zagranicznego, sprawca</a:t>
            </a:r>
            <a:r>
              <a:rPr lang="pl-PL" altLang="pl-PL" i="1" smtClean="0">
                <a:solidFill>
                  <a:srgbClr val="000000"/>
                </a:solidFill>
                <a:effectLst/>
              </a:rPr>
              <a:t> podlega karze pozbawienia wolności od 6 miesięcy do lat 8”.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3C8B3B8D-F2EF-4E6B-9532-DD7210FE00E0}" type="slidenum">
              <a:rPr lang="pl-PL" altLang="pl-PL" smtClean="0">
                <a:solidFill>
                  <a:srgbClr val="000000"/>
                </a:solidFill>
              </a:rPr>
              <a:pPr/>
              <a:t>23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70025" y="992188"/>
            <a:ext cx="7169150" cy="136683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Przestępstwo ujawnienia informacji niejawnych o klauzuli „tajne” lub </a:t>
            </a:r>
            <a:b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</a:b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„ściśle tajne” </a:t>
            </a: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2/3</a:t>
            </a: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2671763"/>
            <a:ext cx="8458200" cy="28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pl-PL" altLang="pl-PL" b="1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Art. 265 § 3</a:t>
            </a:r>
            <a:endParaRPr lang="pl-PL" altLang="pl-PL" b="1" smtClean="0">
              <a:solidFill>
                <a:srgbClr val="FF0000"/>
              </a:solidFill>
              <a:effectLst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pl-PL" altLang="pl-PL" i="1" smtClean="0">
                <a:solidFill>
                  <a:srgbClr val="000000"/>
                </a:solidFill>
                <a:effectLst/>
              </a:rPr>
              <a:t>„Kto nieumyślnie ujawnia informację określoną w </a:t>
            </a:r>
            <a:r>
              <a:rPr lang="pl-PL" altLang="pl-PL" i="1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§</a:t>
            </a:r>
            <a:r>
              <a:rPr lang="pl-PL" altLang="pl-PL" i="1" smtClean="0">
                <a:solidFill>
                  <a:srgbClr val="000000"/>
                </a:solidFill>
                <a:effectLst/>
              </a:rPr>
              <a:t> 1, z którą zapoznał się w związku z pełnieniem funkcji publicznej lub otrzymanym upoważnieniem podlega grzywnie, karze ograniczenia wolności albo pozbawienia wolności do roku”.</a:t>
            </a:r>
            <a:endParaRPr lang="pl-PL" altLang="pl-PL" smtClean="0">
              <a:solidFill>
                <a:srgbClr val="000000"/>
              </a:solidFill>
              <a:effectLst/>
            </a:endParaRPr>
          </a:p>
        </p:txBody>
      </p:sp>
      <p:sp>
        <p:nvSpPr>
          <p:cNvPr id="43011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13B83B1A-CDFD-44C9-84DE-DC749E4DE5E9}" type="slidenum">
              <a:rPr lang="pl-PL" altLang="pl-PL" smtClean="0">
                <a:solidFill>
                  <a:srgbClr val="000000"/>
                </a:solidFill>
              </a:rPr>
              <a:pPr/>
              <a:t>24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70025" y="992188"/>
            <a:ext cx="7169150" cy="136683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Przestępstwo ujawnienia informacji niejawnych o klauzuli „tajne” lub </a:t>
            </a:r>
            <a:b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</a:b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„ściśle tajne” </a:t>
            </a: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3/3</a:t>
            </a: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2713" y="1000125"/>
            <a:ext cx="7443787" cy="10302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Przestępstwo ujawnienia informacji o klauzuli „zastrzeżone” lub „poufne” (1/2)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8150" y="2152650"/>
            <a:ext cx="8458200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b="1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Art. 266 § 1 </a:t>
            </a:r>
            <a:endParaRPr lang="pl-PL" altLang="pl-PL" b="1" smtClean="0">
              <a:solidFill>
                <a:srgbClr val="FF0000"/>
              </a:solidFill>
              <a:effectLst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i="1" smtClean="0">
                <a:solidFill>
                  <a:srgbClr val="000000"/>
                </a:solidFill>
                <a:effectLst/>
              </a:rPr>
              <a:t>„Kto wbrew przepisom ustawy lub przyjętemu na siebie zobowiązaniu, ujawnia lub wykorzystuje informację, z którą zapoznał się w związku z pełnioną funkcją, wykonywaną pracą, działalnością publiczną, społeczną, gospodarczą lub naukową podlega grzywnie, karze ograniczenia wolności albo pozbawienia wolności do lat 2”.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1000" b="1" smtClean="0">
              <a:solidFill>
                <a:srgbClr val="000000"/>
              </a:solidFill>
              <a:effectLst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Art. 266 </a:t>
            </a:r>
            <a:r>
              <a:rPr lang="pl-PL" altLang="pl-PL" b="1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§ 3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i="1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„Ściganie przestępstwa określonego w § 1 następuje na wniosek pokrzywdzonego”.</a:t>
            </a:r>
          </a:p>
        </p:txBody>
      </p:sp>
      <p:sp>
        <p:nvSpPr>
          <p:cNvPr id="4403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61234259-E0BD-4204-8A90-2939A9C43223}" type="slidenum">
              <a:rPr lang="pl-PL" altLang="pl-PL" smtClean="0">
                <a:solidFill>
                  <a:srgbClr val="000000"/>
                </a:solidFill>
              </a:rPr>
              <a:pPr/>
              <a:t>25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2438400"/>
            <a:ext cx="8458200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pl-PL" altLang="pl-PL" b="1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Art. 266 § 2</a:t>
            </a:r>
          </a:p>
          <a:p>
            <a:pPr marL="0" indent="0" algn="just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pl-PL" altLang="pl-PL" i="1" smtClean="0">
                <a:solidFill>
                  <a:srgbClr val="000000"/>
                </a:solidFill>
                <a:effectLst/>
              </a:rPr>
              <a:t>„Funkcjonariusz publiczny, który ujawnia osobie nieuprawnionej informację niejawną o klauzuli „zastrzeżone” lub „poufne” lub informację, którą uzyskał w związku z wykonywaniem czynności służbowych, a której ujawnienie może narazić na szkodę  prawnie chroniony interes, podlega karze pozbawienia wolności do lat 3”.</a:t>
            </a:r>
            <a:endParaRPr lang="pl-PL" altLang="pl-PL" smtClean="0">
              <a:solidFill>
                <a:srgbClr val="000000"/>
              </a:solidFill>
              <a:effectLst/>
            </a:endParaRPr>
          </a:p>
        </p:txBody>
      </p:sp>
      <p:sp>
        <p:nvSpPr>
          <p:cNvPr id="45059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F475CE01-5183-4E9B-934B-11D8DF1C5459}" type="slidenum">
              <a:rPr lang="pl-PL" altLang="pl-PL" smtClean="0">
                <a:solidFill>
                  <a:srgbClr val="000000"/>
                </a:solidFill>
              </a:rPr>
              <a:pPr/>
              <a:t>26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82713" y="1000125"/>
            <a:ext cx="7443787" cy="103028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Przestępstwo ujawnienia informacji o klauzuli „zastrzeżone” lub „poufne” (2/</a:t>
            </a:r>
            <a:r>
              <a:rPr kumimoji="1" lang="pl-PL" sz="3000" b="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2</a:t>
            </a: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65238" y="963613"/>
            <a:ext cx="7402512" cy="1385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Bezpieczeństwo teleinformatyczne.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Akredytacja systemów teleinformatycznych (1/3)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15925" y="2620963"/>
            <a:ext cx="8458200" cy="31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just">
              <a:lnSpc>
                <a:spcPct val="150000"/>
              </a:lnSpc>
              <a:buClr>
                <a:srgbClr val="002060"/>
              </a:buClr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Przetwarzanie informacji niejawnych odbywa się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tylko </a:t>
            </a:r>
            <a:br>
              <a:rPr lang="pl-PL" altLang="pl-PL" b="1" smtClean="0">
                <a:solidFill>
                  <a:srgbClr val="FF0000"/>
                </a:solidFill>
                <a:effectLst/>
              </a:rPr>
            </a:br>
            <a:r>
              <a:rPr lang="pl-PL" altLang="pl-PL" b="1" smtClean="0">
                <a:solidFill>
                  <a:srgbClr val="FF0000"/>
                </a:solidFill>
                <a:effectLst/>
              </a:rPr>
              <a:t>w systemach akredytowanych.</a:t>
            </a:r>
          </a:p>
          <a:p>
            <a:pPr marL="273050" indent="-273050" algn="just">
              <a:lnSpc>
                <a:spcPct val="150000"/>
              </a:lnSpc>
              <a:buClr>
                <a:srgbClr val="002060"/>
              </a:buClr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Akredytacja udzielana jest na czas określony,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nie dłuższy</a:t>
            </a:r>
            <a:br>
              <a:rPr lang="pl-PL" altLang="pl-PL" b="1" smtClean="0">
                <a:solidFill>
                  <a:srgbClr val="FF0000"/>
                </a:solidFill>
                <a:effectLst/>
              </a:rPr>
            </a:br>
            <a:r>
              <a:rPr lang="pl-PL" altLang="pl-PL" b="1" smtClean="0">
                <a:solidFill>
                  <a:srgbClr val="FF0000"/>
                </a:solidFill>
                <a:effectLst/>
              </a:rPr>
              <a:t>niż 5 lat.</a:t>
            </a:r>
          </a:p>
          <a:p>
            <a:pPr marL="273050" indent="-27305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(art. 48 ust. 1-2 ustawy)</a:t>
            </a:r>
          </a:p>
        </p:txBody>
      </p:sp>
      <p:sp>
        <p:nvSpPr>
          <p:cNvPr id="4608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1F6BAE7A-9CCF-48D5-9A50-71BE2E383998}" type="slidenum">
              <a:rPr lang="pl-PL" altLang="pl-PL" smtClean="0">
                <a:solidFill>
                  <a:srgbClr val="000000"/>
                </a:solidFill>
              </a:rPr>
              <a:pPr/>
              <a:t>27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8150" y="2579688"/>
            <a:ext cx="8458200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Akredytacji systemu, przeznaczonego do przetwarzania informacji niejawnych o klauzuli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„poufne” lub wyższej</a:t>
            </a:r>
            <a:r>
              <a:rPr lang="pl-PL" altLang="pl-PL" smtClean="0">
                <a:solidFill>
                  <a:srgbClr val="FF0000"/>
                </a:solidFill>
                <a:effectLst/>
              </a:rPr>
              <a:t> 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dokonuje ABW lub SKW (art. 48 ust. 3 ustawy).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Potwierdzeniem akredytacji jest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świadectwo akredytacji bezpieczeństwa systemu teleinformatycznego 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(art. 48 ust. 5 ustawy).</a:t>
            </a:r>
          </a:p>
        </p:txBody>
      </p:sp>
      <p:sp>
        <p:nvSpPr>
          <p:cNvPr id="4710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83158C3A-DF02-46B3-A09A-396CA0B624AF}" type="slidenum">
              <a:rPr lang="pl-PL" altLang="pl-PL" smtClean="0">
                <a:solidFill>
                  <a:srgbClr val="000000"/>
                </a:solidFill>
              </a:rPr>
              <a:pPr/>
              <a:t>28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65238" y="963613"/>
            <a:ext cx="7402512" cy="138588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Bezpieczeństwo teleinformatyczne.</a:t>
            </a:r>
            <a:b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Akredytacja systemów teleinformatycznych (2/3)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15900" y="2316163"/>
            <a:ext cx="8699500" cy="45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42925" lvl="1" indent="-363538" algn="just">
              <a:lnSpc>
                <a:spcPct val="1300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Akredytacji systemu, przeznaczonego do przetwarzania informacji niejawnych o klauzuli </a:t>
            </a:r>
            <a:r>
              <a:rPr lang="pl-PL" altLang="pl-PL" sz="2400" b="1" smtClean="0">
                <a:solidFill>
                  <a:srgbClr val="FF0000"/>
                </a:solidFill>
                <a:effectLst/>
              </a:rPr>
              <a:t>„zastrzeżone”</a:t>
            </a:r>
            <a:r>
              <a:rPr lang="pl-PL" altLang="pl-PL" sz="2400" smtClean="0">
                <a:solidFill>
                  <a:srgbClr val="FF0000"/>
                </a:solidFill>
                <a:effectLst/>
              </a:rPr>
              <a:t> </a:t>
            </a:r>
            <a:r>
              <a:rPr lang="pl-PL" altLang="pl-PL" sz="2400" smtClean="0">
                <a:solidFill>
                  <a:srgbClr val="000000"/>
                </a:solidFill>
                <a:effectLst/>
              </a:rPr>
              <a:t>dokonuje kierownik przedsiębiorcy przez zatwierdzenie dokumentacji bezpieczeństwa systemu teleinformatycznego, którą w ciągu </a:t>
            </a:r>
            <a:br>
              <a:rPr lang="pl-PL" altLang="pl-PL" sz="2400" smtClean="0">
                <a:solidFill>
                  <a:srgbClr val="000000"/>
                </a:solidFill>
                <a:effectLst/>
              </a:rPr>
            </a:br>
            <a:r>
              <a:rPr lang="pl-PL" altLang="pl-PL" sz="2400" b="1" smtClean="0">
                <a:solidFill>
                  <a:srgbClr val="FF0000"/>
                </a:solidFill>
                <a:effectLst/>
              </a:rPr>
              <a:t>30 dni</a:t>
            </a:r>
            <a:r>
              <a:rPr lang="pl-PL" altLang="pl-PL" sz="2400" smtClean="0">
                <a:solidFill>
                  <a:srgbClr val="FF0000"/>
                </a:solidFill>
                <a:effectLst/>
              </a:rPr>
              <a:t> </a:t>
            </a:r>
            <a:r>
              <a:rPr lang="pl-PL" altLang="pl-PL" sz="2400" smtClean="0">
                <a:solidFill>
                  <a:srgbClr val="000000"/>
                </a:solidFill>
                <a:effectLst/>
              </a:rPr>
              <a:t>od zatwierdzenia  przekazuje do ABW lub SKW (art. 48 ust. 9 i 11 ustawy). </a:t>
            </a:r>
          </a:p>
          <a:p>
            <a:pPr marL="542925" lvl="1" indent="-363538" algn="just">
              <a:lnSpc>
                <a:spcPct val="1300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W szczególnych przypadkach ABW lub SKW </a:t>
            </a:r>
            <a:r>
              <a:rPr lang="pl-PL" altLang="pl-PL" sz="2400" b="1" smtClean="0">
                <a:solidFill>
                  <a:srgbClr val="FF0000"/>
                </a:solidFill>
                <a:effectLst/>
              </a:rPr>
              <a:t>może nakazać wstrzymanie przetwarzania informacji niejawnych</a:t>
            </a:r>
            <a:r>
              <a:rPr lang="pl-PL" altLang="pl-PL" sz="2400" smtClean="0">
                <a:solidFill>
                  <a:srgbClr val="000000"/>
                </a:solidFill>
                <a:effectLst/>
              </a:rPr>
              <a:t> w tych systemach.</a:t>
            </a:r>
          </a:p>
        </p:txBody>
      </p:sp>
      <p:sp>
        <p:nvSpPr>
          <p:cNvPr id="48131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81D6E31A-C88A-4981-8E9A-B572535BF234}" type="slidenum">
              <a:rPr lang="pl-PL" altLang="pl-PL" smtClean="0">
                <a:solidFill>
                  <a:srgbClr val="000000"/>
                </a:solidFill>
              </a:rPr>
              <a:pPr/>
              <a:t>29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65238" y="963613"/>
            <a:ext cx="7402512" cy="138588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Bezpieczeństwo teleinformatyczne.</a:t>
            </a:r>
            <a:b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Akredytacja systemów teleinformatycznych (3/</a:t>
            </a:r>
            <a:r>
              <a:rPr kumimoji="1" lang="pl-PL" sz="3000" b="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0913" y="1206500"/>
            <a:ext cx="7812087" cy="9048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Rozwiązania instytucjonalne</a:t>
            </a:r>
            <a:endParaRPr lang="pl-PL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7238" y="6245225"/>
            <a:ext cx="3095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86E3024D-92F1-4CD0-979C-37BF89606123}" type="slidenum">
              <a:rPr lang="pl-PL" altLang="pl-PL" smtClean="0">
                <a:solidFill>
                  <a:srgbClr val="000000"/>
                </a:solidFill>
              </a:rPr>
              <a:pPr/>
              <a:t>3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grpSp>
        <p:nvGrpSpPr>
          <p:cNvPr id="2" name="Grupa 10"/>
          <p:cNvGrpSpPr>
            <a:grpSpLocks/>
          </p:cNvGrpSpPr>
          <p:nvPr/>
        </p:nvGrpSpPr>
        <p:grpSpPr bwMode="auto">
          <a:xfrm>
            <a:off x="1219200" y="2619375"/>
            <a:ext cx="6705600" cy="2517775"/>
            <a:chOff x="1219200" y="2619375"/>
            <a:chExt cx="6705600" cy="2518110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219200" y="3924474"/>
              <a:ext cx="2743200" cy="1200310"/>
            </a:xfrm>
            <a:prstGeom prst="rect">
              <a:avLst/>
            </a:prstGeom>
            <a:solidFill>
              <a:srgbClr val="66CCFF"/>
            </a:solidFill>
            <a:ln w="25400" cmpd="sng">
              <a:solidFill>
                <a:srgbClr val="002060"/>
              </a:solidFill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Pełnomocnik ochrony i pion ochrony </a:t>
              </a:r>
            </a:p>
          </p:txBody>
        </p:sp>
        <p:sp>
          <p:nvSpPr>
            <p:cNvPr id="6" name="Text Box 7"/>
            <p:cNvSpPr txBox="1">
              <a:spLocks noChangeAspect="1" noChangeArrowheads="1"/>
            </p:cNvSpPr>
            <p:nvPr/>
          </p:nvSpPr>
          <p:spPr bwMode="auto">
            <a:xfrm>
              <a:off x="5181600" y="3924474"/>
              <a:ext cx="2743200" cy="1213011"/>
            </a:xfrm>
            <a:prstGeom prst="rect">
              <a:avLst/>
            </a:prstGeom>
            <a:solidFill>
              <a:srgbClr val="66CCFF"/>
            </a:solidFill>
            <a:ln w="25400" cmpd="sng">
              <a:solidFill>
                <a:srgbClr val="00206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Kierownik przedsiębiorcy</a:t>
              </a: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2500313" y="3333845"/>
              <a:ext cx="228600" cy="457261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rgbClr val="002060"/>
            </a:solidFill>
            <a:ln w="25400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just" eaLnBrk="1" hangingPunct="1">
                <a:spcBef>
                  <a:spcPct val="25000"/>
                </a:spcBef>
                <a:buClr>
                  <a:srgbClr val="00FF00"/>
                </a:buClr>
                <a:buSzPct val="60000"/>
                <a:buFont typeface="Wingdings" pitchFamily="2" charset="2"/>
                <a:buNone/>
                <a:defRPr/>
              </a:pPr>
              <a:endParaRPr lang="pl-PL" sz="2800">
                <a:solidFill>
                  <a:srgbClr val="FFD495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6286500" y="3333845"/>
              <a:ext cx="228600" cy="457261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rgbClr val="002060"/>
            </a:solidFill>
            <a:ln w="25400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just" eaLnBrk="1" hangingPunct="1">
                <a:spcBef>
                  <a:spcPct val="25000"/>
                </a:spcBef>
                <a:buClr>
                  <a:srgbClr val="00FF00"/>
                </a:buClr>
                <a:buSzPct val="60000"/>
                <a:buFont typeface="Wingdings" pitchFamily="2" charset="2"/>
                <a:buNone/>
                <a:defRPr/>
              </a:pPr>
              <a:endParaRPr lang="pl-PL" sz="2800">
                <a:solidFill>
                  <a:srgbClr val="FFD495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4078288" y="4421428"/>
              <a:ext cx="974725" cy="198463"/>
            </a:xfrm>
            <a:prstGeom prst="leftRightArrow">
              <a:avLst>
                <a:gd name="adj1" fmla="val 50000"/>
                <a:gd name="adj2" fmla="val 64000"/>
              </a:avLst>
            </a:prstGeom>
            <a:solidFill>
              <a:srgbClr val="002060"/>
            </a:solidFill>
            <a:ln w="25400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just" eaLnBrk="1" hangingPunct="1">
                <a:spcBef>
                  <a:spcPct val="25000"/>
                </a:spcBef>
                <a:buClr>
                  <a:srgbClr val="00FF00"/>
                </a:buClr>
                <a:buSzPct val="60000"/>
                <a:buFont typeface="Wingdings" pitchFamily="2" charset="2"/>
                <a:buNone/>
                <a:defRPr/>
              </a:pPr>
              <a:endParaRPr lang="pl-PL" sz="2800">
                <a:solidFill>
                  <a:srgbClr val="FFD495"/>
                </a:solidFill>
                <a:latin typeface="+mn-lt"/>
                <a:cs typeface="Times New Roman" charset="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262188" y="2619375"/>
              <a:ext cx="4533900" cy="462024"/>
            </a:xfrm>
            <a:prstGeom prst="rect">
              <a:avLst/>
            </a:prstGeom>
            <a:solidFill>
              <a:srgbClr val="66CCFF"/>
            </a:solidFill>
            <a:ln w="25400" cmpd="sng">
              <a:solidFill>
                <a:srgbClr val="002060"/>
              </a:solidFill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ABW lub SKW</a:t>
              </a:r>
            </a:p>
          </p:txBody>
        </p:sp>
      </p:grp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3" name="Rectangle 5"/>
          <p:cNvSpPr>
            <a:spLocks noGrp="1" noChangeArrowheads="1"/>
          </p:cNvSpPr>
          <p:nvPr>
            <p:ph type="title"/>
          </p:nvPr>
        </p:nvSpPr>
        <p:spPr>
          <a:xfrm>
            <a:off x="769938" y="1322388"/>
            <a:ext cx="7772400" cy="631825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Podmioty bezpieczeństwa przemysłowego</a:t>
            </a:r>
            <a:endParaRPr lang="pl-P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700338" y="3644900"/>
            <a:ext cx="5170487" cy="904875"/>
          </a:xfrm>
          <a:prstGeom prst="rect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l-PL" sz="2400" dirty="0">
                <a:solidFill>
                  <a:srgbClr val="FF0000"/>
                </a:solidFill>
              </a:rPr>
              <a:t>WYKONAWCA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l-PL" sz="2400" b="0" dirty="0">
                <a:solidFill>
                  <a:schemeClr val="bg1"/>
                </a:solidFill>
              </a:rPr>
              <a:t>(art. 1 ust. 2 pkt 6 ustawy)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700338" y="5111750"/>
            <a:ext cx="5199062" cy="904875"/>
          </a:xfrm>
          <a:prstGeom prst="rect">
            <a:avLst/>
          </a:prstGeom>
          <a:solidFill>
            <a:srgbClr val="33CCCC"/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l-PL" sz="2400" dirty="0">
                <a:solidFill>
                  <a:srgbClr val="FF0000"/>
                </a:solidFill>
                <a:latin typeface="+mn-lt"/>
              </a:rPr>
              <a:t>PODWYKONAWCA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l-PL" sz="2400" b="0" dirty="0">
                <a:solidFill>
                  <a:schemeClr val="bg1"/>
                </a:solidFill>
                <a:latin typeface="+mn-lt"/>
              </a:rPr>
              <a:t>(art. 1 ust. 2 </a:t>
            </a:r>
            <a:r>
              <a:rPr lang="pl-PL" sz="2400" b="0" dirty="0" err="1">
                <a:solidFill>
                  <a:schemeClr val="bg1"/>
                </a:solidFill>
                <a:latin typeface="+mn-lt"/>
              </a:rPr>
              <a:t>pkt</a:t>
            </a:r>
            <a:r>
              <a:rPr lang="pl-PL" sz="2400" b="0" dirty="0">
                <a:solidFill>
                  <a:schemeClr val="bg1"/>
                </a:solidFill>
                <a:latin typeface="+mn-lt"/>
              </a:rPr>
              <a:t> 6 i art. 54 ust. 6 ustawy)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700338" y="2235200"/>
            <a:ext cx="5180012" cy="904875"/>
          </a:xfrm>
          <a:prstGeom prst="rect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l-PL" sz="2400" dirty="0">
                <a:solidFill>
                  <a:srgbClr val="FF0000"/>
                </a:solidFill>
              </a:rPr>
              <a:t>ZLECAJĄCY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l-PL" sz="2400" b="0" dirty="0">
                <a:solidFill>
                  <a:schemeClr val="bg1"/>
                </a:solidFill>
              </a:rPr>
              <a:t>(art. 1 ust. 2 pkt 1-5 ustawy)</a:t>
            </a:r>
          </a:p>
        </p:txBody>
      </p:sp>
      <p:sp>
        <p:nvSpPr>
          <p:cNvPr id="17" name="Prostokąt 16"/>
          <p:cNvSpPr/>
          <p:nvPr/>
        </p:nvSpPr>
        <p:spPr bwMode="auto">
          <a:xfrm>
            <a:off x="1438275" y="2593975"/>
            <a:ext cx="1223963" cy="460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endParaRPr lang="pl-PL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rostokąt 17"/>
          <p:cNvSpPr/>
          <p:nvPr/>
        </p:nvSpPr>
        <p:spPr bwMode="auto">
          <a:xfrm>
            <a:off x="1438275" y="2603500"/>
            <a:ext cx="46038" cy="1152525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endParaRPr lang="pl-PL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rostokąt 18"/>
          <p:cNvSpPr/>
          <p:nvPr/>
        </p:nvSpPr>
        <p:spPr bwMode="auto">
          <a:xfrm>
            <a:off x="1431925" y="4116388"/>
            <a:ext cx="1223963" cy="44450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endParaRPr lang="pl-PL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Prostokąt 19"/>
          <p:cNvSpPr/>
          <p:nvPr/>
        </p:nvSpPr>
        <p:spPr bwMode="auto">
          <a:xfrm>
            <a:off x="1422400" y="4116388"/>
            <a:ext cx="46038" cy="1150937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endParaRPr lang="pl-PL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trzałka w prawo 20"/>
          <p:cNvSpPr/>
          <p:nvPr/>
        </p:nvSpPr>
        <p:spPr bwMode="auto">
          <a:xfrm>
            <a:off x="1438275" y="3756025"/>
            <a:ext cx="1179513" cy="71438"/>
          </a:xfrm>
          <a:prstGeom prst="rightArrow">
            <a:avLst/>
          </a:prstGeom>
          <a:solidFill>
            <a:srgbClr val="002060"/>
          </a:solidFill>
          <a:ln w="38100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endParaRPr lang="pl-PL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trzałka w prawo 21"/>
          <p:cNvSpPr/>
          <p:nvPr/>
        </p:nvSpPr>
        <p:spPr bwMode="auto">
          <a:xfrm>
            <a:off x="1422400" y="5267325"/>
            <a:ext cx="1177925" cy="73025"/>
          </a:xfrm>
          <a:prstGeom prst="rightArrow">
            <a:avLst/>
          </a:prstGeom>
          <a:solidFill>
            <a:srgbClr val="002060"/>
          </a:solidFill>
          <a:ln w="38100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endParaRPr lang="pl-PL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6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555EE7BF-DD7A-4D6A-A3C8-55507F0BDBF7}" type="slidenum">
              <a:rPr lang="pl-PL" altLang="pl-PL" smtClean="0">
                <a:solidFill>
                  <a:srgbClr val="000000"/>
                </a:solidFill>
              </a:rPr>
              <a:pPr/>
              <a:t>30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1042988"/>
            <a:ext cx="6838950" cy="9794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Dostęp do informacji niejawnych (1/2) 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Przedsiębiorca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9800"/>
            <a:ext cx="8458200" cy="441960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/>
            </a:pPr>
            <a:r>
              <a:rPr lang="pl-PL" b="1" dirty="0" smtClean="0">
                <a:solidFill>
                  <a:srgbClr val="FF0000"/>
                </a:solidFill>
                <a:effectLst/>
              </a:rPr>
              <a:t>Informacje o klauzuli „poufne” lub wyższej:</a:t>
            </a:r>
          </a:p>
          <a:p>
            <a:pPr algn="just">
              <a:lnSpc>
                <a:spcPct val="100000"/>
              </a:lnSpc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przedsiębiorca - świadectwo bezpieczeństwa przemysłowego;</a:t>
            </a:r>
          </a:p>
          <a:p>
            <a:pPr algn="just">
              <a:lnSpc>
                <a:spcPct val="100000"/>
              </a:lnSpc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zatrudnione osoby (wykonujące umowy/zadania) – odpowiednie poświadczenia bezpieczeństwa, aktualne zaświadczenia</a:t>
            </a:r>
            <a:br>
              <a:rPr lang="pl-PL" dirty="0" smtClean="0">
                <a:solidFill>
                  <a:srgbClr val="000000"/>
                </a:solidFill>
                <a:effectLst/>
              </a:rPr>
            </a:br>
            <a:r>
              <a:rPr lang="pl-PL" dirty="0" smtClean="0">
                <a:solidFill>
                  <a:srgbClr val="000000"/>
                </a:solidFill>
                <a:effectLst/>
              </a:rPr>
              <a:t>o przeszkoleniu w zakresie ochrony informacji niejawnych, stosowanie zasady „need-to-know”. </a:t>
            </a:r>
          </a:p>
          <a:p>
            <a:pPr marL="0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/>
            </a:pPr>
            <a:r>
              <a:rPr lang="pl-PL" sz="2200" b="1" dirty="0" smtClean="0">
                <a:solidFill>
                  <a:srgbClr val="002060"/>
                </a:solidFill>
                <a:effectLst/>
              </a:rPr>
              <a:t>Uwaga:</a:t>
            </a:r>
            <a:r>
              <a:rPr lang="pl-PL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pl-PL" sz="2200" dirty="0" smtClean="0">
                <a:solidFill>
                  <a:srgbClr val="000000"/>
                </a:solidFill>
                <a:effectLst/>
              </a:rPr>
              <a:t>przez cały okres ważności świadectwa bezpieczeństwa przemysłowego odpowiednie poświadczenia bezpieczeństwa i aktualne zaświadczenia o przeszkoleniu w zakresie ochrony informacji niejawnych powinny posiadać osoby wykonujące funkcje związane </a:t>
            </a:r>
            <a:br>
              <a:rPr lang="pl-PL" sz="2200" dirty="0" smtClean="0">
                <a:solidFill>
                  <a:srgbClr val="000000"/>
                </a:solidFill>
                <a:effectLst/>
              </a:rPr>
            </a:br>
            <a:r>
              <a:rPr lang="pl-PL" sz="2200" dirty="0" smtClean="0">
                <a:solidFill>
                  <a:srgbClr val="000000"/>
                </a:solidFill>
                <a:effectLst/>
              </a:rPr>
              <a:t>z ochroną informacji niejawnych.</a:t>
            </a:r>
            <a:endParaRPr lang="pl-PL" sz="2200" dirty="0" smtClean="0">
              <a:solidFill>
                <a:srgbClr val="000000"/>
              </a:solidFill>
            </a:endParaRPr>
          </a:p>
        </p:txBody>
      </p:sp>
      <p:sp>
        <p:nvSpPr>
          <p:cNvPr id="5120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AA9EF4F0-519D-492C-9CF2-4730B3BB1581}" type="slidenum">
              <a:rPr lang="pl-PL" altLang="pl-PL" smtClean="0">
                <a:solidFill>
                  <a:srgbClr val="000000"/>
                </a:solidFill>
              </a:rPr>
              <a:pPr/>
              <a:t>31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65338"/>
            <a:ext cx="8458200" cy="479266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/>
            </a:pPr>
            <a:r>
              <a:rPr lang="pl-PL" b="1" dirty="0" smtClean="0">
                <a:solidFill>
                  <a:srgbClr val="FF0000"/>
                </a:solidFill>
                <a:effectLst/>
              </a:rPr>
              <a:t>Informacje o klauzuli „zastrzeżone”: </a:t>
            </a:r>
          </a:p>
          <a:p>
            <a:pPr algn="just">
              <a:lnSpc>
                <a:spcPct val="100000"/>
              </a:lnSpc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przedsiębiorca – </a:t>
            </a:r>
            <a:r>
              <a:rPr lang="pl-PL" b="1" dirty="0" smtClean="0">
                <a:solidFill>
                  <a:srgbClr val="002060"/>
                </a:solidFill>
                <a:effectLst/>
              </a:rPr>
              <a:t>świadectwo bezpieczeństwa przemysłowego nie jest wymagane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, ale obowiązany jest spełniać wymagania ustawy w zakresie ochrony informacji niejawnych o klauzuli „zastrzeżone”, z wyjątkiem wymogu zatrudniania pełnomocnika ochrony, jeżeli nie przetwarza tych informacji w użytkowanych obiektach; </a:t>
            </a:r>
          </a:p>
          <a:p>
            <a:pPr algn="just">
              <a:lnSpc>
                <a:spcPct val="100000"/>
              </a:lnSpc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zatrudnione osoby (wykonujące umowy/zadania) – </a:t>
            </a:r>
            <a:r>
              <a:rPr lang="pl-PL" b="1" dirty="0" smtClean="0">
                <a:solidFill>
                  <a:srgbClr val="002060"/>
                </a:solidFill>
                <a:effectLst/>
              </a:rPr>
              <a:t>pisemne upoważnienie kierownika jednostki organizacyjnej </a:t>
            </a:r>
            <a:r>
              <a:rPr lang="pl-PL" dirty="0" smtClean="0">
                <a:solidFill>
                  <a:srgbClr val="000000"/>
                </a:solidFill>
                <a:effectLst/>
              </a:rPr>
              <a:t/>
            </a:r>
            <a:br>
              <a:rPr lang="pl-PL" dirty="0" smtClean="0">
                <a:solidFill>
                  <a:srgbClr val="000000"/>
                </a:solidFill>
                <a:effectLst/>
              </a:rPr>
            </a:br>
            <a:r>
              <a:rPr lang="pl-PL" dirty="0" smtClean="0">
                <a:solidFill>
                  <a:srgbClr val="000000"/>
                </a:solidFill>
                <a:effectLst/>
              </a:rPr>
              <a:t>(w przypadku braku poświadczenia bezpieczeństwa), aktualne zaświadczenia o przeszkoleniu w zakresie ochrony informacji niejawnych, stosowanie zasady „</a:t>
            </a:r>
            <a:r>
              <a:rPr lang="pl-PL" dirty="0" err="1" smtClean="0">
                <a:solidFill>
                  <a:srgbClr val="000000"/>
                </a:solidFill>
                <a:effectLst/>
              </a:rPr>
              <a:t>need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 to </a:t>
            </a:r>
            <a:r>
              <a:rPr lang="pl-PL" dirty="0" err="1" smtClean="0">
                <a:solidFill>
                  <a:srgbClr val="000000"/>
                </a:solidFill>
                <a:effectLst/>
              </a:rPr>
              <a:t>know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”.</a:t>
            </a:r>
            <a:endParaRPr lang="pl-PL" dirty="0" smtClean="0">
              <a:solidFill>
                <a:srgbClr val="000000"/>
              </a:solidFill>
            </a:endParaRPr>
          </a:p>
        </p:txBody>
      </p:sp>
      <p:sp>
        <p:nvSpPr>
          <p:cNvPr id="5222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437313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2EE02238-F341-4C15-8E41-5CB46057B6DE}" type="slidenum">
              <a:rPr lang="pl-PL" altLang="pl-PL" smtClean="0">
                <a:solidFill>
                  <a:srgbClr val="000000"/>
                </a:solidFill>
              </a:rPr>
              <a:pPr/>
              <a:t>32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813" y="1042988"/>
            <a:ext cx="6838950" cy="97948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Dostęp do informacji niejawnych (2/</a:t>
            </a:r>
            <a:r>
              <a:rPr kumimoji="1" lang="pl-PL" sz="3000" b="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 </a:t>
            </a:r>
            <a:b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Przedsiębiorca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5" y="1063625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Świadectwo bezpieczeństwa 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przemysłowego (1/2)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2925" y="2527300"/>
            <a:ext cx="8029575" cy="257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lnSpc>
                <a:spcPct val="150000"/>
              </a:lnSpc>
              <a:buFont typeface="Wingdings" panose="05000000000000000000" pitchFamily="2" charset="2"/>
              <a:buNone/>
              <a:tabLst>
                <a:tab pos="0" algn="l"/>
              </a:tabLst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Jeżeli umowa lub zadanie wynikające z przepisów prawa wiąże się z dostępem do informacji niejawnych o klauzuli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„poufne” lub wyższej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 – przedsiębiorca, ma obowiązek uzyskania świadectwa bezpieczeństwa przemysłowego.</a:t>
            </a:r>
          </a:p>
        </p:txBody>
      </p:sp>
      <p:sp>
        <p:nvSpPr>
          <p:cNvPr id="5325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A04AD3A8-F1EA-4B7B-94CF-639E74830A3E}" type="slidenum">
              <a:rPr lang="pl-PL" altLang="pl-PL" smtClean="0">
                <a:solidFill>
                  <a:srgbClr val="000000"/>
                </a:solidFill>
              </a:rPr>
              <a:pPr/>
              <a:t>33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2514600"/>
            <a:ext cx="8553450" cy="322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3888" indent="-533400" algn="just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Jest to dokument:</a:t>
            </a:r>
          </a:p>
          <a:p>
            <a:pPr marL="623888" indent="-533400" algn="just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potwierdzający zdolność</a:t>
            </a:r>
            <a:r>
              <a:rPr lang="pl-PL" altLang="pl-PL" smtClean="0">
                <a:solidFill>
                  <a:srgbClr val="FF0000"/>
                </a:solidFill>
                <a:effectLst/>
              </a:rPr>
              <a:t> 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przedsiębiorcy do ochrony informacji niejawnych o klauzuli „poufne” lub wyższej;</a:t>
            </a:r>
          </a:p>
          <a:p>
            <a:pPr marL="623888" indent="-533400" algn="just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wydawany przedsiębiorcy przez ABW albo SKW 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po przeprowadzeniu postępowania bezpieczeństwa przemysłowego.</a:t>
            </a:r>
          </a:p>
        </p:txBody>
      </p:sp>
      <p:sp>
        <p:nvSpPr>
          <p:cNvPr id="5427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56A4222D-F48E-4EC0-AFFE-27AED975A96B}" type="slidenum">
              <a:rPr lang="pl-PL" altLang="pl-PL" smtClean="0">
                <a:solidFill>
                  <a:srgbClr val="000000"/>
                </a:solidFill>
              </a:rPr>
              <a:pPr/>
              <a:t>34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5" y="1063625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Świadectwo bezpieczeństwa 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przemysłowego (2/</a:t>
            </a:r>
            <a:r>
              <a:rPr lang="pl-PL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05000" y="928688"/>
            <a:ext cx="5962650" cy="1143000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Świadectwo bezpieczeństwa przemysłowego. Stopnie</a:t>
            </a:r>
            <a:endParaRPr lang="pl-P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9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66F2E708-BA90-427E-B507-CD903177A335}" type="slidenum">
              <a:rPr lang="pl-PL" altLang="pl-PL" smtClean="0">
                <a:solidFill>
                  <a:srgbClr val="000000"/>
                </a:solidFill>
              </a:rPr>
              <a:pPr/>
              <a:t>35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grpSp>
        <p:nvGrpSpPr>
          <p:cNvPr id="2" name="Grupa 31"/>
          <p:cNvGrpSpPr>
            <a:grpSpLocks noGrp="1"/>
          </p:cNvGrpSpPr>
          <p:nvPr/>
        </p:nvGrpSpPr>
        <p:grpSpPr bwMode="auto">
          <a:xfrm>
            <a:off x="2484438" y="2181225"/>
            <a:ext cx="1625600" cy="1873250"/>
            <a:chOff x="2447925" y="3370273"/>
            <a:chExt cx="1768475" cy="1209102"/>
          </a:xfrm>
        </p:grpSpPr>
        <p:pic>
          <p:nvPicPr>
            <p:cNvPr id="7" name="Picture 7" descr="E:\MS OFFICE\MEDIA\CAGCAT10\j0149481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65363" y="3370273"/>
              <a:ext cx="1642402" cy="84227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pole tekstowe 30"/>
            <p:cNvSpPr txBox="1">
              <a:spLocks noChangeArrowheads="1"/>
            </p:cNvSpPr>
            <p:nvPr/>
          </p:nvSpPr>
          <p:spPr bwMode="auto">
            <a:xfrm>
              <a:off x="2447925" y="4195127"/>
              <a:ext cx="1768475" cy="38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l-PL" sz="1200" dirty="0">
                  <a:solidFill>
                    <a:schemeClr val="accent2">
                      <a:lumMod val="25000"/>
                    </a:schemeClr>
                  </a:solidFill>
                </a:rPr>
                <a:t>OSOBY WYKONUJĄCE FUNKCJE ZWIĄZANE </a:t>
              </a:r>
              <a:br>
                <a:rPr lang="pl-PL" sz="1200" dirty="0">
                  <a:solidFill>
                    <a:schemeClr val="accent2">
                      <a:lumMod val="25000"/>
                    </a:schemeClr>
                  </a:solidFill>
                </a:rPr>
              </a:br>
              <a:r>
                <a:rPr lang="pl-PL" sz="1200" dirty="0">
                  <a:solidFill>
                    <a:schemeClr val="accent2">
                      <a:lumMod val="25000"/>
                    </a:schemeClr>
                  </a:solidFill>
                </a:rPr>
                <a:t>Z OIN</a:t>
              </a:r>
            </a:p>
          </p:txBody>
        </p:sp>
      </p:grpSp>
      <p:grpSp>
        <p:nvGrpSpPr>
          <p:cNvPr id="4" name="Grupa 32"/>
          <p:cNvGrpSpPr>
            <a:grpSpLocks/>
          </p:cNvGrpSpPr>
          <p:nvPr/>
        </p:nvGrpSpPr>
        <p:grpSpPr bwMode="auto">
          <a:xfrm>
            <a:off x="4783138" y="2271713"/>
            <a:ext cx="1708150" cy="1833562"/>
            <a:chOff x="4602163" y="1946275"/>
            <a:chExt cx="2001837" cy="2148187"/>
          </a:xfrm>
        </p:grpSpPr>
        <p:pic>
          <p:nvPicPr>
            <p:cNvPr id="10" name="Picture 8" descr="E:\MS OFFICE\MEDIA\CAGCAT10\j0235319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45417" y="1946275"/>
              <a:ext cx="1358124" cy="13874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pole tekstowe 31"/>
            <p:cNvSpPr txBox="1">
              <a:spLocks noChangeArrowheads="1"/>
            </p:cNvSpPr>
            <p:nvPr/>
          </p:nvSpPr>
          <p:spPr bwMode="auto">
            <a:xfrm>
              <a:off x="4602163" y="3636926"/>
              <a:ext cx="2001837" cy="457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l-PL" sz="1200" dirty="0">
                  <a:solidFill>
                    <a:schemeClr val="accent2">
                      <a:lumMod val="25000"/>
                    </a:schemeClr>
                  </a:solidFill>
                </a:rPr>
                <a:t>SYSTEM OCHRONY</a:t>
              </a:r>
            </a:p>
            <a:p>
              <a:pPr algn="ctr" eaLnBrk="1" hangingPunct="1">
                <a:defRPr/>
              </a:pPr>
              <a:r>
                <a:rPr lang="pl-PL" sz="1200" dirty="0">
                  <a:solidFill>
                    <a:schemeClr val="accent2">
                      <a:lumMod val="25000"/>
                    </a:schemeClr>
                  </a:solidFill>
                </a:rPr>
                <a:t>FIZYCZNEJ</a:t>
              </a:r>
            </a:p>
          </p:txBody>
        </p:sp>
      </p:grpSp>
      <p:grpSp>
        <p:nvGrpSpPr>
          <p:cNvPr id="5" name="Grupa 33"/>
          <p:cNvGrpSpPr>
            <a:grpSpLocks/>
          </p:cNvGrpSpPr>
          <p:nvPr/>
        </p:nvGrpSpPr>
        <p:grpSpPr bwMode="auto">
          <a:xfrm>
            <a:off x="6846888" y="2346325"/>
            <a:ext cx="1765300" cy="1843088"/>
            <a:chOff x="6613525" y="2198688"/>
            <a:chExt cx="2001838" cy="2091677"/>
          </a:xfrm>
        </p:grpSpPr>
        <p:pic>
          <p:nvPicPr>
            <p:cNvPr id="19" name="Picture 6" descr="E:\MS OFFICE\MEDIA\CAGCAT10\j0285750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79145" y="2198688"/>
              <a:ext cx="1823616" cy="11206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pole tekstowe 32"/>
            <p:cNvSpPr txBox="1">
              <a:spLocks noChangeArrowheads="1"/>
            </p:cNvSpPr>
            <p:nvPr/>
          </p:nvSpPr>
          <p:spPr bwMode="auto">
            <a:xfrm>
              <a:off x="6613525" y="3557107"/>
              <a:ext cx="2001838" cy="73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l-PL" sz="1200" dirty="0">
                  <a:solidFill>
                    <a:schemeClr val="accent2">
                      <a:lumMod val="25000"/>
                    </a:schemeClr>
                  </a:solidFill>
                </a:rPr>
                <a:t>WŁASNY</a:t>
              </a:r>
            </a:p>
            <a:p>
              <a:pPr algn="ctr" eaLnBrk="1" hangingPunct="1">
                <a:defRPr/>
              </a:pPr>
              <a:r>
                <a:rPr lang="pl-PL" sz="1200" dirty="0">
                  <a:solidFill>
                    <a:schemeClr val="accent2">
                      <a:lumMod val="25000"/>
                    </a:schemeClr>
                  </a:solidFill>
                </a:rPr>
                <a:t>AKREDYTOWANY</a:t>
              </a:r>
            </a:p>
            <a:p>
              <a:pPr algn="ctr" eaLnBrk="1" hangingPunct="1">
                <a:defRPr/>
              </a:pPr>
              <a:r>
                <a:rPr lang="pl-PL" sz="1200" dirty="0">
                  <a:solidFill>
                    <a:schemeClr val="accent2">
                      <a:lumMod val="25000"/>
                    </a:schemeClr>
                  </a:solidFill>
                </a:rPr>
                <a:t>SYSTEM TI</a:t>
              </a:r>
            </a:p>
          </p:txBody>
        </p:sp>
      </p:grpSp>
      <p:grpSp>
        <p:nvGrpSpPr>
          <p:cNvPr id="6" name="Grupa 29"/>
          <p:cNvGrpSpPr>
            <a:grpSpLocks/>
          </p:cNvGrpSpPr>
          <p:nvPr/>
        </p:nvGrpSpPr>
        <p:grpSpPr bwMode="auto">
          <a:xfrm>
            <a:off x="446088" y="4899025"/>
            <a:ext cx="8208962" cy="1168400"/>
            <a:chOff x="427038" y="4856163"/>
            <a:chExt cx="8208962" cy="1168400"/>
          </a:xfrm>
        </p:grpSpPr>
        <p:cxnSp>
          <p:nvCxnSpPr>
            <p:cNvPr id="55324" name="Łącznik prosty 13"/>
            <p:cNvCxnSpPr>
              <a:cxnSpLocks noChangeShapeType="1"/>
            </p:cNvCxnSpPr>
            <p:nvPr/>
          </p:nvCxnSpPr>
          <p:spPr bwMode="auto">
            <a:xfrm>
              <a:off x="427038" y="4856163"/>
              <a:ext cx="82089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25" name="Łącznik prosty 17"/>
            <p:cNvCxnSpPr>
              <a:cxnSpLocks noChangeShapeType="1"/>
            </p:cNvCxnSpPr>
            <p:nvPr/>
          </p:nvCxnSpPr>
          <p:spPr bwMode="auto">
            <a:xfrm>
              <a:off x="427038" y="5445125"/>
              <a:ext cx="82089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26" name="Łącznik prosty 18"/>
            <p:cNvCxnSpPr>
              <a:cxnSpLocks noChangeShapeType="1"/>
            </p:cNvCxnSpPr>
            <p:nvPr/>
          </p:nvCxnSpPr>
          <p:spPr bwMode="auto">
            <a:xfrm>
              <a:off x="427038" y="6024563"/>
              <a:ext cx="82089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upa 30"/>
          <p:cNvGrpSpPr>
            <a:grpSpLocks/>
          </p:cNvGrpSpPr>
          <p:nvPr/>
        </p:nvGrpSpPr>
        <p:grpSpPr bwMode="auto">
          <a:xfrm>
            <a:off x="374650" y="4541838"/>
            <a:ext cx="2224088" cy="1544637"/>
            <a:chOff x="374600" y="4401559"/>
            <a:chExt cx="2223419" cy="1544946"/>
          </a:xfrm>
        </p:grpSpPr>
        <p:sp>
          <p:nvSpPr>
            <p:cNvPr id="26" name="pole tekstowe 9"/>
            <p:cNvSpPr txBox="1">
              <a:spLocks noChangeArrowheads="1"/>
            </p:cNvSpPr>
            <p:nvPr/>
          </p:nvSpPr>
          <p:spPr bwMode="auto">
            <a:xfrm>
              <a:off x="404754" y="4401559"/>
              <a:ext cx="2193265" cy="366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l-PL" dirty="0">
                  <a:solidFill>
                    <a:schemeClr val="accent2">
                      <a:lumMod val="25000"/>
                    </a:schemeClr>
                  </a:solidFill>
                  <a:latin typeface="Arial" pitchFamily="34" charset="0"/>
                </a:rPr>
                <a:t>I stopień</a:t>
              </a:r>
            </a:p>
          </p:txBody>
        </p:sp>
        <p:sp>
          <p:nvSpPr>
            <p:cNvPr id="27" name="pole tekstowe 10"/>
            <p:cNvSpPr txBox="1">
              <a:spLocks noChangeArrowheads="1"/>
            </p:cNvSpPr>
            <p:nvPr/>
          </p:nvSpPr>
          <p:spPr bwMode="auto">
            <a:xfrm>
              <a:off x="384122" y="4990639"/>
              <a:ext cx="1710810" cy="366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l-PL" dirty="0">
                  <a:solidFill>
                    <a:schemeClr val="accent2">
                      <a:lumMod val="25000"/>
                    </a:schemeClr>
                  </a:solidFill>
                  <a:latin typeface="Arial" pitchFamily="34" charset="0"/>
                </a:rPr>
                <a:t>II stopień</a:t>
              </a:r>
            </a:p>
          </p:txBody>
        </p:sp>
        <p:sp>
          <p:nvSpPr>
            <p:cNvPr id="28" name="pole tekstowe 11"/>
            <p:cNvSpPr txBox="1">
              <a:spLocks noChangeArrowheads="1"/>
            </p:cNvSpPr>
            <p:nvPr/>
          </p:nvSpPr>
          <p:spPr bwMode="auto">
            <a:xfrm>
              <a:off x="374600" y="5579720"/>
              <a:ext cx="2193265" cy="366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l-PL" dirty="0">
                  <a:solidFill>
                    <a:schemeClr val="accent2">
                      <a:lumMod val="25000"/>
                    </a:schemeClr>
                  </a:solidFill>
                  <a:latin typeface="Arial" pitchFamily="34" charset="0"/>
                </a:rPr>
                <a:t>III stopień</a:t>
              </a:r>
            </a:p>
          </p:txBody>
        </p:sp>
      </p:grpSp>
      <p:grpSp>
        <p:nvGrpSpPr>
          <p:cNvPr id="12" name="Grupa 29"/>
          <p:cNvGrpSpPr>
            <a:grpSpLocks/>
          </p:cNvGrpSpPr>
          <p:nvPr/>
        </p:nvGrpSpPr>
        <p:grpSpPr bwMode="auto">
          <a:xfrm>
            <a:off x="446088" y="4899025"/>
            <a:ext cx="8208962" cy="1168400"/>
            <a:chOff x="427038" y="4856163"/>
            <a:chExt cx="8208962" cy="1168400"/>
          </a:xfrm>
        </p:grpSpPr>
        <p:cxnSp>
          <p:nvCxnSpPr>
            <p:cNvPr id="55318" name="Łącznik prosty 13"/>
            <p:cNvCxnSpPr>
              <a:cxnSpLocks noChangeShapeType="1"/>
            </p:cNvCxnSpPr>
            <p:nvPr/>
          </p:nvCxnSpPr>
          <p:spPr bwMode="auto">
            <a:xfrm>
              <a:off x="427038" y="4856163"/>
              <a:ext cx="82089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9" name="Łącznik prosty 17"/>
            <p:cNvCxnSpPr>
              <a:cxnSpLocks noChangeShapeType="1"/>
            </p:cNvCxnSpPr>
            <p:nvPr/>
          </p:nvCxnSpPr>
          <p:spPr bwMode="auto">
            <a:xfrm>
              <a:off x="427038" y="5445125"/>
              <a:ext cx="82089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20" name="Łącznik prosty 18"/>
            <p:cNvCxnSpPr>
              <a:cxnSpLocks noChangeShapeType="1"/>
            </p:cNvCxnSpPr>
            <p:nvPr/>
          </p:nvCxnSpPr>
          <p:spPr bwMode="auto">
            <a:xfrm>
              <a:off x="427038" y="6024563"/>
              <a:ext cx="82089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upa 34"/>
          <p:cNvGrpSpPr>
            <a:grpSpLocks/>
          </p:cNvGrpSpPr>
          <p:nvPr/>
        </p:nvGrpSpPr>
        <p:grpSpPr bwMode="auto">
          <a:xfrm>
            <a:off x="3227388" y="4146550"/>
            <a:ext cx="4541837" cy="493713"/>
            <a:chOff x="3227388" y="4264025"/>
            <a:chExt cx="4541837" cy="493713"/>
          </a:xfrm>
        </p:grpSpPr>
        <p:sp>
          <p:nvSpPr>
            <p:cNvPr id="34" name="Kształt litery L 33"/>
            <p:cNvSpPr/>
            <p:nvPr/>
          </p:nvSpPr>
          <p:spPr bwMode="auto">
            <a:xfrm rot="18173685">
              <a:off x="3128169" y="4363244"/>
              <a:ext cx="493713" cy="295275"/>
            </a:xfrm>
            <a:prstGeom prst="corner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eaLnBrk="1" hangingPunct="1">
                <a:defRPr/>
              </a:pPr>
              <a:endParaRPr lang="pl-PL" dirty="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5" name="Kształt litery L 34"/>
            <p:cNvSpPr/>
            <p:nvPr/>
          </p:nvSpPr>
          <p:spPr bwMode="auto">
            <a:xfrm rot="18173685">
              <a:off x="5251450" y="4364038"/>
              <a:ext cx="493713" cy="293687"/>
            </a:xfrm>
            <a:prstGeom prst="corner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eaLnBrk="1" hangingPunct="1">
                <a:defRPr/>
              </a:pPr>
              <a:endParaRPr lang="pl-PL" dirty="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" name="Kształt litery L 35"/>
            <p:cNvSpPr/>
            <p:nvPr/>
          </p:nvSpPr>
          <p:spPr bwMode="auto">
            <a:xfrm rot="18173685">
              <a:off x="7374731" y="4363244"/>
              <a:ext cx="493713" cy="295275"/>
            </a:xfrm>
            <a:prstGeom prst="corner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eaLnBrk="1" hangingPunct="1">
                <a:defRPr/>
              </a:pPr>
              <a:endParaRPr lang="pl-PL" dirty="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14" name="Grupa 35"/>
          <p:cNvGrpSpPr>
            <a:grpSpLocks/>
          </p:cNvGrpSpPr>
          <p:nvPr/>
        </p:nvGrpSpPr>
        <p:grpSpPr bwMode="auto">
          <a:xfrm>
            <a:off x="3197225" y="4876800"/>
            <a:ext cx="4718050" cy="601663"/>
            <a:chOff x="3227388" y="4864100"/>
            <a:chExt cx="4718050" cy="601663"/>
          </a:xfrm>
        </p:grpSpPr>
        <p:sp>
          <p:nvSpPr>
            <p:cNvPr id="38" name="Mnożenie 37"/>
            <p:cNvSpPr/>
            <p:nvPr/>
          </p:nvSpPr>
          <p:spPr bwMode="auto">
            <a:xfrm>
              <a:off x="7254876" y="4867275"/>
              <a:ext cx="690562" cy="598488"/>
            </a:xfrm>
            <a:prstGeom prst="mathMultiply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eaLnBrk="1" hangingPunct="1">
                <a:defRPr/>
              </a:pPr>
              <a:endParaRPr lang="pl-PL" dirty="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9" name="Kształt litery L 38"/>
            <p:cNvSpPr/>
            <p:nvPr/>
          </p:nvSpPr>
          <p:spPr bwMode="auto">
            <a:xfrm rot="18173685">
              <a:off x="3128169" y="4963319"/>
              <a:ext cx="493713" cy="295275"/>
            </a:xfrm>
            <a:prstGeom prst="corner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eaLnBrk="1" hangingPunct="1">
                <a:defRPr/>
              </a:pPr>
              <a:endParaRPr lang="pl-PL" dirty="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0" name="Kształt litery L 39"/>
            <p:cNvSpPr/>
            <p:nvPr/>
          </p:nvSpPr>
          <p:spPr bwMode="auto">
            <a:xfrm rot="18173685">
              <a:off x="5251450" y="4964113"/>
              <a:ext cx="493713" cy="293688"/>
            </a:xfrm>
            <a:prstGeom prst="corner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eaLnBrk="1" hangingPunct="1">
                <a:defRPr/>
              </a:pPr>
              <a:endParaRPr lang="pl-PL" dirty="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15" name="Grupa 36"/>
          <p:cNvGrpSpPr>
            <a:grpSpLocks/>
          </p:cNvGrpSpPr>
          <p:nvPr/>
        </p:nvGrpSpPr>
        <p:grpSpPr bwMode="auto">
          <a:xfrm>
            <a:off x="3178175" y="5475288"/>
            <a:ext cx="4718050" cy="622300"/>
            <a:chOff x="3227388" y="5432425"/>
            <a:chExt cx="4718050" cy="622300"/>
          </a:xfrm>
        </p:grpSpPr>
        <p:sp>
          <p:nvSpPr>
            <p:cNvPr id="42" name="Mnożenie 41"/>
            <p:cNvSpPr/>
            <p:nvPr/>
          </p:nvSpPr>
          <p:spPr bwMode="auto">
            <a:xfrm>
              <a:off x="7254876" y="5456237"/>
              <a:ext cx="690562" cy="598488"/>
            </a:xfrm>
            <a:prstGeom prst="mathMultiply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eaLnBrk="1" hangingPunct="1">
                <a:defRPr/>
              </a:pPr>
              <a:endParaRPr lang="pl-PL" dirty="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3" name="Mnożenie 42"/>
            <p:cNvSpPr/>
            <p:nvPr/>
          </p:nvSpPr>
          <p:spPr bwMode="auto">
            <a:xfrm>
              <a:off x="5121276" y="5456237"/>
              <a:ext cx="690562" cy="598488"/>
            </a:xfrm>
            <a:prstGeom prst="mathMultiply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eaLnBrk="1" hangingPunct="1">
                <a:defRPr/>
              </a:pPr>
              <a:endParaRPr lang="pl-PL" dirty="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4" name="Kształt litery L 43"/>
            <p:cNvSpPr/>
            <p:nvPr/>
          </p:nvSpPr>
          <p:spPr bwMode="auto">
            <a:xfrm rot="18173685">
              <a:off x="3128170" y="5531643"/>
              <a:ext cx="493712" cy="295275"/>
            </a:xfrm>
            <a:prstGeom prst="corner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eaLnBrk="1" hangingPunct="1">
                <a:defRPr/>
              </a:pPr>
              <a:endParaRPr lang="pl-PL" dirty="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</p:grp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60475" y="974725"/>
            <a:ext cx="7772400" cy="835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Przedsiębiorca wykonujący działalność jednoosobowo i osobiście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9900" y="2101850"/>
            <a:ext cx="8102600" cy="46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None/>
              <a:tabLst>
                <a:tab pos="0" algn="l"/>
              </a:tabLst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W przypadku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przedsiębiorcy wykonującego działalność jednoosobowo i osobiście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 zdolność do ochrony informacji niejawnych potwierdza poświadczenie bezpieczeństwa upoważniające do dostępu do informacji niejawnych o klauzuli „poufne” lub wyższej, wydawane przez ABW albo SKW </a:t>
            </a:r>
            <a:br>
              <a:rPr lang="pl-PL" altLang="pl-PL" smtClean="0">
                <a:solidFill>
                  <a:srgbClr val="000000"/>
                </a:solidFill>
                <a:effectLst/>
              </a:rPr>
            </a:br>
            <a:r>
              <a:rPr lang="pl-PL" altLang="pl-PL" smtClean="0">
                <a:solidFill>
                  <a:srgbClr val="000000"/>
                </a:solidFill>
                <a:effectLst/>
              </a:rPr>
              <a:t>i zaświadczenie o odbytym przeszkoleniu w zakresie ochrony informacji niejawnych wydawane przez ABW albo SKW.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None/>
              <a:tabLst>
                <a:tab pos="0" algn="l"/>
              </a:tabLst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Pamiętaj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 ww. osoba może przetwarzać informacje niejawne jedynie w jednostce zlecającej - bez wykorzystania własnych systemów teleinformatycznych oraz własnych obiektów.   </a:t>
            </a:r>
          </a:p>
        </p:txBody>
      </p:sp>
      <p:sp>
        <p:nvSpPr>
          <p:cNvPr id="5632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376988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9662653B-4661-465D-8E24-52DE030D19B0}" type="slidenum">
              <a:rPr lang="pl-PL" altLang="pl-PL" smtClean="0">
                <a:solidFill>
                  <a:srgbClr val="000000"/>
                </a:solidFill>
              </a:rPr>
              <a:pPr/>
              <a:t>36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638" y="985838"/>
            <a:ext cx="8229600" cy="660400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Składanie dokumentów – przedsiębiorca</a:t>
            </a:r>
            <a:endParaRPr lang="pl-P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Symbol zastępczy numeru slajdu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460E15DE-4F83-4A5A-B3DA-6441AC439926}" type="slidenum">
              <a:rPr lang="pl-PL" altLang="pl-PL" smtClean="0">
                <a:solidFill>
                  <a:srgbClr val="000000"/>
                </a:solidFill>
              </a:rPr>
              <a:pPr/>
              <a:t>37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82600" y="1781175"/>
            <a:ext cx="8188325" cy="4811713"/>
            <a:chOff x="314" y="1166"/>
            <a:chExt cx="5158" cy="3031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618" y="1912"/>
              <a:ext cx="2854" cy="1515"/>
            </a:xfrm>
            <a:prstGeom prst="rect">
              <a:avLst/>
            </a:prstGeom>
            <a:solidFill>
              <a:srgbClr val="66CCFF"/>
            </a:solidFill>
            <a:ln w="25400" cmpd="sng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marL="342900" indent="-239713" algn="ctr" eaLnBrk="1" hangingPunct="1"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Departament Ochrony</a:t>
              </a:r>
            </a:p>
            <a:p>
              <a:pPr marL="342900" indent="-239713" algn="ctr" eaLnBrk="1" hangingPunct="1"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Informacji Niejawnych ABW</a:t>
              </a:r>
            </a:p>
            <a:p>
              <a:pPr marL="342900" indent="-239713" algn="ctr" eaLnBrk="1" hangingPunct="1"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 lub </a:t>
              </a:r>
            </a:p>
            <a:p>
              <a:pPr marL="342900" indent="-239713" algn="ctr" eaLnBrk="1" hangingPunct="1"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właściwa terytorialnie jednostka ABW </a:t>
              </a:r>
            </a:p>
            <a:p>
              <a:pPr marL="342900" indent="-239713" algn="ctr" eaLnBrk="1" hangingPunct="1">
                <a:defRPr/>
              </a:pPr>
              <a:r>
                <a:rPr lang="pl-PL" dirty="0">
                  <a:solidFill>
                    <a:srgbClr val="002060"/>
                  </a:solidFill>
                  <a:latin typeface="+mn-lt"/>
                </a:rPr>
                <a:t>(decyduje adres siedziby przedsiębiorcy)</a:t>
              </a:r>
            </a:p>
          </p:txBody>
        </p:sp>
        <p:cxnSp>
          <p:nvCxnSpPr>
            <p:cNvPr id="57350" name="AutoShape 4"/>
            <p:cNvCxnSpPr>
              <a:cxnSpLocks noChangeShapeType="1"/>
              <a:stCxn id="11" idx="2"/>
              <a:endCxn id="12" idx="0"/>
            </p:cNvCxnSpPr>
            <p:nvPr/>
          </p:nvCxnSpPr>
          <p:spPr bwMode="auto">
            <a:xfrm>
              <a:off x="1250" y="1922"/>
              <a:ext cx="0" cy="533"/>
            </a:xfrm>
            <a:prstGeom prst="straightConnector1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1" name="AutoShape 5"/>
            <p:cNvCxnSpPr>
              <a:cxnSpLocks noChangeShapeType="1"/>
              <a:stCxn id="10" idx="0"/>
              <a:endCxn id="12" idx="2"/>
            </p:cNvCxnSpPr>
            <p:nvPr/>
          </p:nvCxnSpPr>
          <p:spPr bwMode="auto">
            <a:xfrm flipV="1">
              <a:off x="1250" y="2887"/>
              <a:ext cx="0" cy="461"/>
            </a:xfrm>
            <a:prstGeom prst="straightConnector1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2" name="AutoShape 6"/>
            <p:cNvCxnSpPr>
              <a:cxnSpLocks noChangeShapeType="1"/>
              <a:stCxn id="12" idx="3"/>
              <a:endCxn id="6" idx="1"/>
            </p:cNvCxnSpPr>
            <p:nvPr/>
          </p:nvCxnSpPr>
          <p:spPr bwMode="auto">
            <a:xfrm flipV="1">
              <a:off x="1852" y="2670"/>
              <a:ext cx="766" cy="1"/>
            </a:xfrm>
            <a:prstGeom prst="straightConnector1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14" y="3348"/>
              <a:ext cx="1872" cy="849"/>
            </a:xfrm>
            <a:prstGeom prst="rect">
              <a:avLst/>
            </a:prstGeom>
            <a:solidFill>
              <a:srgbClr val="66CCFF"/>
            </a:solidFill>
            <a:ln w="25400" cmpd="sng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marL="457200" indent="-457200" algn="ctr" eaLnBrk="1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Ankiety </a:t>
              </a:r>
            </a:p>
            <a:p>
              <a:pPr marL="457200" indent="-457200" algn="ctr" eaLnBrk="1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bezpieczeństwa</a:t>
              </a:r>
            </a:p>
            <a:p>
              <a:pPr marL="457200" indent="-457200" algn="ctr" eaLnBrk="1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osobowego / kopie </a:t>
              </a:r>
              <a:r>
                <a:rPr lang="pl-PL" sz="2400" dirty="0" err="1">
                  <a:solidFill>
                    <a:srgbClr val="002060"/>
                  </a:solidFill>
                  <a:latin typeface="+mn-lt"/>
                </a:rPr>
                <a:t>pb</a:t>
              </a:r>
              <a:endParaRPr lang="pl-PL" sz="24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14" y="1166"/>
              <a:ext cx="1872" cy="756"/>
            </a:xfrm>
            <a:prstGeom prst="rect">
              <a:avLst/>
            </a:prstGeom>
            <a:solidFill>
              <a:srgbClr val="66CCFF"/>
            </a:solidFill>
            <a:ln w="25400" cmpd="sng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Kwestionariusz bezpieczeństwa przemysłowego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48" y="2455"/>
              <a:ext cx="1204" cy="432"/>
            </a:xfrm>
            <a:prstGeom prst="rect">
              <a:avLst/>
            </a:prstGeom>
            <a:solidFill>
              <a:srgbClr val="66CCFF"/>
            </a:solidFill>
            <a:ln w="25400" cmpd="sng">
              <a:solidFill>
                <a:srgbClr val="00206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marL="457200" indent="-457200" eaLnBrk="1" hangingPunct="1">
                <a:buClr>
                  <a:schemeClr val="tx2"/>
                </a:buClr>
                <a:buSzPct val="75000"/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Wniosek</a:t>
              </a:r>
            </a:p>
          </p:txBody>
        </p:sp>
      </p:grp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77888" y="960438"/>
            <a:ext cx="8229600" cy="1049337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Składanie dokumentów – przedsiębiorca wykonujący działalność jednoosobowo i osobiście</a:t>
            </a:r>
            <a:endParaRPr lang="pl-P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22275" y="5535613"/>
            <a:ext cx="8053388" cy="962025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pl-PL" sz="2000" b="1" dirty="0" smtClean="0">
                <a:solidFill>
                  <a:srgbClr val="FF0000"/>
                </a:solidFill>
                <a:effectLst/>
              </a:rPr>
              <a:t>Pamiętaj </a:t>
            </a:r>
            <a:r>
              <a:rPr lang="pl-PL" sz="2000" b="1" dirty="0" smtClean="0">
                <a:solidFill>
                  <a:schemeClr val="accent2">
                    <a:lumMod val="25000"/>
                  </a:schemeClr>
                </a:solidFill>
                <a:effectLst/>
              </a:rPr>
              <a:t>o szkoleniu w zakresie ochrony informacji niejawnych – odpowiedni formularz zgłoszenia udziału w szkoleniu pobierz ze </a:t>
            </a:r>
            <a:r>
              <a:rPr lang="pl-PL" sz="2000" b="1" dirty="0" smtClean="0">
                <a:solidFill>
                  <a:srgbClr val="002060"/>
                </a:solidFill>
                <a:effectLst/>
              </a:rPr>
              <a:t>strony </a:t>
            </a:r>
            <a:r>
              <a:rPr lang="pl-PL" sz="2000" b="1" dirty="0" err="1" smtClean="0">
                <a:solidFill>
                  <a:srgbClr val="002060"/>
                </a:solidFill>
                <a:effectLst/>
              </a:rPr>
              <a:t>www.bip.abw.gov.pl</a:t>
            </a: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58372" name="Symbol zastępczy numeru slajdu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635B06DB-DF9D-4020-A628-F78377FC0E9B}" type="slidenum">
              <a:rPr lang="pl-PL" altLang="pl-PL" smtClean="0">
                <a:solidFill>
                  <a:srgbClr val="000000"/>
                </a:solidFill>
              </a:rPr>
              <a:pPr/>
              <a:t>38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58373" name="pole tekstowe 7"/>
          <p:cNvSpPr txBox="1">
            <a:spLocks noChangeArrowheads="1"/>
          </p:cNvSpPr>
          <p:nvPr/>
        </p:nvSpPr>
        <p:spPr bwMode="auto">
          <a:xfrm>
            <a:off x="3116263" y="193675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2600" y="2459038"/>
            <a:ext cx="8188325" cy="2581275"/>
            <a:chOff x="314" y="2571"/>
            <a:chExt cx="5158" cy="1626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618" y="2571"/>
              <a:ext cx="2854" cy="1515"/>
            </a:xfrm>
            <a:prstGeom prst="rect">
              <a:avLst/>
            </a:prstGeom>
            <a:solidFill>
              <a:srgbClr val="66CCFF"/>
            </a:solidFill>
            <a:ln w="25400" cmpd="sng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marL="342900" indent="-239713" algn="ctr" eaLnBrk="1" hangingPunct="1"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Departament Ochrony</a:t>
              </a:r>
            </a:p>
            <a:p>
              <a:pPr marL="342900" indent="-239713" algn="ctr" eaLnBrk="1" hangingPunct="1"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Informacji Niejawnych ABW</a:t>
              </a:r>
            </a:p>
            <a:p>
              <a:pPr marL="342900" indent="-239713" algn="ctr" eaLnBrk="1" hangingPunct="1"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 lub </a:t>
              </a:r>
            </a:p>
            <a:p>
              <a:pPr marL="342900" indent="-239713" algn="ctr" eaLnBrk="1" hangingPunct="1"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właściwa terytorialnie jednostka ABW </a:t>
              </a:r>
            </a:p>
            <a:p>
              <a:pPr marL="342900" indent="-239713" algn="ctr" eaLnBrk="1" hangingPunct="1">
                <a:defRPr/>
              </a:pPr>
              <a:r>
                <a:rPr lang="pl-PL" dirty="0">
                  <a:solidFill>
                    <a:srgbClr val="002060"/>
                  </a:solidFill>
                  <a:latin typeface="+mn-lt"/>
                </a:rPr>
                <a:t>(decyduje adres prowadzenia </a:t>
              </a:r>
            </a:p>
            <a:p>
              <a:pPr marL="342900" indent="-239713" algn="ctr" eaLnBrk="1" hangingPunct="1">
                <a:defRPr/>
              </a:pPr>
              <a:r>
                <a:rPr lang="pl-PL" dirty="0">
                  <a:solidFill>
                    <a:srgbClr val="002060"/>
                  </a:solidFill>
                  <a:latin typeface="+mn-lt"/>
                </a:rPr>
                <a:t>działalności gospodarczej)</a:t>
              </a:r>
            </a:p>
          </p:txBody>
        </p:sp>
        <p:cxnSp>
          <p:nvCxnSpPr>
            <p:cNvPr id="58376" name="AutoShape 5"/>
            <p:cNvCxnSpPr>
              <a:cxnSpLocks noChangeShapeType="1"/>
              <a:stCxn id="12" idx="0"/>
              <a:endCxn id="14" idx="2"/>
            </p:cNvCxnSpPr>
            <p:nvPr/>
          </p:nvCxnSpPr>
          <p:spPr bwMode="auto">
            <a:xfrm flipV="1">
              <a:off x="1250" y="3008"/>
              <a:ext cx="0" cy="340"/>
            </a:xfrm>
            <a:prstGeom prst="straightConnector1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7" name="AutoShape 6"/>
            <p:cNvCxnSpPr>
              <a:cxnSpLocks noChangeShapeType="1"/>
              <a:stCxn id="14" idx="3"/>
            </p:cNvCxnSpPr>
            <p:nvPr/>
          </p:nvCxnSpPr>
          <p:spPr bwMode="auto">
            <a:xfrm flipV="1">
              <a:off x="1852" y="2787"/>
              <a:ext cx="765" cy="5"/>
            </a:xfrm>
            <a:prstGeom prst="straightConnector1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14" y="3348"/>
              <a:ext cx="1872" cy="849"/>
            </a:xfrm>
            <a:prstGeom prst="rect">
              <a:avLst/>
            </a:prstGeom>
            <a:solidFill>
              <a:srgbClr val="66CCFF"/>
            </a:solidFill>
            <a:ln w="25400" cmpd="sng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marL="457200" indent="-457200" algn="ctr" eaLnBrk="1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Ankieta </a:t>
              </a:r>
            </a:p>
            <a:p>
              <a:pPr marL="457200" indent="-457200" algn="ctr" eaLnBrk="1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bezpieczeństwa</a:t>
              </a:r>
            </a:p>
            <a:p>
              <a:pPr marL="457200" indent="-457200" algn="ctr" eaLnBrk="1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osobowego / kopia </a:t>
              </a:r>
              <a:r>
                <a:rPr lang="pl-PL" sz="2400" dirty="0" err="1">
                  <a:solidFill>
                    <a:srgbClr val="002060"/>
                  </a:solidFill>
                  <a:latin typeface="+mn-lt"/>
                </a:rPr>
                <a:t>pb</a:t>
              </a:r>
              <a:endParaRPr lang="pl-PL" sz="24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48" y="2576"/>
              <a:ext cx="1204" cy="432"/>
            </a:xfrm>
            <a:prstGeom prst="rect">
              <a:avLst/>
            </a:prstGeom>
            <a:solidFill>
              <a:srgbClr val="66CCFF"/>
            </a:solidFill>
            <a:ln w="25400" cmpd="sng">
              <a:solidFill>
                <a:srgbClr val="00206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marL="457200" indent="-457200" eaLnBrk="1" hangingPunct="1">
                <a:buClr>
                  <a:schemeClr val="tx2"/>
                </a:buClr>
                <a:buSzPct val="75000"/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Wniosek</a:t>
              </a:r>
            </a:p>
          </p:txBody>
        </p:sp>
      </p:grp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713" y="1735138"/>
            <a:ext cx="8382000" cy="4905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Wszczęcie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 postępowania bezpieczeństwa przemysłowego, postępowań sprawdzających - po otrzymaniu od przedsiębiorcy kompletnego wniosku (wraz z wymaganymi załącznikami) lub uzupełnieniu (na wezwanie ABW) braków formalnych stwierdzonych we wniosku lub załączonej do niego dokumentacji.</a:t>
            </a: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Zwrot kosztów 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za przeprowadzenie czynności przy sprawdzeniach przedsiębiorcy i postępowań sprawdzających - na podstawie rachunku wystawionego po przeprowadzeniu tych postępowań (w oparciu o stawki obowiązujące w chwili ich zakończenia).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pl-PL" altLang="pl-PL" sz="2000" b="1" smtClean="0">
                <a:solidFill>
                  <a:srgbClr val="FF0000"/>
                </a:solidFill>
                <a:effectLst/>
              </a:rPr>
              <a:t>Pamiętaj: prowadzenie zwykłych postępowań sprawdzających po przesłaniu przedsiębiorcy informacji o wysokości kosztów!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101725" y="974725"/>
            <a:ext cx="7751763" cy="60007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Wszczęcie 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postępowań. Opłaty</a:t>
            </a:r>
          </a:p>
        </p:txBody>
      </p:sp>
      <p:sp>
        <p:nvSpPr>
          <p:cNvPr id="5939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15D759DE-6AEC-4ADE-B0F2-DF711373197B}" type="slidenum">
              <a:rPr lang="pl-PL" altLang="pl-PL" smtClean="0">
                <a:solidFill>
                  <a:srgbClr val="000000"/>
                </a:solidFill>
              </a:rPr>
              <a:pPr/>
              <a:t>39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975" y="1128713"/>
            <a:ext cx="6838950" cy="1143000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Podział kompetencji między 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ABW a SKW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78038"/>
            <a:ext cx="8458200" cy="3786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10000"/>
              </a:lnSpc>
              <a:buClr>
                <a:srgbClr val="002060"/>
              </a:buClr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SKW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 realizuje zadania w odniesieniu do:</a:t>
            </a:r>
          </a:p>
          <a:p>
            <a:pPr marL="808038" lvl="1" algn="just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MON oraz jednostek organizacyjnych podległych  MON lub przez niego nadzorowanych; </a:t>
            </a:r>
          </a:p>
          <a:p>
            <a:pPr marL="808038" lvl="1" algn="just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ataszatów  obrony w placówkach zagranicznych;</a:t>
            </a:r>
          </a:p>
          <a:p>
            <a:pPr marL="808038" lvl="1" algn="just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żołnierzy w służbie czynnej wyznaczonych na stanowiska służbowe w innych jednostkach organizacyjnych niż wymienione wyżej. </a:t>
            </a:r>
          </a:p>
          <a:p>
            <a:pPr algn="just">
              <a:lnSpc>
                <a:spcPct val="110000"/>
              </a:lnSpc>
              <a:buClr>
                <a:srgbClr val="002060"/>
              </a:buClr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ABW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 realizuje zadania w odniesieniu do jednostek i osób podlegających ustawie niewymienionych wyżej (art. 10 ustawy).</a:t>
            </a:r>
          </a:p>
        </p:txBody>
      </p:sp>
      <p:sp>
        <p:nvSpPr>
          <p:cNvPr id="2253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7238" y="6245225"/>
            <a:ext cx="3095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EE19EBA3-F498-4F27-B6C7-734AF87AE533}" type="slidenum">
              <a:rPr lang="pl-PL" altLang="pl-PL" smtClean="0">
                <a:solidFill>
                  <a:srgbClr val="000000"/>
                </a:solidFill>
              </a:rPr>
              <a:pPr/>
              <a:t>4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816100"/>
            <a:ext cx="8382000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Obejmuje sprawdzenie przedsiębiorcy i postępowania sprawdzające, w tym wobec osób wykonujących funkcje związane z ochroną informacji niejawnych:</a:t>
            </a:r>
          </a:p>
          <a:p>
            <a:pPr marL="360363" lvl="1" indent="-360363" algn="just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kierownika przedsiębiorcy - w przypadku spółek kapitałowych kierownikiem przedsiębiorcy jest zarząd lub osoba/osoby wyznaczone co najmniej uchwałą zarządu (pełna definicja art. 2 pkt 14 ustawy); </a:t>
            </a:r>
          </a:p>
          <a:p>
            <a:pPr marL="360363" lvl="1" indent="-360363" algn="just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pełnomocnika ochrony i jego zastępcy;</a:t>
            </a:r>
          </a:p>
          <a:p>
            <a:pPr marL="360363" lvl="1" indent="-360363" algn="just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osób zatrudnionych w pionie ochrony;</a:t>
            </a:r>
          </a:p>
          <a:p>
            <a:pPr marL="360363" lvl="1" indent="-360363" algn="just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administratora systemu teleinformatycznego.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Kierownikiem przedsiębiorcy nie może  być pełnomocnik lub prokurent!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233488" y="1065213"/>
            <a:ext cx="7751762" cy="549275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Postępowanie bezpieczeństwa przemysłowego</a:t>
            </a:r>
          </a:p>
        </p:txBody>
      </p:sp>
      <p:sp>
        <p:nvSpPr>
          <p:cNvPr id="60420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A5D35C1F-C71D-4438-B496-2BBCA5D3713C}" type="slidenum">
              <a:rPr lang="pl-PL" altLang="pl-PL" smtClean="0">
                <a:solidFill>
                  <a:srgbClr val="000000"/>
                </a:solidFill>
              </a:rPr>
              <a:pPr/>
              <a:t>40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70000" y="969963"/>
            <a:ext cx="7585075" cy="827087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Zakończenie postępowania bezpieczeństwa przemysłowego</a:t>
            </a:r>
            <a:endParaRPr lang="pl-P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3" name="Symbol zastępczy numeru slajdu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7F90D460-EEF4-4053-9827-5EAFB5F6646F}" type="slidenum">
              <a:rPr lang="pl-PL" altLang="pl-PL" smtClean="0">
                <a:solidFill>
                  <a:srgbClr val="000000"/>
                </a:solidFill>
              </a:rPr>
              <a:pPr/>
              <a:t>41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grpSp>
        <p:nvGrpSpPr>
          <p:cNvPr id="3" name="Grupa 17"/>
          <p:cNvGrpSpPr>
            <a:grpSpLocks/>
          </p:cNvGrpSpPr>
          <p:nvPr/>
        </p:nvGrpSpPr>
        <p:grpSpPr bwMode="auto">
          <a:xfrm>
            <a:off x="374650" y="2222500"/>
            <a:ext cx="8432800" cy="3973513"/>
            <a:chOff x="373973" y="2222500"/>
            <a:chExt cx="8433478" cy="3973513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507745" y="2222500"/>
              <a:ext cx="4115131" cy="990600"/>
            </a:xfrm>
            <a:prstGeom prst="rect">
              <a:avLst/>
            </a:prstGeom>
            <a:solidFill>
              <a:srgbClr val="66CCFF"/>
            </a:solidFill>
            <a:ln w="25400" cmpd="sng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Zakończenie postępowania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129124" y="4143375"/>
              <a:ext cx="2678327" cy="2052638"/>
            </a:xfrm>
            <a:prstGeom prst="rect">
              <a:avLst/>
            </a:prstGeom>
            <a:solidFill>
              <a:srgbClr val="66CCFF"/>
            </a:solidFill>
            <a:ln w="25400" cmpd="sng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Decyzja o umorzeniu postępowania</a:t>
              </a:r>
            </a:p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bezpieczeństwa</a:t>
              </a:r>
            </a:p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 przemysłowego</a:t>
              </a:r>
            </a:p>
          </p:txBody>
        </p:sp>
        <p:cxnSp>
          <p:nvCxnSpPr>
            <p:cNvPr id="61447" name="AutoShape 7"/>
            <p:cNvCxnSpPr>
              <a:cxnSpLocks noChangeShapeType="1"/>
              <a:stCxn id="6" idx="2"/>
              <a:endCxn id="12" idx="0"/>
            </p:cNvCxnSpPr>
            <p:nvPr/>
          </p:nvCxnSpPr>
          <p:spPr bwMode="auto">
            <a:xfrm rot="5400000">
              <a:off x="2675771" y="2250318"/>
              <a:ext cx="926431" cy="2851995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206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48" name="AutoShape 8"/>
            <p:cNvCxnSpPr>
              <a:cxnSpLocks noChangeShapeType="1"/>
              <a:stCxn id="6" idx="2"/>
              <a:endCxn id="8" idx="0"/>
            </p:cNvCxnSpPr>
            <p:nvPr/>
          </p:nvCxnSpPr>
          <p:spPr bwMode="auto">
            <a:xfrm rot="16200000" flipH="1">
              <a:off x="5551552" y="2226531"/>
              <a:ext cx="930275" cy="2903412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206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73973" y="4140200"/>
              <a:ext cx="2678328" cy="2052638"/>
            </a:xfrm>
            <a:prstGeom prst="rect">
              <a:avLst/>
            </a:prstGeom>
            <a:solidFill>
              <a:srgbClr val="66CCFF"/>
            </a:solidFill>
            <a:ln w="25400" cmpd="sng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Świadectwo</a:t>
              </a:r>
            </a:p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bezpieczeństwa</a:t>
              </a:r>
            </a:p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 przemysłowego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225352" y="4140200"/>
              <a:ext cx="2678328" cy="2052638"/>
            </a:xfrm>
            <a:prstGeom prst="rect">
              <a:avLst/>
            </a:prstGeom>
            <a:solidFill>
              <a:srgbClr val="66CCFF"/>
            </a:solidFill>
            <a:ln w="25400" cmpd="sng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Decyzja o odmowie wydania</a:t>
              </a:r>
            </a:p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świadectwa</a:t>
              </a:r>
            </a:p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bezpieczeństwa</a:t>
              </a:r>
            </a:p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pl-PL" sz="2400" dirty="0">
                  <a:solidFill>
                    <a:srgbClr val="002060"/>
                  </a:solidFill>
                  <a:latin typeface="+mn-lt"/>
                </a:rPr>
                <a:t> przemysłowego</a:t>
              </a:r>
            </a:p>
          </p:txBody>
        </p:sp>
        <p:cxnSp>
          <p:nvCxnSpPr>
            <p:cNvPr id="61451" name="Łącznik prosty ze strzałką 16"/>
            <p:cNvCxnSpPr>
              <a:cxnSpLocks noChangeShapeType="1"/>
              <a:stCxn id="6" idx="2"/>
              <a:endCxn id="13" idx="0"/>
            </p:cNvCxnSpPr>
            <p:nvPr/>
          </p:nvCxnSpPr>
          <p:spPr bwMode="auto">
            <a:xfrm flipH="1">
              <a:off x="4564475" y="3213100"/>
              <a:ext cx="508" cy="926432"/>
            </a:xfrm>
            <a:prstGeom prst="straightConnector1">
              <a:avLst/>
            </a:prstGeom>
            <a:noFill/>
            <a:ln w="38100" algn="ctr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579688"/>
            <a:ext cx="8132762" cy="345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Informowanie w terminie 30 dni odpowiednio ABW </a:t>
            </a:r>
            <a:br>
              <a:rPr lang="pl-PL" altLang="pl-PL" b="1" smtClean="0">
                <a:solidFill>
                  <a:srgbClr val="FF0000"/>
                </a:solidFill>
                <a:effectLst/>
              </a:rPr>
            </a:br>
            <a:r>
              <a:rPr lang="pl-PL" altLang="pl-PL" b="1" smtClean="0">
                <a:solidFill>
                  <a:srgbClr val="FF0000"/>
                </a:solidFill>
                <a:effectLst/>
              </a:rPr>
              <a:t>lub SKW o:</a:t>
            </a:r>
          </a:p>
          <a:p>
            <a:pPr marL="574675" lvl="1" indent="-384175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zmianach danych zawartych w kwestionariuszu;</a:t>
            </a:r>
          </a:p>
          <a:p>
            <a:pPr marL="574675" lvl="1" indent="-384175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ogłoszeniu upadłości, likwidacji lub rozwiązaniu jednostki organizacyjnej albo innej formie zakończenia działalności;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title"/>
          </p:nvPr>
        </p:nvSpPr>
        <p:spPr>
          <a:xfrm>
            <a:off x="776288" y="996950"/>
            <a:ext cx="8305800" cy="1087438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Obowiązki informacyjne przedsiębiorcy 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wobec ABW lub SKW (1/3)</a:t>
            </a:r>
          </a:p>
        </p:txBody>
      </p:sp>
      <p:sp>
        <p:nvSpPr>
          <p:cNvPr id="6246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A3AB5F1E-DF18-4D5B-B2DF-ECF3BE55C5A7}" type="slidenum">
              <a:rPr lang="pl-PL" altLang="pl-PL" smtClean="0">
                <a:solidFill>
                  <a:srgbClr val="000000"/>
                </a:solidFill>
              </a:rPr>
              <a:pPr/>
              <a:t>42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2438" y="2270125"/>
            <a:ext cx="8337550" cy="3962400"/>
          </a:xfrm>
        </p:spPr>
        <p:txBody>
          <a:bodyPr/>
          <a:lstStyle/>
          <a:p>
            <a:pPr marL="574675" lvl="1" indent="-384175" algn="just">
              <a:lnSpc>
                <a:spcPct val="100000"/>
              </a:lnSpc>
              <a:buClr>
                <a:srgbClr val="002060"/>
              </a:buClr>
              <a:buFont typeface="Wingdings" pitchFamily="2" charset="2"/>
              <a:buChar char="ü"/>
              <a:tabLst>
                <a:tab pos="574675" algn="l"/>
              </a:tabLst>
              <a:defRPr/>
            </a:pPr>
            <a:r>
              <a:rPr lang="pl-PL" sz="2400" dirty="0" smtClean="0">
                <a:solidFill>
                  <a:srgbClr val="000000"/>
                </a:solidFill>
                <a:effectLst/>
              </a:rPr>
              <a:t>zawarciu umowy związanej z dostępem do informacji niejawnych (o klauzuli </a:t>
            </a:r>
            <a:r>
              <a:rPr lang="pl-PL" sz="2400" b="1" dirty="0" smtClean="0">
                <a:solidFill>
                  <a:srgbClr val="FF0000"/>
                </a:solidFill>
                <a:effectLst/>
              </a:rPr>
              <a:t>„poufne” lub wyższej</a:t>
            </a:r>
            <a:r>
              <a:rPr lang="pl-PL" sz="2400" dirty="0" smtClean="0">
                <a:solidFill>
                  <a:srgbClr val="000000"/>
                </a:solidFill>
                <a:effectLst/>
              </a:rPr>
              <a:t>) z podaniem:</a:t>
            </a:r>
          </a:p>
          <a:p>
            <a:pPr marL="1150938" lvl="2" indent="-385763" algn="just">
              <a:lnSpc>
                <a:spcPct val="100000"/>
              </a:lnSpc>
              <a:buClr>
                <a:srgbClr val="002060"/>
              </a:buClr>
              <a:buFont typeface="Symbol" pitchFamily="18" charset="2"/>
              <a:buChar char="-"/>
              <a:tabLst>
                <a:tab pos="574675" algn="l"/>
              </a:tabLst>
              <a:defRPr/>
            </a:pPr>
            <a:r>
              <a:rPr lang="pl-PL" sz="2400" dirty="0" smtClean="0">
                <a:solidFill>
                  <a:srgbClr val="000000"/>
                </a:solidFill>
                <a:effectLst/>
              </a:rPr>
              <a:t>nazwy i adresu zlecającego;</a:t>
            </a:r>
          </a:p>
          <a:p>
            <a:pPr marL="1150938" lvl="2" indent="-385763" algn="just">
              <a:lnSpc>
                <a:spcPct val="100000"/>
              </a:lnSpc>
              <a:buClr>
                <a:srgbClr val="002060"/>
              </a:buClr>
              <a:buFont typeface="Symbol" pitchFamily="18" charset="2"/>
              <a:buChar char="-"/>
              <a:tabLst>
                <a:tab pos="574675" algn="l"/>
              </a:tabLst>
              <a:defRPr/>
            </a:pPr>
            <a:r>
              <a:rPr lang="pl-PL" sz="2400" dirty="0" smtClean="0">
                <a:solidFill>
                  <a:srgbClr val="000000"/>
                </a:solidFill>
                <a:effectLst/>
              </a:rPr>
              <a:t>przedmiotu umowy;</a:t>
            </a:r>
          </a:p>
          <a:p>
            <a:pPr marL="1150938" lvl="2" indent="-385763" algn="just">
              <a:lnSpc>
                <a:spcPct val="100000"/>
              </a:lnSpc>
              <a:buClr>
                <a:srgbClr val="002060"/>
              </a:buClr>
              <a:buFont typeface="Symbol" pitchFamily="18" charset="2"/>
              <a:buChar char="-"/>
              <a:tabLst>
                <a:tab pos="574675" algn="l"/>
              </a:tabLst>
              <a:defRPr/>
            </a:pPr>
            <a:r>
              <a:rPr lang="pl-PL" sz="2400" dirty="0" smtClean="0">
                <a:solidFill>
                  <a:srgbClr val="000000"/>
                </a:solidFill>
                <a:effectLst/>
              </a:rPr>
              <a:t>najwyższej klauzuli tajności informacji niejawnych udostępnianych wykonawcy;</a:t>
            </a:r>
            <a:endParaRPr lang="pl-PL" sz="2200" dirty="0" smtClean="0">
              <a:solidFill>
                <a:srgbClr val="000000"/>
              </a:solidFill>
              <a:effectLst/>
            </a:endParaRPr>
          </a:p>
          <a:p>
            <a:pPr marL="574675" lvl="1" indent="-384175" algn="just">
              <a:lnSpc>
                <a:spcPct val="100000"/>
              </a:lnSpc>
              <a:buClr>
                <a:srgbClr val="002060"/>
              </a:buClr>
              <a:buFont typeface="Wingdings" pitchFamily="2" charset="2"/>
              <a:buChar char="ü"/>
              <a:tabLst>
                <a:tab pos="574675" algn="l"/>
              </a:tabLst>
              <a:defRPr/>
            </a:pPr>
            <a:r>
              <a:rPr lang="pl-PL" sz="2400" dirty="0" smtClean="0">
                <a:solidFill>
                  <a:srgbClr val="000000"/>
                </a:solidFill>
                <a:effectLst/>
              </a:rPr>
              <a:t>zakończeniu lub wypowiedzeniu umowy;</a:t>
            </a:r>
          </a:p>
          <a:p>
            <a:pPr marL="574675" lvl="1" indent="-384175" algn="just">
              <a:lnSpc>
                <a:spcPct val="100000"/>
              </a:lnSpc>
              <a:buClr>
                <a:srgbClr val="002060"/>
              </a:buClr>
              <a:buFont typeface="Wingdings" pitchFamily="2" charset="2"/>
              <a:buChar char="ü"/>
              <a:tabLst>
                <a:tab pos="574675" algn="l"/>
              </a:tabLst>
              <a:defRPr/>
            </a:pPr>
            <a:r>
              <a:rPr lang="pl-PL" sz="2400" dirty="0" smtClean="0">
                <a:solidFill>
                  <a:srgbClr val="000000"/>
                </a:solidFill>
                <a:effectLst/>
              </a:rPr>
              <a:t>zawarciu umowy z podwykonawcą</a:t>
            </a:r>
            <a:r>
              <a:rPr lang="pl-PL" sz="2400" dirty="0" smtClean="0">
                <a:solidFill>
                  <a:srgbClr val="000000"/>
                </a:solidFill>
              </a:rPr>
              <a:t>.</a:t>
            </a:r>
            <a:endParaRPr lang="pl-PL" sz="2600" dirty="0" smtClean="0">
              <a:solidFill>
                <a:srgbClr val="000000"/>
              </a:solidFill>
            </a:endParaRP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F01BD834-A3C1-45EF-AA43-786DC886E3AE}" type="slidenum">
              <a:rPr lang="pl-PL" altLang="pl-PL" smtClean="0">
                <a:solidFill>
                  <a:srgbClr val="000000"/>
                </a:solidFill>
              </a:rPr>
              <a:pPr/>
              <a:t>43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776288" y="996950"/>
            <a:ext cx="8305800" cy="1087438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Obowiązki informacyjne przedsiębiorcy 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wobec ABW lub SKW (2/3)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63538" y="2268538"/>
            <a:ext cx="8416925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Przedsiębiorca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, w czasie realizacji umowy, ma obowiązek niezwłocznego informowania osoby wyznaczonej przez zlecającego (o której mowa w art. 71 ust. 3) o:</a:t>
            </a:r>
          </a:p>
          <a:p>
            <a:pPr marL="574675" lvl="1" indent="-384175" algn="just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zmianach w systemie ochrony informacji niejawnych;</a:t>
            </a:r>
          </a:p>
          <a:p>
            <a:pPr marL="574675" lvl="1" indent="-384175" algn="just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zmianach osób wykonujących umowę;</a:t>
            </a:r>
          </a:p>
          <a:p>
            <a:pPr marL="574675" lvl="1" indent="-384175" algn="just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potrzebie zawarcia z podwykonawcą umowy związanej </a:t>
            </a:r>
            <a:br>
              <a:rPr lang="pl-PL" altLang="pl-PL" sz="2400" smtClean="0">
                <a:solidFill>
                  <a:srgbClr val="000000"/>
                </a:solidFill>
                <a:effectLst/>
              </a:rPr>
            </a:br>
            <a:r>
              <a:rPr lang="pl-PL" altLang="pl-PL" sz="2400" smtClean="0">
                <a:solidFill>
                  <a:srgbClr val="000000"/>
                </a:solidFill>
                <a:effectLst/>
              </a:rPr>
              <a:t>z dostępem do informacji niejawnych.</a:t>
            </a:r>
            <a:endParaRPr lang="pl-PL" altLang="pl-PL" smtClean="0">
              <a:solidFill>
                <a:srgbClr val="000000"/>
              </a:solidFill>
              <a:effectLst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52538" y="1036638"/>
            <a:ext cx="7772400" cy="717550"/>
          </a:xfrm>
          <a:prstGeom prst="rect">
            <a:avLst/>
          </a:prstGeom>
        </p:spPr>
        <p:txBody>
          <a:bodyPr/>
          <a:lstStyle/>
          <a:p>
            <a:pPr marL="571500" indent="-571500"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Obowiązki wykonawcy wobec zlecającego (3/3) </a:t>
            </a:r>
          </a:p>
        </p:txBody>
      </p:sp>
      <p:sp>
        <p:nvSpPr>
          <p:cNvPr id="6451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DA3D0E80-C4CA-483E-B95F-F6C196515BA8}" type="slidenum">
              <a:rPr lang="pl-PL" altLang="pl-PL" smtClean="0">
                <a:solidFill>
                  <a:srgbClr val="000000"/>
                </a:solidFill>
              </a:rPr>
              <a:pPr/>
              <a:t>44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63538" y="2400300"/>
            <a:ext cx="841692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20000"/>
              </a:lnSpc>
              <a:buClr>
                <a:srgbClr val="002060"/>
              </a:buClr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Wprowadzenie do umowy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instrukcji bezpieczeństwa przemysłowego.</a:t>
            </a:r>
          </a:p>
          <a:p>
            <a:pPr algn="just">
              <a:lnSpc>
                <a:spcPct val="120000"/>
              </a:lnSpc>
              <a:buClr>
                <a:srgbClr val="002060"/>
              </a:buClr>
            </a:pPr>
            <a:r>
              <a:rPr lang="pl-PL" altLang="pl-PL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W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yznaczenie osoby odpowiedzialnej za nadzorowanie, kontrolę i doradztwo w zakresie ochrony informacji niejawnych.</a:t>
            </a:r>
          </a:p>
          <a:p>
            <a:pPr algn="just">
              <a:lnSpc>
                <a:spcPct val="120000"/>
              </a:lnSpc>
              <a:buClr>
                <a:srgbClr val="002060"/>
              </a:buClr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Wypełnianie obowiązków informacyjnych wobec ABW lub SKW.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None/>
            </a:pPr>
            <a:endParaRPr lang="pl-PL" altLang="pl-PL" sz="2000" b="1" smtClean="0">
              <a:solidFill>
                <a:srgbClr val="FF0000"/>
              </a:solidFill>
              <a:effectLst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None/>
            </a:pPr>
            <a:r>
              <a:rPr lang="pl-PL" altLang="pl-PL" sz="2000" b="1" smtClean="0">
                <a:solidFill>
                  <a:srgbClr val="FF0000"/>
                </a:solidFill>
                <a:effectLst/>
              </a:rPr>
              <a:t>POWYŻSZE OBOWIĄZKI        KLAUZULA „POUFNE” LUB WYŻSZA</a:t>
            </a:r>
            <a:endParaRPr lang="pl-PL" altLang="pl-PL" sz="2000" smtClean="0">
              <a:solidFill>
                <a:srgbClr val="FF0000"/>
              </a:solidFill>
              <a:effectLst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1030288"/>
            <a:ext cx="7772400" cy="677862"/>
          </a:xfrm>
          <a:prstGeom prst="rect">
            <a:avLst/>
          </a:prstGeom>
        </p:spPr>
        <p:txBody>
          <a:bodyPr/>
          <a:lstStyle/>
          <a:p>
            <a:pPr marL="571500" indent="-571500"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Obowiązki podmiotu zlecającego (1/3) </a:t>
            </a: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3648075" y="5953125"/>
            <a:ext cx="360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5541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565D9A21-E772-42FC-A327-043080AA9DC8}" type="slidenum">
              <a:rPr lang="pl-PL" altLang="pl-PL" smtClean="0">
                <a:solidFill>
                  <a:srgbClr val="000000"/>
                </a:solidFill>
              </a:rPr>
              <a:pPr/>
              <a:t>45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8275" y="1727200"/>
            <a:ext cx="880745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20000"/>
              </a:lnSpc>
              <a:buClr>
                <a:srgbClr val="002060"/>
              </a:buClr>
            </a:pPr>
            <a:r>
              <a:rPr lang="pl-PL" altLang="pl-PL" sz="2200" smtClean="0">
                <a:solidFill>
                  <a:srgbClr val="000000"/>
                </a:solidFill>
                <a:effectLst/>
              </a:rPr>
              <a:t>Sporządzenie </a:t>
            </a:r>
            <a:r>
              <a:rPr lang="pl-PL" altLang="pl-PL" sz="2200" b="1" smtClean="0">
                <a:solidFill>
                  <a:srgbClr val="FF0000"/>
                </a:solidFill>
                <a:effectLst/>
              </a:rPr>
              <a:t>instrukcji bezpieczeństwa przemysłowego </a:t>
            </a:r>
            <a:r>
              <a:rPr lang="pl-PL" altLang="pl-PL" sz="2200" smtClean="0">
                <a:solidFill>
                  <a:srgbClr val="000000"/>
                </a:solidFill>
                <a:effectLst/>
              </a:rPr>
              <a:t>określającej:</a:t>
            </a:r>
          </a:p>
          <a:p>
            <a:pPr marL="622300" lvl="1" algn="just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wymagania dotyczące ochrony informacji niejawnych (odnoszące się do wykonawcy/członków konsorcjum, podwykonawcy, pracowników, informowania o ew. zmianach w toku realizacji umowy);</a:t>
            </a:r>
          </a:p>
          <a:p>
            <a:pPr marL="622300" lvl="1" algn="just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odpowiedzialność wykonawcy – niewykonywanie, nienależyte wykonywanie obowiązków wynikających z ustawy, a także nieprzestrzeganie wymagań określonych w instrukcji;</a:t>
            </a:r>
          </a:p>
          <a:p>
            <a:pPr marL="622300" lvl="1" algn="just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klauzule tajności  wytworzonych przez przedsiębiorcę materiałów;</a:t>
            </a:r>
          </a:p>
          <a:p>
            <a:pPr marL="622300" lvl="1" algn="just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postępowanie z przekazanymi i wytworzonymi materiałami niejawnymi (określenie miejsca, sposobu i formy przetwarzania, informowania o naruszeniu przepisów, postępowanie po zakończeniu realizacji umowy).</a:t>
            </a:r>
            <a:endParaRPr lang="pl-PL" altLang="pl-PL" b="1" smtClean="0">
              <a:solidFill>
                <a:srgbClr val="000000"/>
              </a:solidFill>
              <a:effectLst/>
            </a:endParaRPr>
          </a:p>
        </p:txBody>
      </p:sp>
      <p:sp>
        <p:nvSpPr>
          <p:cNvPr id="6656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27A4A0D0-2473-46C3-B825-1EA6FFF29E53}" type="slidenum">
              <a:rPr lang="pl-PL" altLang="pl-PL" smtClean="0">
                <a:solidFill>
                  <a:srgbClr val="000000"/>
                </a:solidFill>
              </a:rPr>
              <a:pPr/>
              <a:t>46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93788" y="1030288"/>
            <a:ext cx="7772400" cy="677862"/>
          </a:xfrm>
          <a:prstGeom prst="rect">
            <a:avLst/>
          </a:prstGeom>
        </p:spPr>
        <p:txBody>
          <a:bodyPr/>
          <a:lstStyle/>
          <a:p>
            <a:pPr marL="571500" indent="-571500" algn="ctr">
              <a:lnSpc>
                <a:spcPct val="90000"/>
              </a:lnSpc>
              <a:defRPr/>
            </a:pP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Obowiązki podmiotu zlecającego (2/3) 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04788" y="2070100"/>
            <a:ext cx="8588375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20000"/>
              </a:lnSpc>
              <a:buClr>
                <a:srgbClr val="002060"/>
              </a:buClr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Obowiązki informacyjne wobec ABW lub SKW – niezwłoczne:</a:t>
            </a:r>
          </a:p>
          <a:p>
            <a:pPr marL="622300" lvl="1" algn="just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informowanie o zawarciu umowy (nazwa i adres przedsiębiorcy, z którym zawarto umowę, przedmiot umowy, klauzula tajności, naruszenie przepisów) i zakończeniu wykonywania umowy;</a:t>
            </a:r>
          </a:p>
          <a:p>
            <a:pPr marL="622300" lvl="1" algn="just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przesłanie kopii instrukcji bezpieczeństwa przemysłowego;</a:t>
            </a:r>
          </a:p>
          <a:p>
            <a:pPr marL="622300" lvl="1" algn="just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przesłanie kopii świadectwa bezpieczeństwa przemysłowego.</a:t>
            </a:r>
          </a:p>
          <a:p>
            <a:pPr algn="ctr">
              <a:lnSpc>
                <a:spcPct val="100000"/>
              </a:lnSpc>
              <a:spcBef>
                <a:spcPts val="2400"/>
              </a:spcBef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pl-PL" altLang="pl-PL" sz="2000" b="1" smtClean="0">
                <a:solidFill>
                  <a:srgbClr val="FF0000"/>
                </a:solidFill>
                <a:effectLst/>
              </a:rPr>
              <a:t>POWYŻSZE OBOWIĄZKI        KLAUZULA „POUFNE” LUB WYŻSZA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54113" y="1019175"/>
            <a:ext cx="7772400" cy="952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Obowiązki podmiotu zlecającego (3/</a:t>
            </a:r>
            <a:r>
              <a:rPr lang="pl-PL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wobec ABW albo SKW</a:t>
            </a: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3616325" y="6092825"/>
            <a:ext cx="284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7589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96E0074B-CB1D-4FBE-9709-9A755E70DF45}" type="slidenum">
              <a:rPr lang="pl-PL" altLang="pl-PL" smtClean="0">
                <a:solidFill>
                  <a:srgbClr val="000000"/>
                </a:solidFill>
              </a:rPr>
              <a:pPr/>
              <a:t>47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788" y="1308100"/>
            <a:ext cx="8543925" cy="2133600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pl-PL" sz="4400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OCHRONA INFORMACJI NIEJAWNYCH W STOSUNKACH MIĘDZYNARODOWYCH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60563" y="4367213"/>
            <a:ext cx="1152525" cy="900112"/>
            <a:chOff x="2880" y="3024"/>
            <a:chExt cx="960" cy="901"/>
          </a:xfrm>
        </p:grpSpPr>
        <p:sp>
          <p:nvSpPr>
            <p:cNvPr id="68617" name="Rectangle 4"/>
            <p:cNvSpPr>
              <a:spLocks noChangeArrowheads="1"/>
            </p:cNvSpPr>
            <p:nvPr/>
          </p:nvSpPr>
          <p:spPr bwMode="auto">
            <a:xfrm>
              <a:off x="2880" y="3024"/>
              <a:ext cx="960" cy="901"/>
            </a:xfrm>
            <a:prstGeom prst="rect">
              <a:avLst/>
            </a:prstGeom>
            <a:solidFill>
              <a:schemeClr val="tx1"/>
            </a:solidFill>
            <a:ln w="6985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CCFFFF"/>
                </a:buClr>
                <a:buSzPct val="75000"/>
                <a:buFont typeface="Wingdings" panose="05000000000000000000" pitchFamily="2" charset="2"/>
                <a:buNone/>
              </a:pPr>
              <a:endParaRPr lang="pl-PL" altLang="pl-PL" sz="2400">
                <a:solidFill>
                  <a:srgbClr val="FFFFFF"/>
                </a:solidFill>
              </a:endParaRPr>
            </a:p>
          </p:txBody>
        </p:sp>
        <p:sp>
          <p:nvSpPr>
            <p:cNvPr id="68618" name="Freeform 5"/>
            <p:cNvSpPr>
              <a:spLocks/>
            </p:cNvSpPr>
            <p:nvPr/>
          </p:nvSpPr>
          <p:spPr bwMode="auto">
            <a:xfrm>
              <a:off x="3361" y="3474"/>
              <a:ext cx="323" cy="343"/>
            </a:xfrm>
            <a:custGeom>
              <a:avLst/>
              <a:gdLst>
                <a:gd name="T0" fmla="*/ 0 w 1307"/>
                <a:gd name="T1" fmla="*/ 0 h 1413"/>
                <a:gd name="T2" fmla="*/ 0 w 1307"/>
                <a:gd name="T3" fmla="*/ 0 h 1413"/>
                <a:gd name="T4" fmla="*/ 0 w 1307"/>
                <a:gd name="T5" fmla="*/ 0 h 1413"/>
                <a:gd name="T6" fmla="*/ 0 w 1307"/>
                <a:gd name="T7" fmla="*/ 0 h 1413"/>
                <a:gd name="T8" fmla="*/ 0 w 1307"/>
                <a:gd name="T9" fmla="*/ 0 h 1413"/>
                <a:gd name="T10" fmla="*/ 0 w 1307"/>
                <a:gd name="T11" fmla="*/ 0 h 1413"/>
                <a:gd name="T12" fmla="*/ 0 w 1307"/>
                <a:gd name="T13" fmla="*/ 0 h 1413"/>
                <a:gd name="T14" fmla="*/ 0 w 1307"/>
                <a:gd name="T15" fmla="*/ 0 h 1413"/>
                <a:gd name="T16" fmla="*/ 0 w 1307"/>
                <a:gd name="T17" fmla="*/ 0 h 1413"/>
                <a:gd name="T18" fmla="*/ 0 w 1307"/>
                <a:gd name="T19" fmla="*/ 0 h 1413"/>
                <a:gd name="T20" fmla="*/ 0 w 1307"/>
                <a:gd name="T21" fmla="*/ 0 h 1413"/>
                <a:gd name="T22" fmla="*/ 0 w 1307"/>
                <a:gd name="T23" fmla="*/ 0 h 1413"/>
                <a:gd name="T24" fmla="*/ 0 w 1307"/>
                <a:gd name="T25" fmla="*/ 0 h 1413"/>
                <a:gd name="T26" fmla="*/ 0 w 1307"/>
                <a:gd name="T27" fmla="*/ 0 h 1413"/>
                <a:gd name="T28" fmla="*/ 0 w 1307"/>
                <a:gd name="T29" fmla="*/ 0 h 1413"/>
                <a:gd name="T30" fmla="*/ 0 w 1307"/>
                <a:gd name="T31" fmla="*/ 0 h 1413"/>
                <a:gd name="T32" fmla="*/ 0 w 1307"/>
                <a:gd name="T33" fmla="*/ 0 h 1413"/>
                <a:gd name="T34" fmla="*/ 0 w 1307"/>
                <a:gd name="T35" fmla="*/ 0 h 1413"/>
                <a:gd name="T36" fmla="*/ 0 w 1307"/>
                <a:gd name="T37" fmla="*/ 0 h 1413"/>
                <a:gd name="T38" fmla="*/ 0 w 1307"/>
                <a:gd name="T39" fmla="*/ 0 h 1413"/>
                <a:gd name="T40" fmla="*/ 0 w 1307"/>
                <a:gd name="T41" fmla="*/ 0 h 1413"/>
                <a:gd name="T42" fmla="*/ 0 w 1307"/>
                <a:gd name="T43" fmla="*/ 0 h 1413"/>
                <a:gd name="T44" fmla="*/ 0 w 1307"/>
                <a:gd name="T45" fmla="*/ 0 h 1413"/>
                <a:gd name="T46" fmla="*/ 0 w 1307"/>
                <a:gd name="T47" fmla="*/ 0 h 1413"/>
                <a:gd name="T48" fmla="*/ 0 w 1307"/>
                <a:gd name="T49" fmla="*/ 0 h 1413"/>
                <a:gd name="T50" fmla="*/ 0 w 1307"/>
                <a:gd name="T51" fmla="*/ 0 h 1413"/>
                <a:gd name="T52" fmla="*/ 0 w 1307"/>
                <a:gd name="T53" fmla="*/ 0 h 1413"/>
                <a:gd name="T54" fmla="*/ 0 w 1307"/>
                <a:gd name="T55" fmla="*/ 0 h 1413"/>
                <a:gd name="T56" fmla="*/ 0 w 1307"/>
                <a:gd name="T57" fmla="*/ 0 h 1413"/>
                <a:gd name="T58" fmla="*/ 0 w 1307"/>
                <a:gd name="T59" fmla="*/ 0 h 1413"/>
                <a:gd name="T60" fmla="*/ 0 w 1307"/>
                <a:gd name="T61" fmla="*/ 0 h 1413"/>
                <a:gd name="T62" fmla="*/ 0 w 1307"/>
                <a:gd name="T63" fmla="*/ 0 h 1413"/>
                <a:gd name="T64" fmla="*/ 0 w 1307"/>
                <a:gd name="T65" fmla="*/ 0 h 1413"/>
                <a:gd name="T66" fmla="*/ 0 w 1307"/>
                <a:gd name="T67" fmla="*/ 0 h 14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7"/>
                <a:gd name="T103" fmla="*/ 0 h 1413"/>
                <a:gd name="T104" fmla="*/ 1307 w 1307"/>
                <a:gd name="T105" fmla="*/ 1413 h 14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7" h="1413">
                  <a:moveTo>
                    <a:pt x="1278" y="0"/>
                  </a:moveTo>
                  <a:lnTo>
                    <a:pt x="1278" y="0"/>
                  </a:lnTo>
                  <a:lnTo>
                    <a:pt x="1276" y="71"/>
                  </a:lnTo>
                  <a:lnTo>
                    <a:pt x="1271" y="142"/>
                  </a:lnTo>
                  <a:lnTo>
                    <a:pt x="1263" y="211"/>
                  </a:lnTo>
                  <a:lnTo>
                    <a:pt x="1251" y="279"/>
                  </a:lnTo>
                  <a:lnTo>
                    <a:pt x="1237" y="346"/>
                  </a:lnTo>
                  <a:lnTo>
                    <a:pt x="1221" y="411"/>
                  </a:lnTo>
                  <a:lnTo>
                    <a:pt x="1200" y="475"/>
                  </a:lnTo>
                  <a:lnTo>
                    <a:pt x="1178" y="539"/>
                  </a:lnTo>
                  <a:lnTo>
                    <a:pt x="1151" y="600"/>
                  </a:lnTo>
                  <a:lnTo>
                    <a:pt x="1124" y="659"/>
                  </a:lnTo>
                  <a:lnTo>
                    <a:pt x="1093" y="717"/>
                  </a:lnTo>
                  <a:lnTo>
                    <a:pt x="1059" y="772"/>
                  </a:lnTo>
                  <a:lnTo>
                    <a:pt x="1024" y="828"/>
                  </a:lnTo>
                  <a:lnTo>
                    <a:pt x="985" y="880"/>
                  </a:lnTo>
                  <a:lnTo>
                    <a:pt x="947" y="930"/>
                  </a:lnTo>
                  <a:lnTo>
                    <a:pt x="904" y="978"/>
                  </a:lnTo>
                  <a:lnTo>
                    <a:pt x="860" y="1024"/>
                  </a:lnTo>
                  <a:lnTo>
                    <a:pt x="813" y="1066"/>
                  </a:lnTo>
                  <a:lnTo>
                    <a:pt x="765" y="1108"/>
                  </a:lnTo>
                  <a:lnTo>
                    <a:pt x="714" y="1146"/>
                  </a:lnTo>
                  <a:lnTo>
                    <a:pt x="662" y="1182"/>
                  </a:lnTo>
                  <a:lnTo>
                    <a:pt x="608" y="1215"/>
                  </a:lnTo>
                  <a:lnTo>
                    <a:pt x="554" y="1245"/>
                  </a:lnTo>
                  <a:lnTo>
                    <a:pt x="498" y="1274"/>
                  </a:lnTo>
                  <a:lnTo>
                    <a:pt x="439" y="1298"/>
                  </a:lnTo>
                  <a:lnTo>
                    <a:pt x="380" y="1320"/>
                  </a:lnTo>
                  <a:lnTo>
                    <a:pt x="320" y="1338"/>
                  </a:lnTo>
                  <a:lnTo>
                    <a:pt x="257" y="1354"/>
                  </a:lnTo>
                  <a:lnTo>
                    <a:pt x="194" y="1366"/>
                  </a:lnTo>
                  <a:lnTo>
                    <a:pt x="131" y="1375"/>
                  </a:lnTo>
                  <a:lnTo>
                    <a:pt x="65" y="1380"/>
                  </a:lnTo>
                  <a:lnTo>
                    <a:pt x="0" y="1382"/>
                  </a:lnTo>
                  <a:lnTo>
                    <a:pt x="0" y="1413"/>
                  </a:lnTo>
                  <a:lnTo>
                    <a:pt x="67" y="1411"/>
                  </a:lnTo>
                  <a:lnTo>
                    <a:pt x="133" y="1405"/>
                  </a:lnTo>
                  <a:lnTo>
                    <a:pt x="198" y="1397"/>
                  </a:lnTo>
                  <a:lnTo>
                    <a:pt x="263" y="1384"/>
                  </a:lnTo>
                  <a:lnTo>
                    <a:pt x="326" y="1369"/>
                  </a:lnTo>
                  <a:lnTo>
                    <a:pt x="388" y="1349"/>
                  </a:lnTo>
                  <a:lnTo>
                    <a:pt x="450" y="1327"/>
                  </a:lnTo>
                  <a:lnTo>
                    <a:pt x="508" y="1303"/>
                  </a:lnTo>
                  <a:lnTo>
                    <a:pt x="566" y="1274"/>
                  </a:lnTo>
                  <a:lnTo>
                    <a:pt x="622" y="1242"/>
                  </a:lnTo>
                  <a:lnTo>
                    <a:pt x="677" y="1209"/>
                  </a:lnTo>
                  <a:lnTo>
                    <a:pt x="731" y="1172"/>
                  </a:lnTo>
                  <a:lnTo>
                    <a:pt x="781" y="1133"/>
                  </a:lnTo>
                  <a:lnTo>
                    <a:pt x="831" y="1091"/>
                  </a:lnTo>
                  <a:lnTo>
                    <a:pt x="878" y="1046"/>
                  </a:lnTo>
                  <a:lnTo>
                    <a:pt x="924" y="1000"/>
                  </a:lnTo>
                  <a:lnTo>
                    <a:pt x="967" y="950"/>
                  </a:lnTo>
                  <a:lnTo>
                    <a:pt x="1008" y="900"/>
                  </a:lnTo>
                  <a:lnTo>
                    <a:pt x="1047" y="845"/>
                  </a:lnTo>
                  <a:lnTo>
                    <a:pt x="1084" y="790"/>
                  </a:lnTo>
                  <a:lnTo>
                    <a:pt x="1117" y="733"/>
                  </a:lnTo>
                  <a:lnTo>
                    <a:pt x="1148" y="674"/>
                  </a:lnTo>
                  <a:lnTo>
                    <a:pt x="1178" y="613"/>
                  </a:lnTo>
                  <a:lnTo>
                    <a:pt x="1204" y="550"/>
                  </a:lnTo>
                  <a:lnTo>
                    <a:pt x="1227" y="486"/>
                  </a:lnTo>
                  <a:lnTo>
                    <a:pt x="1247" y="420"/>
                  </a:lnTo>
                  <a:lnTo>
                    <a:pt x="1266" y="353"/>
                  </a:lnTo>
                  <a:lnTo>
                    <a:pt x="1280" y="285"/>
                  </a:lnTo>
                  <a:lnTo>
                    <a:pt x="1291" y="216"/>
                  </a:lnTo>
                  <a:lnTo>
                    <a:pt x="1299" y="144"/>
                  </a:lnTo>
                  <a:lnTo>
                    <a:pt x="1305" y="73"/>
                  </a:lnTo>
                  <a:lnTo>
                    <a:pt x="1307" y="0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19" name="Freeform 6"/>
            <p:cNvSpPr>
              <a:spLocks/>
            </p:cNvSpPr>
            <p:nvPr/>
          </p:nvSpPr>
          <p:spPr bwMode="auto">
            <a:xfrm>
              <a:off x="3361" y="3130"/>
              <a:ext cx="323" cy="343"/>
            </a:xfrm>
            <a:custGeom>
              <a:avLst/>
              <a:gdLst>
                <a:gd name="T0" fmla="*/ 0 w 1307"/>
                <a:gd name="T1" fmla="*/ 0 h 1413"/>
                <a:gd name="T2" fmla="*/ 0 w 1307"/>
                <a:gd name="T3" fmla="*/ 0 h 1413"/>
                <a:gd name="T4" fmla="*/ 0 w 1307"/>
                <a:gd name="T5" fmla="*/ 0 h 1413"/>
                <a:gd name="T6" fmla="*/ 0 w 1307"/>
                <a:gd name="T7" fmla="*/ 0 h 1413"/>
                <a:gd name="T8" fmla="*/ 0 w 1307"/>
                <a:gd name="T9" fmla="*/ 0 h 1413"/>
                <a:gd name="T10" fmla="*/ 0 w 1307"/>
                <a:gd name="T11" fmla="*/ 0 h 1413"/>
                <a:gd name="T12" fmla="*/ 0 w 1307"/>
                <a:gd name="T13" fmla="*/ 0 h 1413"/>
                <a:gd name="T14" fmla="*/ 0 w 1307"/>
                <a:gd name="T15" fmla="*/ 0 h 1413"/>
                <a:gd name="T16" fmla="*/ 0 w 1307"/>
                <a:gd name="T17" fmla="*/ 0 h 1413"/>
                <a:gd name="T18" fmla="*/ 0 w 1307"/>
                <a:gd name="T19" fmla="*/ 0 h 1413"/>
                <a:gd name="T20" fmla="*/ 0 w 1307"/>
                <a:gd name="T21" fmla="*/ 0 h 1413"/>
                <a:gd name="T22" fmla="*/ 0 w 1307"/>
                <a:gd name="T23" fmla="*/ 0 h 1413"/>
                <a:gd name="T24" fmla="*/ 0 w 1307"/>
                <a:gd name="T25" fmla="*/ 0 h 1413"/>
                <a:gd name="T26" fmla="*/ 0 w 1307"/>
                <a:gd name="T27" fmla="*/ 0 h 1413"/>
                <a:gd name="T28" fmla="*/ 0 w 1307"/>
                <a:gd name="T29" fmla="*/ 0 h 1413"/>
                <a:gd name="T30" fmla="*/ 0 w 1307"/>
                <a:gd name="T31" fmla="*/ 0 h 1413"/>
                <a:gd name="T32" fmla="*/ 0 w 1307"/>
                <a:gd name="T33" fmla="*/ 0 h 1413"/>
                <a:gd name="T34" fmla="*/ 0 w 1307"/>
                <a:gd name="T35" fmla="*/ 0 h 1413"/>
                <a:gd name="T36" fmla="*/ 0 w 1307"/>
                <a:gd name="T37" fmla="*/ 0 h 1413"/>
                <a:gd name="T38" fmla="*/ 0 w 1307"/>
                <a:gd name="T39" fmla="*/ 0 h 1413"/>
                <a:gd name="T40" fmla="*/ 0 w 1307"/>
                <a:gd name="T41" fmla="*/ 0 h 1413"/>
                <a:gd name="T42" fmla="*/ 0 w 1307"/>
                <a:gd name="T43" fmla="*/ 0 h 1413"/>
                <a:gd name="T44" fmla="*/ 0 w 1307"/>
                <a:gd name="T45" fmla="*/ 0 h 1413"/>
                <a:gd name="T46" fmla="*/ 0 w 1307"/>
                <a:gd name="T47" fmla="*/ 0 h 1413"/>
                <a:gd name="T48" fmla="*/ 0 w 1307"/>
                <a:gd name="T49" fmla="*/ 0 h 1413"/>
                <a:gd name="T50" fmla="*/ 0 w 1307"/>
                <a:gd name="T51" fmla="*/ 0 h 1413"/>
                <a:gd name="T52" fmla="*/ 0 w 1307"/>
                <a:gd name="T53" fmla="*/ 0 h 1413"/>
                <a:gd name="T54" fmla="*/ 0 w 1307"/>
                <a:gd name="T55" fmla="*/ 0 h 1413"/>
                <a:gd name="T56" fmla="*/ 0 w 1307"/>
                <a:gd name="T57" fmla="*/ 0 h 1413"/>
                <a:gd name="T58" fmla="*/ 0 w 1307"/>
                <a:gd name="T59" fmla="*/ 0 h 1413"/>
                <a:gd name="T60" fmla="*/ 0 w 1307"/>
                <a:gd name="T61" fmla="*/ 0 h 1413"/>
                <a:gd name="T62" fmla="*/ 0 w 1307"/>
                <a:gd name="T63" fmla="*/ 0 h 1413"/>
                <a:gd name="T64" fmla="*/ 0 w 1307"/>
                <a:gd name="T65" fmla="*/ 0 h 1413"/>
                <a:gd name="T66" fmla="*/ 0 w 1307"/>
                <a:gd name="T67" fmla="*/ 0 h 14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7"/>
                <a:gd name="T103" fmla="*/ 0 h 1413"/>
                <a:gd name="T104" fmla="*/ 1307 w 1307"/>
                <a:gd name="T105" fmla="*/ 1413 h 14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7" h="1413">
                  <a:moveTo>
                    <a:pt x="0" y="31"/>
                  </a:moveTo>
                  <a:lnTo>
                    <a:pt x="0" y="31"/>
                  </a:lnTo>
                  <a:lnTo>
                    <a:pt x="65" y="34"/>
                  </a:lnTo>
                  <a:lnTo>
                    <a:pt x="131" y="39"/>
                  </a:lnTo>
                  <a:lnTo>
                    <a:pt x="194" y="48"/>
                  </a:lnTo>
                  <a:lnTo>
                    <a:pt x="257" y="60"/>
                  </a:lnTo>
                  <a:lnTo>
                    <a:pt x="320" y="76"/>
                  </a:lnTo>
                  <a:lnTo>
                    <a:pt x="380" y="93"/>
                  </a:lnTo>
                  <a:lnTo>
                    <a:pt x="439" y="115"/>
                  </a:lnTo>
                  <a:lnTo>
                    <a:pt x="498" y="140"/>
                  </a:lnTo>
                  <a:lnTo>
                    <a:pt x="554" y="168"/>
                  </a:lnTo>
                  <a:lnTo>
                    <a:pt x="608" y="198"/>
                  </a:lnTo>
                  <a:lnTo>
                    <a:pt x="662" y="231"/>
                  </a:lnTo>
                  <a:lnTo>
                    <a:pt x="714" y="268"/>
                  </a:lnTo>
                  <a:lnTo>
                    <a:pt x="765" y="305"/>
                  </a:lnTo>
                  <a:lnTo>
                    <a:pt x="813" y="347"/>
                  </a:lnTo>
                  <a:lnTo>
                    <a:pt x="860" y="389"/>
                  </a:lnTo>
                  <a:lnTo>
                    <a:pt x="904" y="436"/>
                  </a:lnTo>
                  <a:lnTo>
                    <a:pt x="947" y="483"/>
                  </a:lnTo>
                  <a:lnTo>
                    <a:pt x="985" y="534"/>
                  </a:lnTo>
                  <a:lnTo>
                    <a:pt x="1024" y="586"/>
                  </a:lnTo>
                  <a:lnTo>
                    <a:pt x="1059" y="641"/>
                  </a:lnTo>
                  <a:lnTo>
                    <a:pt x="1093" y="696"/>
                  </a:lnTo>
                  <a:lnTo>
                    <a:pt x="1124" y="755"/>
                  </a:lnTo>
                  <a:lnTo>
                    <a:pt x="1151" y="814"/>
                  </a:lnTo>
                  <a:lnTo>
                    <a:pt x="1178" y="874"/>
                  </a:lnTo>
                  <a:lnTo>
                    <a:pt x="1200" y="938"/>
                  </a:lnTo>
                  <a:lnTo>
                    <a:pt x="1221" y="1002"/>
                  </a:lnTo>
                  <a:lnTo>
                    <a:pt x="1237" y="1068"/>
                  </a:lnTo>
                  <a:lnTo>
                    <a:pt x="1251" y="1135"/>
                  </a:lnTo>
                  <a:lnTo>
                    <a:pt x="1263" y="1202"/>
                  </a:lnTo>
                  <a:lnTo>
                    <a:pt x="1271" y="1272"/>
                  </a:lnTo>
                  <a:lnTo>
                    <a:pt x="1276" y="1343"/>
                  </a:lnTo>
                  <a:lnTo>
                    <a:pt x="1278" y="1413"/>
                  </a:lnTo>
                  <a:lnTo>
                    <a:pt x="1307" y="1413"/>
                  </a:lnTo>
                  <a:lnTo>
                    <a:pt x="1305" y="1340"/>
                  </a:lnTo>
                  <a:lnTo>
                    <a:pt x="1299" y="1270"/>
                  </a:lnTo>
                  <a:lnTo>
                    <a:pt x="1291" y="1198"/>
                  </a:lnTo>
                  <a:lnTo>
                    <a:pt x="1280" y="1128"/>
                  </a:lnTo>
                  <a:lnTo>
                    <a:pt x="1266" y="1061"/>
                  </a:lnTo>
                  <a:lnTo>
                    <a:pt x="1247" y="994"/>
                  </a:lnTo>
                  <a:lnTo>
                    <a:pt x="1227" y="927"/>
                  </a:lnTo>
                  <a:lnTo>
                    <a:pt x="1204" y="863"/>
                  </a:lnTo>
                  <a:lnTo>
                    <a:pt x="1178" y="800"/>
                  </a:lnTo>
                  <a:lnTo>
                    <a:pt x="1148" y="740"/>
                  </a:lnTo>
                  <a:lnTo>
                    <a:pt x="1117" y="681"/>
                  </a:lnTo>
                  <a:lnTo>
                    <a:pt x="1084" y="624"/>
                  </a:lnTo>
                  <a:lnTo>
                    <a:pt x="1047" y="568"/>
                  </a:lnTo>
                  <a:lnTo>
                    <a:pt x="1008" y="514"/>
                  </a:lnTo>
                  <a:lnTo>
                    <a:pt x="967" y="463"/>
                  </a:lnTo>
                  <a:lnTo>
                    <a:pt x="924" y="414"/>
                  </a:lnTo>
                  <a:lnTo>
                    <a:pt x="878" y="367"/>
                  </a:lnTo>
                  <a:lnTo>
                    <a:pt x="831" y="323"/>
                  </a:lnTo>
                  <a:lnTo>
                    <a:pt x="781" y="281"/>
                  </a:lnTo>
                  <a:lnTo>
                    <a:pt x="731" y="241"/>
                  </a:lnTo>
                  <a:lnTo>
                    <a:pt x="677" y="205"/>
                  </a:lnTo>
                  <a:lnTo>
                    <a:pt x="622" y="172"/>
                  </a:lnTo>
                  <a:lnTo>
                    <a:pt x="566" y="140"/>
                  </a:lnTo>
                  <a:lnTo>
                    <a:pt x="508" y="111"/>
                  </a:lnTo>
                  <a:lnTo>
                    <a:pt x="450" y="87"/>
                  </a:lnTo>
                  <a:lnTo>
                    <a:pt x="388" y="65"/>
                  </a:lnTo>
                  <a:lnTo>
                    <a:pt x="326" y="45"/>
                  </a:lnTo>
                  <a:lnTo>
                    <a:pt x="263" y="29"/>
                  </a:lnTo>
                  <a:lnTo>
                    <a:pt x="198" y="17"/>
                  </a:lnTo>
                  <a:lnTo>
                    <a:pt x="133" y="8"/>
                  </a:lnTo>
                  <a:lnTo>
                    <a:pt x="67" y="3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20" name="Freeform 7"/>
            <p:cNvSpPr>
              <a:spLocks/>
            </p:cNvSpPr>
            <p:nvPr/>
          </p:nvSpPr>
          <p:spPr bwMode="auto">
            <a:xfrm>
              <a:off x="3037" y="3130"/>
              <a:ext cx="324" cy="343"/>
            </a:xfrm>
            <a:custGeom>
              <a:avLst/>
              <a:gdLst>
                <a:gd name="T0" fmla="*/ 0 w 1310"/>
                <a:gd name="T1" fmla="*/ 0 h 1413"/>
                <a:gd name="T2" fmla="*/ 0 w 1310"/>
                <a:gd name="T3" fmla="*/ 0 h 1413"/>
                <a:gd name="T4" fmla="*/ 0 w 1310"/>
                <a:gd name="T5" fmla="*/ 0 h 1413"/>
                <a:gd name="T6" fmla="*/ 0 w 1310"/>
                <a:gd name="T7" fmla="*/ 0 h 1413"/>
                <a:gd name="T8" fmla="*/ 0 w 1310"/>
                <a:gd name="T9" fmla="*/ 0 h 1413"/>
                <a:gd name="T10" fmla="*/ 0 w 1310"/>
                <a:gd name="T11" fmla="*/ 0 h 1413"/>
                <a:gd name="T12" fmla="*/ 0 w 1310"/>
                <a:gd name="T13" fmla="*/ 0 h 1413"/>
                <a:gd name="T14" fmla="*/ 0 w 1310"/>
                <a:gd name="T15" fmla="*/ 0 h 1413"/>
                <a:gd name="T16" fmla="*/ 0 w 1310"/>
                <a:gd name="T17" fmla="*/ 0 h 1413"/>
                <a:gd name="T18" fmla="*/ 0 w 1310"/>
                <a:gd name="T19" fmla="*/ 0 h 1413"/>
                <a:gd name="T20" fmla="*/ 0 w 1310"/>
                <a:gd name="T21" fmla="*/ 0 h 1413"/>
                <a:gd name="T22" fmla="*/ 0 w 1310"/>
                <a:gd name="T23" fmla="*/ 0 h 1413"/>
                <a:gd name="T24" fmla="*/ 0 w 1310"/>
                <a:gd name="T25" fmla="*/ 0 h 1413"/>
                <a:gd name="T26" fmla="*/ 0 w 1310"/>
                <a:gd name="T27" fmla="*/ 0 h 1413"/>
                <a:gd name="T28" fmla="*/ 0 w 1310"/>
                <a:gd name="T29" fmla="*/ 0 h 1413"/>
                <a:gd name="T30" fmla="*/ 0 w 1310"/>
                <a:gd name="T31" fmla="*/ 0 h 1413"/>
                <a:gd name="T32" fmla="*/ 0 w 1310"/>
                <a:gd name="T33" fmla="*/ 0 h 1413"/>
                <a:gd name="T34" fmla="*/ 0 w 1310"/>
                <a:gd name="T35" fmla="*/ 0 h 1413"/>
                <a:gd name="T36" fmla="*/ 0 w 1310"/>
                <a:gd name="T37" fmla="*/ 0 h 1413"/>
                <a:gd name="T38" fmla="*/ 0 w 1310"/>
                <a:gd name="T39" fmla="*/ 0 h 1413"/>
                <a:gd name="T40" fmla="*/ 0 w 1310"/>
                <a:gd name="T41" fmla="*/ 0 h 1413"/>
                <a:gd name="T42" fmla="*/ 0 w 1310"/>
                <a:gd name="T43" fmla="*/ 0 h 1413"/>
                <a:gd name="T44" fmla="*/ 0 w 1310"/>
                <a:gd name="T45" fmla="*/ 0 h 1413"/>
                <a:gd name="T46" fmla="*/ 0 w 1310"/>
                <a:gd name="T47" fmla="*/ 0 h 1413"/>
                <a:gd name="T48" fmla="*/ 0 w 1310"/>
                <a:gd name="T49" fmla="*/ 0 h 1413"/>
                <a:gd name="T50" fmla="*/ 0 w 1310"/>
                <a:gd name="T51" fmla="*/ 0 h 1413"/>
                <a:gd name="T52" fmla="*/ 0 w 1310"/>
                <a:gd name="T53" fmla="*/ 0 h 1413"/>
                <a:gd name="T54" fmla="*/ 0 w 1310"/>
                <a:gd name="T55" fmla="*/ 0 h 1413"/>
                <a:gd name="T56" fmla="*/ 0 w 1310"/>
                <a:gd name="T57" fmla="*/ 0 h 1413"/>
                <a:gd name="T58" fmla="*/ 0 w 1310"/>
                <a:gd name="T59" fmla="*/ 0 h 1413"/>
                <a:gd name="T60" fmla="*/ 0 w 1310"/>
                <a:gd name="T61" fmla="*/ 0 h 1413"/>
                <a:gd name="T62" fmla="*/ 0 w 1310"/>
                <a:gd name="T63" fmla="*/ 0 h 1413"/>
                <a:gd name="T64" fmla="*/ 0 w 1310"/>
                <a:gd name="T65" fmla="*/ 0 h 1413"/>
                <a:gd name="T66" fmla="*/ 0 w 1310"/>
                <a:gd name="T67" fmla="*/ 0 h 14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10"/>
                <a:gd name="T103" fmla="*/ 0 h 1413"/>
                <a:gd name="T104" fmla="*/ 1310 w 1310"/>
                <a:gd name="T105" fmla="*/ 1413 h 14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10" h="1413">
                  <a:moveTo>
                    <a:pt x="28" y="1413"/>
                  </a:moveTo>
                  <a:lnTo>
                    <a:pt x="28" y="1413"/>
                  </a:lnTo>
                  <a:lnTo>
                    <a:pt x="30" y="1343"/>
                  </a:lnTo>
                  <a:lnTo>
                    <a:pt x="35" y="1272"/>
                  </a:lnTo>
                  <a:lnTo>
                    <a:pt x="44" y="1202"/>
                  </a:lnTo>
                  <a:lnTo>
                    <a:pt x="55" y="1135"/>
                  </a:lnTo>
                  <a:lnTo>
                    <a:pt x="69" y="1068"/>
                  </a:lnTo>
                  <a:lnTo>
                    <a:pt x="85" y="1002"/>
                  </a:lnTo>
                  <a:lnTo>
                    <a:pt x="106" y="938"/>
                  </a:lnTo>
                  <a:lnTo>
                    <a:pt x="129" y="874"/>
                  </a:lnTo>
                  <a:lnTo>
                    <a:pt x="155" y="814"/>
                  </a:lnTo>
                  <a:lnTo>
                    <a:pt x="183" y="755"/>
                  </a:lnTo>
                  <a:lnTo>
                    <a:pt x="213" y="696"/>
                  </a:lnTo>
                  <a:lnTo>
                    <a:pt x="247" y="641"/>
                  </a:lnTo>
                  <a:lnTo>
                    <a:pt x="283" y="586"/>
                  </a:lnTo>
                  <a:lnTo>
                    <a:pt x="321" y="534"/>
                  </a:lnTo>
                  <a:lnTo>
                    <a:pt x="361" y="483"/>
                  </a:lnTo>
                  <a:lnTo>
                    <a:pt x="403" y="436"/>
                  </a:lnTo>
                  <a:lnTo>
                    <a:pt x="447" y="389"/>
                  </a:lnTo>
                  <a:lnTo>
                    <a:pt x="495" y="347"/>
                  </a:lnTo>
                  <a:lnTo>
                    <a:pt x="543" y="305"/>
                  </a:lnTo>
                  <a:lnTo>
                    <a:pt x="593" y="268"/>
                  </a:lnTo>
                  <a:lnTo>
                    <a:pt x="645" y="231"/>
                  </a:lnTo>
                  <a:lnTo>
                    <a:pt x="699" y="198"/>
                  </a:lnTo>
                  <a:lnTo>
                    <a:pt x="754" y="168"/>
                  </a:lnTo>
                  <a:lnTo>
                    <a:pt x="811" y="140"/>
                  </a:lnTo>
                  <a:lnTo>
                    <a:pt x="869" y="115"/>
                  </a:lnTo>
                  <a:lnTo>
                    <a:pt x="928" y="93"/>
                  </a:lnTo>
                  <a:lnTo>
                    <a:pt x="988" y="76"/>
                  </a:lnTo>
                  <a:lnTo>
                    <a:pt x="1052" y="60"/>
                  </a:lnTo>
                  <a:lnTo>
                    <a:pt x="1114" y="48"/>
                  </a:lnTo>
                  <a:lnTo>
                    <a:pt x="1178" y="39"/>
                  </a:lnTo>
                  <a:lnTo>
                    <a:pt x="1244" y="34"/>
                  </a:lnTo>
                  <a:lnTo>
                    <a:pt x="1310" y="31"/>
                  </a:lnTo>
                  <a:lnTo>
                    <a:pt x="1310" y="0"/>
                  </a:lnTo>
                  <a:lnTo>
                    <a:pt x="1242" y="3"/>
                  </a:lnTo>
                  <a:lnTo>
                    <a:pt x="1176" y="8"/>
                  </a:lnTo>
                  <a:lnTo>
                    <a:pt x="1110" y="17"/>
                  </a:lnTo>
                  <a:lnTo>
                    <a:pt x="1046" y="29"/>
                  </a:lnTo>
                  <a:lnTo>
                    <a:pt x="982" y="45"/>
                  </a:lnTo>
                  <a:lnTo>
                    <a:pt x="920" y="65"/>
                  </a:lnTo>
                  <a:lnTo>
                    <a:pt x="859" y="87"/>
                  </a:lnTo>
                  <a:lnTo>
                    <a:pt x="800" y="111"/>
                  </a:lnTo>
                  <a:lnTo>
                    <a:pt x="742" y="140"/>
                  </a:lnTo>
                  <a:lnTo>
                    <a:pt x="685" y="172"/>
                  </a:lnTo>
                  <a:lnTo>
                    <a:pt x="631" y="205"/>
                  </a:lnTo>
                  <a:lnTo>
                    <a:pt x="576" y="241"/>
                  </a:lnTo>
                  <a:lnTo>
                    <a:pt x="526" y="281"/>
                  </a:lnTo>
                  <a:lnTo>
                    <a:pt x="476" y="323"/>
                  </a:lnTo>
                  <a:lnTo>
                    <a:pt x="429" y="367"/>
                  </a:lnTo>
                  <a:lnTo>
                    <a:pt x="383" y="414"/>
                  </a:lnTo>
                  <a:lnTo>
                    <a:pt x="340" y="463"/>
                  </a:lnTo>
                  <a:lnTo>
                    <a:pt x="298" y="514"/>
                  </a:lnTo>
                  <a:lnTo>
                    <a:pt x="260" y="568"/>
                  </a:lnTo>
                  <a:lnTo>
                    <a:pt x="222" y="624"/>
                  </a:lnTo>
                  <a:lnTo>
                    <a:pt x="189" y="681"/>
                  </a:lnTo>
                  <a:lnTo>
                    <a:pt x="158" y="740"/>
                  </a:lnTo>
                  <a:lnTo>
                    <a:pt x="128" y="800"/>
                  </a:lnTo>
                  <a:lnTo>
                    <a:pt x="103" y="863"/>
                  </a:lnTo>
                  <a:lnTo>
                    <a:pt x="79" y="927"/>
                  </a:lnTo>
                  <a:lnTo>
                    <a:pt x="59" y="994"/>
                  </a:lnTo>
                  <a:lnTo>
                    <a:pt x="40" y="1061"/>
                  </a:lnTo>
                  <a:lnTo>
                    <a:pt x="26" y="1128"/>
                  </a:lnTo>
                  <a:lnTo>
                    <a:pt x="15" y="1198"/>
                  </a:lnTo>
                  <a:lnTo>
                    <a:pt x="7" y="1270"/>
                  </a:lnTo>
                  <a:lnTo>
                    <a:pt x="2" y="1340"/>
                  </a:lnTo>
                  <a:lnTo>
                    <a:pt x="0" y="1413"/>
                  </a:lnTo>
                  <a:lnTo>
                    <a:pt x="28" y="1413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21" name="Freeform 8"/>
            <p:cNvSpPr>
              <a:spLocks/>
            </p:cNvSpPr>
            <p:nvPr/>
          </p:nvSpPr>
          <p:spPr bwMode="auto">
            <a:xfrm>
              <a:off x="3037" y="3474"/>
              <a:ext cx="324" cy="343"/>
            </a:xfrm>
            <a:custGeom>
              <a:avLst/>
              <a:gdLst>
                <a:gd name="T0" fmla="*/ 0 w 1310"/>
                <a:gd name="T1" fmla="*/ 0 h 1413"/>
                <a:gd name="T2" fmla="*/ 0 w 1310"/>
                <a:gd name="T3" fmla="*/ 0 h 1413"/>
                <a:gd name="T4" fmla="*/ 0 w 1310"/>
                <a:gd name="T5" fmla="*/ 0 h 1413"/>
                <a:gd name="T6" fmla="*/ 0 w 1310"/>
                <a:gd name="T7" fmla="*/ 0 h 1413"/>
                <a:gd name="T8" fmla="*/ 0 w 1310"/>
                <a:gd name="T9" fmla="*/ 0 h 1413"/>
                <a:gd name="T10" fmla="*/ 0 w 1310"/>
                <a:gd name="T11" fmla="*/ 0 h 1413"/>
                <a:gd name="T12" fmla="*/ 0 w 1310"/>
                <a:gd name="T13" fmla="*/ 0 h 1413"/>
                <a:gd name="T14" fmla="*/ 0 w 1310"/>
                <a:gd name="T15" fmla="*/ 0 h 1413"/>
                <a:gd name="T16" fmla="*/ 0 w 1310"/>
                <a:gd name="T17" fmla="*/ 0 h 1413"/>
                <a:gd name="T18" fmla="*/ 0 w 1310"/>
                <a:gd name="T19" fmla="*/ 0 h 1413"/>
                <a:gd name="T20" fmla="*/ 0 w 1310"/>
                <a:gd name="T21" fmla="*/ 0 h 1413"/>
                <a:gd name="T22" fmla="*/ 0 w 1310"/>
                <a:gd name="T23" fmla="*/ 0 h 1413"/>
                <a:gd name="T24" fmla="*/ 0 w 1310"/>
                <a:gd name="T25" fmla="*/ 0 h 1413"/>
                <a:gd name="T26" fmla="*/ 0 w 1310"/>
                <a:gd name="T27" fmla="*/ 0 h 1413"/>
                <a:gd name="T28" fmla="*/ 0 w 1310"/>
                <a:gd name="T29" fmla="*/ 0 h 1413"/>
                <a:gd name="T30" fmla="*/ 0 w 1310"/>
                <a:gd name="T31" fmla="*/ 0 h 1413"/>
                <a:gd name="T32" fmla="*/ 0 w 1310"/>
                <a:gd name="T33" fmla="*/ 0 h 1413"/>
                <a:gd name="T34" fmla="*/ 0 w 1310"/>
                <a:gd name="T35" fmla="*/ 0 h 1413"/>
                <a:gd name="T36" fmla="*/ 0 w 1310"/>
                <a:gd name="T37" fmla="*/ 0 h 1413"/>
                <a:gd name="T38" fmla="*/ 0 w 1310"/>
                <a:gd name="T39" fmla="*/ 0 h 1413"/>
                <a:gd name="T40" fmla="*/ 0 w 1310"/>
                <a:gd name="T41" fmla="*/ 0 h 1413"/>
                <a:gd name="T42" fmla="*/ 0 w 1310"/>
                <a:gd name="T43" fmla="*/ 0 h 1413"/>
                <a:gd name="T44" fmla="*/ 0 w 1310"/>
                <a:gd name="T45" fmla="*/ 0 h 1413"/>
                <a:gd name="T46" fmla="*/ 0 w 1310"/>
                <a:gd name="T47" fmla="*/ 0 h 1413"/>
                <a:gd name="T48" fmla="*/ 0 w 1310"/>
                <a:gd name="T49" fmla="*/ 0 h 1413"/>
                <a:gd name="T50" fmla="*/ 0 w 1310"/>
                <a:gd name="T51" fmla="*/ 0 h 1413"/>
                <a:gd name="T52" fmla="*/ 0 w 1310"/>
                <a:gd name="T53" fmla="*/ 0 h 1413"/>
                <a:gd name="T54" fmla="*/ 0 w 1310"/>
                <a:gd name="T55" fmla="*/ 0 h 1413"/>
                <a:gd name="T56" fmla="*/ 0 w 1310"/>
                <a:gd name="T57" fmla="*/ 0 h 1413"/>
                <a:gd name="T58" fmla="*/ 0 w 1310"/>
                <a:gd name="T59" fmla="*/ 0 h 1413"/>
                <a:gd name="T60" fmla="*/ 0 w 1310"/>
                <a:gd name="T61" fmla="*/ 0 h 1413"/>
                <a:gd name="T62" fmla="*/ 0 w 1310"/>
                <a:gd name="T63" fmla="*/ 0 h 1413"/>
                <a:gd name="T64" fmla="*/ 0 w 1310"/>
                <a:gd name="T65" fmla="*/ 0 h 1413"/>
                <a:gd name="T66" fmla="*/ 0 w 1310"/>
                <a:gd name="T67" fmla="*/ 0 h 14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10"/>
                <a:gd name="T103" fmla="*/ 0 h 1413"/>
                <a:gd name="T104" fmla="*/ 1310 w 1310"/>
                <a:gd name="T105" fmla="*/ 1413 h 14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10" h="1413">
                  <a:moveTo>
                    <a:pt x="1310" y="1382"/>
                  </a:moveTo>
                  <a:lnTo>
                    <a:pt x="1310" y="1382"/>
                  </a:lnTo>
                  <a:lnTo>
                    <a:pt x="1244" y="1380"/>
                  </a:lnTo>
                  <a:lnTo>
                    <a:pt x="1178" y="1375"/>
                  </a:lnTo>
                  <a:lnTo>
                    <a:pt x="1114" y="1366"/>
                  </a:lnTo>
                  <a:lnTo>
                    <a:pt x="1052" y="1354"/>
                  </a:lnTo>
                  <a:lnTo>
                    <a:pt x="988" y="1338"/>
                  </a:lnTo>
                  <a:lnTo>
                    <a:pt x="928" y="1320"/>
                  </a:lnTo>
                  <a:lnTo>
                    <a:pt x="869" y="1298"/>
                  </a:lnTo>
                  <a:lnTo>
                    <a:pt x="811" y="1274"/>
                  </a:lnTo>
                  <a:lnTo>
                    <a:pt x="754" y="1245"/>
                  </a:lnTo>
                  <a:lnTo>
                    <a:pt x="699" y="1215"/>
                  </a:lnTo>
                  <a:lnTo>
                    <a:pt x="645" y="1182"/>
                  </a:lnTo>
                  <a:lnTo>
                    <a:pt x="593" y="1146"/>
                  </a:lnTo>
                  <a:lnTo>
                    <a:pt x="543" y="1108"/>
                  </a:lnTo>
                  <a:lnTo>
                    <a:pt x="495" y="1066"/>
                  </a:lnTo>
                  <a:lnTo>
                    <a:pt x="447" y="1024"/>
                  </a:lnTo>
                  <a:lnTo>
                    <a:pt x="403" y="978"/>
                  </a:lnTo>
                  <a:lnTo>
                    <a:pt x="361" y="930"/>
                  </a:lnTo>
                  <a:lnTo>
                    <a:pt x="321" y="880"/>
                  </a:lnTo>
                  <a:lnTo>
                    <a:pt x="283" y="828"/>
                  </a:lnTo>
                  <a:lnTo>
                    <a:pt x="247" y="772"/>
                  </a:lnTo>
                  <a:lnTo>
                    <a:pt x="213" y="717"/>
                  </a:lnTo>
                  <a:lnTo>
                    <a:pt x="183" y="659"/>
                  </a:lnTo>
                  <a:lnTo>
                    <a:pt x="155" y="600"/>
                  </a:lnTo>
                  <a:lnTo>
                    <a:pt x="129" y="539"/>
                  </a:lnTo>
                  <a:lnTo>
                    <a:pt x="106" y="475"/>
                  </a:lnTo>
                  <a:lnTo>
                    <a:pt x="85" y="411"/>
                  </a:lnTo>
                  <a:lnTo>
                    <a:pt x="69" y="346"/>
                  </a:lnTo>
                  <a:lnTo>
                    <a:pt x="55" y="279"/>
                  </a:lnTo>
                  <a:lnTo>
                    <a:pt x="44" y="211"/>
                  </a:lnTo>
                  <a:lnTo>
                    <a:pt x="35" y="142"/>
                  </a:lnTo>
                  <a:lnTo>
                    <a:pt x="30" y="71"/>
                  </a:lnTo>
                  <a:lnTo>
                    <a:pt x="28" y="0"/>
                  </a:lnTo>
                  <a:lnTo>
                    <a:pt x="0" y="0"/>
                  </a:lnTo>
                  <a:lnTo>
                    <a:pt x="2" y="73"/>
                  </a:lnTo>
                  <a:lnTo>
                    <a:pt x="7" y="144"/>
                  </a:lnTo>
                  <a:lnTo>
                    <a:pt x="15" y="216"/>
                  </a:lnTo>
                  <a:lnTo>
                    <a:pt x="26" y="285"/>
                  </a:lnTo>
                  <a:lnTo>
                    <a:pt x="40" y="353"/>
                  </a:lnTo>
                  <a:lnTo>
                    <a:pt x="59" y="420"/>
                  </a:lnTo>
                  <a:lnTo>
                    <a:pt x="79" y="486"/>
                  </a:lnTo>
                  <a:lnTo>
                    <a:pt x="103" y="550"/>
                  </a:lnTo>
                  <a:lnTo>
                    <a:pt x="128" y="613"/>
                  </a:lnTo>
                  <a:lnTo>
                    <a:pt x="158" y="674"/>
                  </a:lnTo>
                  <a:lnTo>
                    <a:pt x="189" y="733"/>
                  </a:lnTo>
                  <a:lnTo>
                    <a:pt x="222" y="790"/>
                  </a:lnTo>
                  <a:lnTo>
                    <a:pt x="260" y="845"/>
                  </a:lnTo>
                  <a:lnTo>
                    <a:pt x="298" y="900"/>
                  </a:lnTo>
                  <a:lnTo>
                    <a:pt x="340" y="950"/>
                  </a:lnTo>
                  <a:lnTo>
                    <a:pt x="383" y="1000"/>
                  </a:lnTo>
                  <a:lnTo>
                    <a:pt x="429" y="1046"/>
                  </a:lnTo>
                  <a:lnTo>
                    <a:pt x="476" y="1091"/>
                  </a:lnTo>
                  <a:lnTo>
                    <a:pt x="526" y="1133"/>
                  </a:lnTo>
                  <a:lnTo>
                    <a:pt x="576" y="1172"/>
                  </a:lnTo>
                  <a:lnTo>
                    <a:pt x="631" y="1209"/>
                  </a:lnTo>
                  <a:lnTo>
                    <a:pt x="685" y="1242"/>
                  </a:lnTo>
                  <a:lnTo>
                    <a:pt x="742" y="1274"/>
                  </a:lnTo>
                  <a:lnTo>
                    <a:pt x="800" y="1303"/>
                  </a:lnTo>
                  <a:lnTo>
                    <a:pt x="859" y="1327"/>
                  </a:lnTo>
                  <a:lnTo>
                    <a:pt x="920" y="1349"/>
                  </a:lnTo>
                  <a:lnTo>
                    <a:pt x="982" y="1369"/>
                  </a:lnTo>
                  <a:lnTo>
                    <a:pt x="1046" y="1384"/>
                  </a:lnTo>
                  <a:lnTo>
                    <a:pt x="1110" y="1397"/>
                  </a:lnTo>
                  <a:lnTo>
                    <a:pt x="1176" y="1405"/>
                  </a:lnTo>
                  <a:lnTo>
                    <a:pt x="1242" y="1411"/>
                  </a:lnTo>
                  <a:lnTo>
                    <a:pt x="1310" y="1413"/>
                  </a:lnTo>
                  <a:lnTo>
                    <a:pt x="1310" y="1382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22" name="Freeform 9"/>
            <p:cNvSpPr>
              <a:spLocks/>
            </p:cNvSpPr>
            <p:nvPr/>
          </p:nvSpPr>
          <p:spPr bwMode="auto">
            <a:xfrm>
              <a:off x="3285" y="3070"/>
              <a:ext cx="78" cy="404"/>
            </a:xfrm>
            <a:custGeom>
              <a:avLst/>
              <a:gdLst>
                <a:gd name="T0" fmla="*/ 0 w 311"/>
                <a:gd name="T1" fmla="*/ 0 h 1667"/>
                <a:gd name="T2" fmla="*/ 0 w 311"/>
                <a:gd name="T3" fmla="*/ 0 h 1667"/>
                <a:gd name="T4" fmla="*/ 0 w 311"/>
                <a:gd name="T5" fmla="*/ 0 h 1667"/>
                <a:gd name="T6" fmla="*/ 0 w 311"/>
                <a:gd name="T7" fmla="*/ 0 h 16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1"/>
                <a:gd name="T13" fmla="*/ 0 h 1667"/>
                <a:gd name="T14" fmla="*/ 311 w 311"/>
                <a:gd name="T15" fmla="*/ 1667 h 16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1" h="1667">
                  <a:moveTo>
                    <a:pt x="309" y="1667"/>
                  </a:moveTo>
                  <a:lnTo>
                    <a:pt x="0" y="1335"/>
                  </a:lnTo>
                  <a:lnTo>
                    <a:pt x="311" y="0"/>
                  </a:lnTo>
                  <a:lnTo>
                    <a:pt x="309" y="1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23" name="Freeform 10"/>
            <p:cNvSpPr>
              <a:spLocks/>
            </p:cNvSpPr>
            <p:nvPr/>
          </p:nvSpPr>
          <p:spPr bwMode="auto">
            <a:xfrm>
              <a:off x="3281" y="3391"/>
              <a:ext cx="83" cy="86"/>
            </a:xfrm>
            <a:custGeom>
              <a:avLst/>
              <a:gdLst>
                <a:gd name="T0" fmla="*/ 0 w 334"/>
                <a:gd name="T1" fmla="*/ 0 h 354"/>
                <a:gd name="T2" fmla="*/ 0 w 334"/>
                <a:gd name="T3" fmla="*/ 0 h 354"/>
                <a:gd name="T4" fmla="*/ 0 w 334"/>
                <a:gd name="T5" fmla="*/ 0 h 354"/>
                <a:gd name="T6" fmla="*/ 0 w 334"/>
                <a:gd name="T7" fmla="*/ 0 h 354"/>
                <a:gd name="T8" fmla="*/ 0 w 334"/>
                <a:gd name="T9" fmla="*/ 0 h 354"/>
                <a:gd name="T10" fmla="*/ 0 w 334"/>
                <a:gd name="T11" fmla="*/ 0 h 354"/>
                <a:gd name="T12" fmla="*/ 0 w 334"/>
                <a:gd name="T13" fmla="*/ 0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4"/>
                <a:gd name="T22" fmla="*/ 0 h 354"/>
                <a:gd name="T23" fmla="*/ 334 w 334"/>
                <a:gd name="T24" fmla="*/ 354 h 3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4" h="354">
                  <a:moveTo>
                    <a:pt x="0" y="8"/>
                  </a:moveTo>
                  <a:lnTo>
                    <a:pt x="5" y="22"/>
                  </a:lnTo>
                  <a:lnTo>
                    <a:pt x="313" y="354"/>
                  </a:lnTo>
                  <a:lnTo>
                    <a:pt x="334" y="332"/>
                  </a:lnTo>
                  <a:lnTo>
                    <a:pt x="25" y="0"/>
                  </a:lnTo>
                  <a:lnTo>
                    <a:pt x="29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24" name="Freeform 11"/>
            <p:cNvSpPr>
              <a:spLocks/>
            </p:cNvSpPr>
            <p:nvPr/>
          </p:nvSpPr>
          <p:spPr bwMode="auto">
            <a:xfrm>
              <a:off x="3281" y="3068"/>
              <a:ext cx="86" cy="326"/>
            </a:xfrm>
            <a:custGeom>
              <a:avLst/>
              <a:gdLst>
                <a:gd name="T0" fmla="*/ 0 w 340"/>
                <a:gd name="T1" fmla="*/ 0 h 1341"/>
                <a:gd name="T2" fmla="*/ 0 w 340"/>
                <a:gd name="T3" fmla="*/ 0 h 1341"/>
                <a:gd name="T4" fmla="*/ 0 w 340"/>
                <a:gd name="T5" fmla="*/ 0 h 1341"/>
                <a:gd name="T6" fmla="*/ 0 w 340"/>
                <a:gd name="T7" fmla="*/ 0 h 1341"/>
                <a:gd name="T8" fmla="*/ 0 w 340"/>
                <a:gd name="T9" fmla="*/ 0 h 1341"/>
                <a:gd name="T10" fmla="*/ 0 w 340"/>
                <a:gd name="T11" fmla="*/ 0 h 1341"/>
                <a:gd name="T12" fmla="*/ 0 w 340"/>
                <a:gd name="T13" fmla="*/ 0 h 13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0"/>
                <a:gd name="T22" fmla="*/ 0 h 1341"/>
                <a:gd name="T23" fmla="*/ 340 w 340"/>
                <a:gd name="T24" fmla="*/ 1341 h 13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0" h="1341">
                  <a:moveTo>
                    <a:pt x="340" y="3"/>
                  </a:moveTo>
                  <a:lnTo>
                    <a:pt x="311" y="0"/>
                  </a:lnTo>
                  <a:lnTo>
                    <a:pt x="0" y="1335"/>
                  </a:lnTo>
                  <a:lnTo>
                    <a:pt x="29" y="1341"/>
                  </a:lnTo>
                  <a:lnTo>
                    <a:pt x="340" y="7"/>
                  </a:lnTo>
                  <a:lnTo>
                    <a:pt x="311" y="3"/>
                  </a:lnTo>
                  <a:lnTo>
                    <a:pt x="340" y="3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25" name="Freeform 12"/>
            <p:cNvSpPr>
              <a:spLocks/>
            </p:cNvSpPr>
            <p:nvPr/>
          </p:nvSpPr>
          <p:spPr bwMode="auto">
            <a:xfrm>
              <a:off x="3357" y="3070"/>
              <a:ext cx="8" cy="407"/>
            </a:xfrm>
            <a:custGeom>
              <a:avLst/>
              <a:gdLst>
                <a:gd name="T0" fmla="*/ 0 w 31"/>
                <a:gd name="T1" fmla="*/ 0 h 1678"/>
                <a:gd name="T2" fmla="*/ 0 w 31"/>
                <a:gd name="T3" fmla="*/ 0 h 1678"/>
                <a:gd name="T4" fmla="*/ 0 w 31"/>
                <a:gd name="T5" fmla="*/ 0 h 1678"/>
                <a:gd name="T6" fmla="*/ 0 w 31"/>
                <a:gd name="T7" fmla="*/ 0 h 1678"/>
                <a:gd name="T8" fmla="*/ 0 w 31"/>
                <a:gd name="T9" fmla="*/ 0 h 1678"/>
                <a:gd name="T10" fmla="*/ 0 w 31"/>
                <a:gd name="T11" fmla="*/ 0 h 1678"/>
                <a:gd name="T12" fmla="*/ 0 w 31"/>
                <a:gd name="T13" fmla="*/ 0 h 1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678"/>
                <a:gd name="T23" fmla="*/ 31 w 31"/>
                <a:gd name="T24" fmla="*/ 1678 h 16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678">
                  <a:moveTo>
                    <a:pt x="4" y="1678"/>
                  </a:moveTo>
                  <a:lnTo>
                    <a:pt x="29" y="1667"/>
                  </a:lnTo>
                  <a:lnTo>
                    <a:pt x="31" y="0"/>
                  </a:lnTo>
                  <a:lnTo>
                    <a:pt x="2" y="0"/>
                  </a:lnTo>
                  <a:lnTo>
                    <a:pt x="0" y="1667"/>
                  </a:lnTo>
                  <a:lnTo>
                    <a:pt x="25" y="1656"/>
                  </a:lnTo>
                  <a:lnTo>
                    <a:pt x="4" y="1678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26" name="Freeform 13"/>
            <p:cNvSpPr>
              <a:spLocks/>
            </p:cNvSpPr>
            <p:nvPr/>
          </p:nvSpPr>
          <p:spPr bwMode="auto">
            <a:xfrm>
              <a:off x="2980" y="3475"/>
              <a:ext cx="381" cy="81"/>
            </a:xfrm>
            <a:custGeom>
              <a:avLst/>
              <a:gdLst>
                <a:gd name="T0" fmla="*/ 0 w 1544"/>
                <a:gd name="T1" fmla="*/ 0 h 336"/>
                <a:gd name="T2" fmla="*/ 0 w 1544"/>
                <a:gd name="T3" fmla="*/ 0 h 336"/>
                <a:gd name="T4" fmla="*/ 0 w 1544"/>
                <a:gd name="T5" fmla="*/ 0 h 336"/>
                <a:gd name="T6" fmla="*/ 0 w 1544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4"/>
                <a:gd name="T13" fmla="*/ 0 h 336"/>
                <a:gd name="T14" fmla="*/ 1544 w 1544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4" h="336">
                  <a:moveTo>
                    <a:pt x="1544" y="3"/>
                  </a:moveTo>
                  <a:lnTo>
                    <a:pt x="1236" y="336"/>
                  </a:lnTo>
                  <a:lnTo>
                    <a:pt x="0" y="0"/>
                  </a:lnTo>
                  <a:lnTo>
                    <a:pt x="154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27" name="Freeform 14"/>
            <p:cNvSpPr>
              <a:spLocks/>
            </p:cNvSpPr>
            <p:nvPr/>
          </p:nvSpPr>
          <p:spPr bwMode="auto">
            <a:xfrm>
              <a:off x="3283" y="3474"/>
              <a:ext cx="81" cy="86"/>
            </a:xfrm>
            <a:custGeom>
              <a:avLst/>
              <a:gdLst>
                <a:gd name="T0" fmla="*/ 0 w 328"/>
                <a:gd name="T1" fmla="*/ 0 h 360"/>
                <a:gd name="T2" fmla="*/ 0 w 328"/>
                <a:gd name="T3" fmla="*/ 0 h 360"/>
                <a:gd name="T4" fmla="*/ 0 w 328"/>
                <a:gd name="T5" fmla="*/ 0 h 360"/>
                <a:gd name="T6" fmla="*/ 0 w 328"/>
                <a:gd name="T7" fmla="*/ 0 h 360"/>
                <a:gd name="T8" fmla="*/ 0 w 328"/>
                <a:gd name="T9" fmla="*/ 0 h 360"/>
                <a:gd name="T10" fmla="*/ 0 w 328"/>
                <a:gd name="T11" fmla="*/ 0 h 360"/>
                <a:gd name="T12" fmla="*/ 0 w 328"/>
                <a:gd name="T13" fmla="*/ 0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8"/>
                <a:gd name="T22" fmla="*/ 0 h 360"/>
                <a:gd name="T23" fmla="*/ 328 w 328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8" h="360">
                  <a:moveTo>
                    <a:pt x="7" y="360"/>
                  </a:moveTo>
                  <a:lnTo>
                    <a:pt x="20" y="355"/>
                  </a:lnTo>
                  <a:lnTo>
                    <a:pt x="328" y="22"/>
                  </a:lnTo>
                  <a:lnTo>
                    <a:pt x="307" y="0"/>
                  </a:lnTo>
                  <a:lnTo>
                    <a:pt x="0" y="333"/>
                  </a:lnTo>
                  <a:lnTo>
                    <a:pt x="13" y="329"/>
                  </a:lnTo>
                  <a:lnTo>
                    <a:pt x="7" y="36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28" name="Freeform 15"/>
            <p:cNvSpPr>
              <a:spLocks/>
            </p:cNvSpPr>
            <p:nvPr/>
          </p:nvSpPr>
          <p:spPr bwMode="auto">
            <a:xfrm>
              <a:off x="2980" y="3471"/>
              <a:ext cx="307" cy="89"/>
            </a:xfrm>
            <a:custGeom>
              <a:avLst/>
              <a:gdLst>
                <a:gd name="T0" fmla="*/ 0 w 1242"/>
                <a:gd name="T1" fmla="*/ 0 h 367"/>
                <a:gd name="T2" fmla="*/ 0 w 1242"/>
                <a:gd name="T3" fmla="*/ 0 h 367"/>
                <a:gd name="T4" fmla="*/ 0 w 1242"/>
                <a:gd name="T5" fmla="*/ 0 h 367"/>
                <a:gd name="T6" fmla="*/ 0 w 1242"/>
                <a:gd name="T7" fmla="*/ 0 h 367"/>
                <a:gd name="T8" fmla="*/ 0 w 1242"/>
                <a:gd name="T9" fmla="*/ 0 h 367"/>
                <a:gd name="T10" fmla="*/ 0 w 1242"/>
                <a:gd name="T11" fmla="*/ 0 h 367"/>
                <a:gd name="T12" fmla="*/ 0 w 1242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2"/>
                <a:gd name="T22" fmla="*/ 0 h 367"/>
                <a:gd name="T23" fmla="*/ 1242 w 1242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2" h="367">
                  <a:moveTo>
                    <a:pt x="3" y="0"/>
                  </a:moveTo>
                  <a:lnTo>
                    <a:pt x="0" y="31"/>
                  </a:lnTo>
                  <a:lnTo>
                    <a:pt x="1236" y="367"/>
                  </a:lnTo>
                  <a:lnTo>
                    <a:pt x="1242" y="336"/>
                  </a:lnTo>
                  <a:lnTo>
                    <a:pt x="6" y="0"/>
                  </a:lnTo>
                  <a:lnTo>
                    <a:pt x="3" y="3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29" name="Freeform 16"/>
            <p:cNvSpPr>
              <a:spLocks/>
            </p:cNvSpPr>
            <p:nvPr/>
          </p:nvSpPr>
          <p:spPr bwMode="auto">
            <a:xfrm>
              <a:off x="2980" y="3471"/>
              <a:ext cx="382" cy="8"/>
            </a:xfrm>
            <a:custGeom>
              <a:avLst/>
              <a:gdLst>
                <a:gd name="T0" fmla="*/ 0 w 1554"/>
                <a:gd name="T1" fmla="*/ 0 h 33"/>
                <a:gd name="T2" fmla="*/ 0 w 1554"/>
                <a:gd name="T3" fmla="*/ 0 h 33"/>
                <a:gd name="T4" fmla="*/ 0 w 1554"/>
                <a:gd name="T5" fmla="*/ 0 h 33"/>
                <a:gd name="T6" fmla="*/ 0 w 1554"/>
                <a:gd name="T7" fmla="*/ 0 h 33"/>
                <a:gd name="T8" fmla="*/ 0 w 1554"/>
                <a:gd name="T9" fmla="*/ 0 h 33"/>
                <a:gd name="T10" fmla="*/ 0 w 1554"/>
                <a:gd name="T11" fmla="*/ 0 h 33"/>
                <a:gd name="T12" fmla="*/ 0 w 155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4"/>
                <a:gd name="T22" fmla="*/ 0 h 33"/>
                <a:gd name="T23" fmla="*/ 1554 w 1554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4" h="33">
                  <a:moveTo>
                    <a:pt x="1554" y="29"/>
                  </a:moveTo>
                  <a:lnTo>
                    <a:pt x="1544" y="2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544" y="33"/>
                  </a:lnTo>
                  <a:lnTo>
                    <a:pt x="1533" y="7"/>
                  </a:lnTo>
                  <a:lnTo>
                    <a:pt x="1554" y="2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30" name="Freeform 17"/>
            <p:cNvSpPr>
              <a:spLocks/>
            </p:cNvSpPr>
            <p:nvPr/>
          </p:nvSpPr>
          <p:spPr bwMode="auto">
            <a:xfrm>
              <a:off x="3363" y="3474"/>
              <a:ext cx="78" cy="405"/>
            </a:xfrm>
            <a:custGeom>
              <a:avLst/>
              <a:gdLst>
                <a:gd name="T0" fmla="*/ 0 w 311"/>
                <a:gd name="T1" fmla="*/ 0 h 1667"/>
                <a:gd name="T2" fmla="*/ 0 w 311"/>
                <a:gd name="T3" fmla="*/ 0 h 1667"/>
                <a:gd name="T4" fmla="*/ 0 w 311"/>
                <a:gd name="T5" fmla="*/ 0 h 1667"/>
                <a:gd name="T6" fmla="*/ 0 w 311"/>
                <a:gd name="T7" fmla="*/ 0 h 16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1"/>
                <a:gd name="T13" fmla="*/ 0 h 1667"/>
                <a:gd name="T14" fmla="*/ 311 w 311"/>
                <a:gd name="T15" fmla="*/ 1667 h 16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1" h="1667">
                  <a:moveTo>
                    <a:pt x="2" y="0"/>
                  </a:moveTo>
                  <a:lnTo>
                    <a:pt x="311" y="333"/>
                  </a:lnTo>
                  <a:lnTo>
                    <a:pt x="0" y="166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31" name="Freeform 18"/>
            <p:cNvSpPr>
              <a:spLocks/>
            </p:cNvSpPr>
            <p:nvPr/>
          </p:nvSpPr>
          <p:spPr bwMode="auto">
            <a:xfrm>
              <a:off x="3360" y="3472"/>
              <a:ext cx="82" cy="86"/>
            </a:xfrm>
            <a:custGeom>
              <a:avLst/>
              <a:gdLst>
                <a:gd name="T0" fmla="*/ 0 w 333"/>
                <a:gd name="T1" fmla="*/ 0 h 355"/>
                <a:gd name="T2" fmla="*/ 0 w 333"/>
                <a:gd name="T3" fmla="*/ 0 h 355"/>
                <a:gd name="T4" fmla="*/ 0 w 333"/>
                <a:gd name="T5" fmla="*/ 0 h 355"/>
                <a:gd name="T6" fmla="*/ 0 w 333"/>
                <a:gd name="T7" fmla="*/ 0 h 355"/>
                <a:gd name="T8" fmla="*/ 0 w 333"/>
                <a:gd name="T9" fmla="*/ 0 h 355"/>
                <a:gd name="T10" fmla="*/ 0 w 333"/>
                <a:gd name="T11" fmla="*/ 0 h 355"/>
                <a:gd name="T12" fmla="*/ 0 w 333"/>
                <a:gd name="T13" fmla="*/ 0 h 3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3"/>
                <a:gd name="T22" fmla="*/ 0 h 355"/>
                <a:gd name="T23" fmla="*/ 333 w 333"/>
                <a:gd name="T24" fmla="*/ 355 h 3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3" h="355">
                  <a:moveTo>
                    <a:pt x="333" y="347"/>
                  </a:moveTo>
                  <a:lnTo>
                    <a:pt x="329" y="333"/>
                  </a:lnTo>
                  <a:lnTo>
                    <a:pt x="20" y="0"/>
                  </a:lnTo>
                  <a:lnTo>
                    <a:pt x="0" y="22"/>
                  </a:lnTo>
                  <a:lnTo>
                    <a:pt x="308" y="355"/>
                  </a:lnTo>
                  <a:lnTo>
                    <a:pt x="304" y="341"/>
                  </a:lnTo>
                  <a:lnTo>
                    <a:pt x="333" y="34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32" name="Freeform 19"/>
            <p:cNvSpPr>
              <a:spLocks/>
            </p:cNvSpPr>
            <p:nvPr/>
          </p:nvSpPr>
          <p:spPr bwMode="auto">
            <a:xfrm>
              <a:off x="3359" y="3555"/>
              <a:ext cx="83" cy="326"/>
            </a:xfrm>
            <a:custGeom>
              <a:avLst/>
              <a:gdLst>
                <a:gd name="T0" fmla="*/ 0 w 340"/>
                <a:gd name="T1" fmla="*/ 0 h 1341"/>
                <a:gd name="T2" fmla="*/ 0 w 340"/>
                <a:gd name="T3" fmla="*/ 0 h 1341"/>
                <a:gd name="T4" fmla="*/ 0 w 340"/>
                <a:gd name="T5" fmla="*/ 0 h 1341"/>
                <a:gd name="T6" fmla="*/ 0 w 340"/>
                <a:gd name="T7" fmla="*/ 0 h 1341"/>
                <a:gd name="T8" fmla="*/ 0 w 340"/>
                <a:gd name="T9" fmla="*/ 0 h 1341"/>
                <a:gd name="T10" fmla="*/ 0 w 340"/>
                <a:gd name="T11" fmla="*/ 0 h 1341"/>
                <a:gd name="T12" fmla="*/ 0 w 340"/>
                <a:gd name="T13" fmla="*/ 0 h 13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0"/>
                <a:gd name="T22" fmla="*/ 0 h 1341"/>
                <a:gd name="T23" fmla="*/ 340 w 340"/>
                <a:gd name="T24" fmla="*/ 1341 h 13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0" h="1341">
                  <a:moveTo>
                    <a:pt x="0" y="1337"/>
                  </a:moveTo>
                  <a:lnTo>
                    <a:pt x="29" y="1341"/>
                  </a:lnTo>
                  <a:lnTo>
                    <a:pt x="340" y="6"/>
                  </a:lnTo>
                  <a:lnTo>
                    <a:pt x="311" y="0"/>
                  </a:lnTo>
                  <a:lnTo>
                    <a:pt x="0" y="1334"/>
                  </a:lnTo>
                  <a:lnTo>
                    <a:pt x="29" y="1337"/>
                  </a:lnTo>
                  <a:lnTo>
                    <a:pt x="0" y="133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33" name="Freeform 20"/>
            <p:cNvSpPr>
              <a:spLocks/>
            </p:cNvSpPr>
            <p:nvPr/>
          </p:nvSpPr>
          <p:spPr bwMode="auto">
            <a:xfrm>
              <a:off x="3359" y="3472"/>
              <a:ext cx="8" cy="407"/>
            </a:xfrm>
            <a:custGeom>
              <a:avLst/>
              <a:gdLst>
                <a:gd name="T0" fmla="*/ 0 w 31"/>
                <a:gd name="T1" fmla="*/ 0 h 1678"/>
                <a:gd name="T2" fmla="*/ 0 w 31"/>
                <a:gd name="T3" fmla="*/ 0 h 1678"/>
                <a:gd name="T4" fmla="*/ 0 w 31"/>
                <a:gd name="T5" fmla="*/ 0 h 1678"/>
                <a:gd name="T6" fmla="*/ 0 w 31"/>
                <a:gd name="T7" fmla="*/ 0 h 1678"/>
                <a:gd name="T8" fmla="*/ 0 w 31"/>
                <a:gd name="T9" fmla="*/ 0 h 1678"/>
                <a:gd name="T10" fmla="*/ 0 w 31"/>
                <a:gd name="T11" fmla="*/ 0 h 1678"/>
                <a:gd name="T12" fmla="*/ 0 w 31"/>
                <a:gd name="T13" fmla="*/ 0 h 1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678"/>
                <a:gd name="T23" fmla="*/ 31 w 31"/>
                <a:gd name="T24" fmla="*/ 1678 h 16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678">
                  <a:moveTo>
                    <a:pt x="27" y="0"/>
                  </a:moveTo>
                  <a:lnTo>
                    <a:pt x="2" y="11"/>
                  </a:lnTo>
                  <a:lnTo>
                    <a:pt x="0" y="1678"/>
                  </a:lnTo>
                  <a:lnTo>
                    <a:pt x="29" y="1678"/>
                  </a:lnTo>
                  <a:lnTo>
                    <a:pt x="31" y="11"/>
                  </a:lnTo>
                  <a:lnTo>
                    <a:pt x="7" y="2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34" name="Freeform 21"/>
            <p:cNvSpPr>
              <a:spLocks/>
            </p:cNvSpPr>
            <p:nvPr/>
          </p:nvSpPr>
          <p:spPr bwMode="auto">
            <a:xfrm>
              <a:off x="3361" y="3393"/>
              <a:ext cx="382" cy="81"/>
            </a:xfrm>
            <a:custGeom>
              <a:avLst/>
              <a:gdLst>
                <a:gd name="T0" fmla="*/ 0 w 1543"/>
                <a:gd name="T1" fmla="*/ 0 h 336"/>
                <a:gd name="T2" fmla="*/ 0 w 1543"/>
                <a:gd name="T3" fmla="*/ 0 h 336"/>
                <a:gd name="T4" fmla="*/ 0 w 1543"/>
                <a:gd name="T5" fmla="*/ 0 h 336"/>
                <a:gd name="T6" fmla="*/ 0 w 1543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3"/>
                <a:gd name="T13" fmla="*/ 0 h 336"/>
                <a:gd name="T14" fmla="*/ 1543 w 1543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3" h="336">
                  <a:moveTo>
                    <a:pt x="0" y="334"/>
                  </a:moveTo>
                  <a:lnTo>
                    <a:pt x="308" y="0"/>
                  </a:lnTo>
                  <a:lnTo>
                    <a:pt x="1543" y="336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35" name="Freeform 22"/>
            <p:cNvSpPr>
              <a:spLocks/>
            </p:cNvSpPr>
            <p:nvPr/>
          </p:nvSpPr>
          <p:spPr bwMode="auto">
            <a:xfrm>
              <a:off x="3359" y="3389"/>
              <a:ext cx="82" cy="86"/>
            </a:xfrm>
            <a:custGeom>
              <a:avLst/>
              <a:gdLst>
                <a:gd name="T0" fmla="*/ 0 w 329"/>
                <a:gd name="T1" fmla="*/ 0 h 360"/>
                <a:gd name="T2" fmla="*/ 0 w 329"/>
                <a:gd name="T3" fmla="*/ 0 h 360"/>
                <a:gd name="T4" fmla="*/ 0 w 329"/>
                <a:gd name="T5" fmla="*/ 0 h 360"/>
                <a:gd name="T6" fmla="*/ 0 w 329"/>
                <a:gd name="T7" fmla="*/ 0 h 360"/>
                <a:gd name="T8" fmla="*/ 0 w 329"/>
                <a:gd name="T9" fmla="*/ 0 h 360"/>
                <a:gd name="T10" fmla="*/ 0 w 329"/>
                <a:gd name="T11" fmla="*/ 0 h 360"/>
                <a:gd name="T12" fmla="*/ 0 w 329"/>
                <a:gd name="T13" fmla="*/ 0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9"/>
                <a:gd name="T22" fmla="*/ 0 h 360"/>
                <a:gd name="T23" fmla="*/ 329 w 329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9" h="360">
                  <a:moveTo>
                    <a:pt x="322" y="0"/>
                  </a:moveTo>
                  <a:lnTo>
                    <a:pt x="308" y="4"/>
                  </a:lnTo>
                  <a:lnTo>
                    <a:pt x="0" y="338"/>
                  </a:lnTo>
                  <a:lnTo>
                    <a:pt x="21" y="360"/>
                  </a:lnTo>
                  <a:lnTo>
                    <a:pt x="329" y="26"/>
                  </a:lnTo>
                  <a:lnTo>
                    <a:pt x="315" y="3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36" name="Freeform 23"/>
            <p:cNvSpPr>
              <a:spLocks/>
            </p:cNvSpPr>
            <p:nvPr/>
          </p:nvSpPr>
          <p:spPr bwMode="auto">
            <a:xfrm>
              <a:off x="3437" y="3389"/>
              <a:ext cx="307" cy="89"/>
            </a:xfrm>
            <a:custGeom>
              <a:avLst/>
              <a:gdLst>
                <a:gd name="T0" fmla="*/ 0 w 1242"/>
                <a:gd name="T1" fmla="*/ 0 h 367"/>
                <a:gd name="T2" fmla="*/ 0 w 1242"/>
                <a:gd name="T3" fmla="*/ 0 h 367"/>
                <a:gd name="T4" fmla="*/ 0 w 1242"/>
                <a:gd name="T5" fmla="*/ 0 h 367"/>
                <a:gd name="T6" fmla="*/ 0 w 1242"/>
                <a:gd name="T7" fmla="*/ 0 h 367"/>
                <a:gd name="T8" fmla="*/ 0 w 1242"/>
                <a:gd name="T9" fmla="*/ 0 h 367"/>
                <a:gd name="T10" fmla="*/ 0 w 1242"/>
                <a:gd name="T11" fmla="*/ 0 h 367"/>
                <a:gd name="T12" fmla="*/ 0 w 1242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2"/>
                <a:gd name="T22" fmla="*/ 0 h 367"/>
                <a:gd name="T23" fmla="*/ 1242 w 1242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2" h="367">
                  <a:moveTo>
                    <a:pt x="1239" y="367"/>
                  </a:moveTo>
                  <a:lnTo>
                    <a:pt x="1242" y="336"/>
                  </a:lnTo>
                  <a:lnTo>
                    <a:pt x="7" y="0"/>
                  </a:lnTo>
                  <a:lnTo>
                    <a:pt x="0" y="31"/>
                  </a:lnTo>
                  <a:lnTo>
                    <a:pt x="1236" y="367"/>
                  </a:lnTo>
                  <a:lnTo>
                    <a:pt x="1239" y="336"/>
                  </a:lnTo>
                  <a:lnTo>
                    <a:pt x="1239" y="36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37" name="Freeform 24"/>
            <p:cNvSpPr>
              <a:spLocks/>
            </p:cNvSpPr>
            <p:nvPr/>
          </p:nvSpPr>
          <p:spPr bwMode="auto">
            <a:xfrm>
              <a:off x="3359" y="3471"/>
              <a:ext cx="385" cy="8"/>
            </a:xfrm>
            <a:custGeom>
              <a:avLst/>
              <a:gdLst>
                <a:gd name="T0" fmla="*/ 0 w 1554"/>
                <a:gd name="T1" fmla="*/ 0 h 33"/>
                <a:gd name="T2" fmla="*/ 0 w 1554"/>
                <a:gd name="T3" fmla="*/ 0 h 33"/>
                <a:gd name="T4" fmla="*/ 0 w 1554"/>
                <a:gd name="T5" fmla="*/ 0 h 33"/>
                <a:gd name="T6" fmla="*/ 0 w 1554"/>
                <a:gd name="T7" fmla="*/ 0 h 33"/>
                <a:gd name="T8" fmla="*/ 0 w 1554"/>
                <a:gd name="T9" fmla="*/ 0 h 33"/>
                <a:gd name="T10" fmla="*/ 0 w 1554"/>
                <a:gd name="T11" fmla="*/ 0 h 33"/>
                <a:gd name="T12" fmla="*/ 0 w 155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4"/>
                <a:gd name="T22" fmla="*/ 0 h 33"/>
                <a:gd name="T23" fmla="*/ 1554 w 1554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4" h="33">
                  <a:moveTo>
                    <a:pt x="0" y="4"/>
                  </a:moveTo>
                  <a:lnTo>
                    <a:pt x="11" y="30"/>
                  </a:lnTo>
                  <a:lnTo>
                    <a:pt x="1554" y="33"/>
                  </a:lnTo>
                  <a:lnTo>
                    <a:pt x="1554" y="2"/>
                  </a:lnTo>
                  <a:lnTo>
                    <a:pt x="11" y="0"/>
                  </a:lnTo>
                  <a:lnTo>
                    <a:pt x="21" y="2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38" name="Freeform 25"/>
            <p:cNvSpPr>
              <a:spLocks/>
            </p:cNvSpPr>
            <p:nvPr/>
          </p:nvSpPr>
          <p:spPr bwMode="auto">
            <a:xfrm>
              <a:off x="3363" y="3070"/>
              <a:ext cx="78" cy="404"/>
            </a:xfrm>
            <a:custGeom>
              <a:avLst/>
              <a:gdLst>
                <a:gd name="T0" fmla="*/ 0 w 311"/>
                <a:gd name="T1" fmla="*/ 0 h 1667"/>
                <a:gd name="T2" fmla="*/ 0 w 311"/>
                <a:gd name="T3" fmla="*/ 0 h 1667"/>
                <a:gd name="T4" fmla="*/ 0 w 311"/>
                <a:gd name="T5" fmla="*/ 0 h 1667"/>
                <a:gd name="T6" fmla="*/ 0 w 311"/>
                <a:gd name="T7" fmla="*/ 0 h 16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1"/>
                <a:gd name="T13" fmla="*/ 0 h 1667"/>
                <a:gd name="T14" fmla="*/ 311 w 311"/>
                <a:gd name="T15" fmla="*/ 1667 h 16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1" h="1667">
                  <a:moveTo>
                    <a:pt x="2" y="1667"/>
                  </a:moveTo>
                  <a:lnTo>
                    <a:pt x="311" y="1335"/>
                  </a:lnTo>
                  <a:lnTo>
                    <a:pt x="0" y="0"/>
                  </a:lnTo>
                  <a:lnTo>
                    <a:pt x="2" y="166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39" name="Freeform 26"/>
            <p:cNvSpPr>
              <a:spLocks/>
            </p:cNvSpPr>
            <p:nvPr/>
          </p:nvSpPr>
          <p:spPr bwMode="auto">
            <a:xfrm>
              <a:off x="3360" y="3391"/>
              <a:ext cx="82" cy="86"/>
            </a:xfrm>
            <a:custGeom>
              <a:avLst/>
              <a:gdLst>
                <a:gd name="T0" fmla="*/ 0 w 333"/>
                <a:gd name="T1" fmla="*/ 0 h 354"/>
                <a:gd name="T2" fmla="*/ 0 w 333"/>
                <a:gd name="T3" fmla="*/ 0 h 354"/>
                <a:gd name="T4" fmla="*/ 0 w 333"/>
                <a:gd name="T5" fmla="*/ 0 h 354"/>
                <a:gd name="T6" fmla="*/ 0 w 333"/>
                <a:gd name="T7" fmla="*/ 0 h 354"/>
                <a:gd name="T8" fmla="*/ 0 w 333"/>
                <a:gd name="T9" fmla="*/ 0 h 354"/>
                <a:gd name="T10" fmla="*/ 0 w 333"/>
                <a:gd name="T11" fmla="*/ 0 h 354"/>
                <a:gd name="T12" fmla="*/ 0 w 333"/>
                <a:gd name="T13" fmla="*/ 0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3"/>
                <a:gd name="T22" fmla="*/ 0 h 354"/>
                <a:gd name="T23" fmla="*/ 333 w 333"/>
                <a:gd name="T24" fmla="*/ 354 h 3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3" h="354">
                  <a:moveTo>
                    <a:pt x="304" y="14"/>
                  </a:moveTo>
                  <a:lnTo>
                    <a:pt x="308" y="0"/>
                  </a:lnTo>
                  <a:lnTo>
                    <a:pt x="0" y="332"/>
                  </a:lnTo>
                  <a:lnTo>
                    <a:pt x="20" y="354"/>
                  </a:lnTo>
                  <a:lnTo>
                    <a:pt x="329" y="22"/>
                  </a:lnTo>
                  <a:lnTo>
                    <a:pt x="333" y="8"/>
                  </a:lnTo>
                  <a:lnTo>
                    <a:pt x="304" y="14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40" name="Freeform 27"/>
            <p:cNvSpPr>
              <a:spLocks/>
            </p:cNvSpPr>
            <p:nvPr/>
          </p:nvSpPr>
          <p:spPr bwMode="auto">
            <a:xfrm>
              <a:off x="3359" y="3068"/>
              <a:ext cx="83" cy="326"/>
            </a:xfrm>
            <a:custGeom>
              <a:avLst/>
              <a:gdLst>
                <a:gd name="T0" fmla="*/ 0 w 340"/>
                <a:gd name="T1" fmla="*/ 0 h 1341"/>
                <a:gd name="T2" fmla="*/ 0 w 340"/>
                <a:gd name="T3" fmla="*/ 0 h 1341"/>
                <a:gd name="T4" fmla="*/ 0 w 340"/>
                <a:gd name="T5" fmla="*/ 0 h 1341"/>
                <a:gd name="T6" fmla="*/ 0 w 340"/>
                <a:gd name="T7" fmla="*/ 0 h 1341"/>
                <a:gd name="T8" fmla="*/ 0 w 340"/>
                <a:gd name="T9" fmla="*/ 0 h 1341"/>
                <a:gd name="T10" fmla="*/ 0 w 340"/>
                <a:gd name="T11" fmla="*/ 0 h 1341"/>
                <a:gd name="T12" fmla="*/ 0 w 340"/>
                <a:gd name="T13" fmla="*/ 0 h 13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0"/>
                <a:gd name="T22" fmla="*/ 0 h 1341"/>
                <a:gd name="T23" fmla="*/ 340 w 340"/>
                <a:gd name="T24" fmla="*/ 1341 h 13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0" h="1341">
                  <a:moveTo>
                    <a:pt x="29" y="3"/>
                  </a:moveTo>
                  <a:lnTo>
                    <a:pt x="0" y="7"/>
                  </a:lnTo>
                  <a:lnTo>
                    <a:pt x="311" y="1341"/>
                  </a:lnTo>
                  <a:lnTo>
                    <a:pt x="340" y="1335"/>
                  </a:lnTo>
                  <a:lnTo>
                    <a:pt x="29" y="0"/>
                  </a:lnTo>
                  <a:lnTo>
                    <a:pt x="0" y="3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41" name="Freeform 28"/>
            <p:cNvSpPr>
              <a:spLocks/>
            </p:cNvSpPr>
            <p:nvPr/>
          </p:nvSpPr>
          <p:spPr bwMode="auto">
            <a:xfrm>
              <a:off x="3359" y="3070"/>
              <a:ext cx="8" cy="407"/>
            </a:xfrm>
            <a:custGeom>
              <a:avLst/>
              <a:gdLst>
                <a:gd name="T0" fmla="*/ 0 w 31"/>
                <a:gd name="T1" fmla="*/ 0 h 1678"/>
                <a:gd name="T2" fmla="*/ 0 w 31"/>
                <a:gd name="T3" fmla="*/ 0 h 1678"/>
                <a:gd name="T4" fmla="*/ 0 w 31"/>
                <a:gd name="T5" fmla="*/ 0 h 1678"/>
                <a:gd name="T6" fmla="*/ 0 w 31"/>
                <a:gd name="T7" fmla="*/ 0 h 1678"/>
                <a:gd name="T8" fmla="*/ 0 w 31"/>
                <a:gd name="T9" fmla="*/ 0 h 1678"/>
                <a:gd name="T10" fmla="*/ 0 w 31"/>
                <a:gd name="T11" fmla="*/ 0 h 1678"/>
                <a:gd name="T12" fmla="*/ 0 w 31"/>
                <a:gd name="T13" fmla="*/ 0 h 1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678"/>
                <a:gd name="T23" fmla="*/ 31 w 31"/>
                <a:gd name="T24" fmla="*/ 1678 h 16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678">
                  <a:moveTo>
                    <a:pt x="7" y="1656"/>
                  </a:moveTo>
                  <a:lnTo>
                    <a:pt x="31" y="1667"/>
                  </a:lnTo>
                  <a:lnTo>
                    <a:pt x="29" y="0"/>
                  </a:lnTo>
                  <a:lnTo>
                    <a:pt x="0" y="0"/>
                  </a:lnTo>
                  <a:lnTo>
                    <a:pt x="2" y="1667"/>
                  </a:lnTo>
                  <a:lnTo>
                    <a:pt x="27" y="1678"/>
                  </a:lnTo>
                  <a:lnTo>
                    <a:pt x="7" y="1656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42" name="Freeform 29"/>
            <p:cNvSpPr>
              <a:spLocks/>
            </p:cNvSpPr>
            <p:nvPr/>
          </p:nvSpPr>
          <p:spPr bwMode="auto">
            <a:xfrm>
              <a:off x="2980" y="3393"/>
              <a:ext cx="381" cy="81"/>
            </a:xfrm>
            <a:custGeom>
              <a:avLst/>
              <a:gdLst>
                <a:gd name="T0" fmla="*/ 0 w 1544"/>
                <a:gd name="T1" fmla="*/ 0 h 336"/>
                <a:gd name="T2" fmla="*/ 0 w 1544"/>
                <a:gd name="T3" fmla="*/ 0 h 336"/>
                <a:gd name="T4" fmla="*/ 0 w 1544"/>
                <a:gd name="T5" fmla="*/ 0 h 336"/>
                <a:gd name="T6" fmla="*/ 0 w 1544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4"/>
                <a:gd name="T13" fmla="*/ 0 h 336"/>
                <a:gd name="T14" fmla="*/ 1544 w 1544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4" h="336">
                  <a:moveTo>
                    <a:pt x="1544" y="334"/>
                  </a:moveTo>
                  <a:lnTo>
                    <a:pt x="1236" y="0"/>
                  </a:lnTo>
                  <a:lnTo>
                    <a:pt x="0" y="336"/>
                  </a:lnTo>
                  <a:lnTo>
                    <a:pt x="1544" y="334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43" name="Freeform 30"/>
            <p:cNvSpPr>
              <a:spLocks/>
            </p:cNvSpPr>
            <p:nvPr/>
          </p:nvSpPr>
          <p:spPr bwMode="auto">
            <a:xfrm>
              <a:off x="3283" y="3389"/>
              <a:ext cx="81" cy="86"/>
            </a:xfrm>
            <a:custGeom>
              <a:avLst/>
              <a:gdLst>
                <a:gd name="T0" fmla="*/ 0 w 328"/>
                <a:gd name="T1" fmla="*/ 0 h 360"/>
                <a:gd name="T2" fmla="*/ 0 w 328"/>
                <a:gd name="T3" fmla="*/ 0 h 360"/>
                <a:gd name="T4" fmla="*/ 0 w 328"/>
                <a:gd name="T5" fmla="*/ 0 h 360"/>
                <a:gd name="T6" fmla="*/ 0 w 328"/>
                <a:gd name="T7" fmla="*/ 0 h 360"/>
                <a:gd name="T8" fmla="*/ 0 w 328"/>
                <a:gd name="T9" fmla="*/ 0 h 360"/>
                <a:gd name="T10" fmla="*/ 0 w 328"/>
                <a:gd name="T11" fmla="*/ 0 h 360"/>
                <a:gd name="T12" fmla="*/ 0 w 328"/>
                <a:gd name="T13" fmla="*/ 0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8"/>
                <a:gd name="T22" fmla="*/ 0 h 360"/>
                <a:gd name="T23" fmla="*/ 328 w 328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8" h="360">
                  <a:moveTo>
                    <a:pt x="13" y="31"/>
                  </a:moveTo>
                  <a:lnTo>
                    <a:pt x="0" y="26"/>
                  </a:lnTo>
                  <a:lnTo>
                    <a:pt x="307" y="360"/>
                  </a:lnTo>
                  <a:lnTo>
                    <a:pt x="328" y="338"/>
                  </a:lnTo>
                  <a:lnTo>
                    <a:pt x="20" y="4"/>
                  </a:lnTo>
                  <a:lnTo>
                    <a:pt x="7" y="0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44" name="Freeform 31"/>
            <p:cNvSpPr>
              <a:spLocks/>
            </p:cNvSpPr>
            <p:nvPr/>
          </p:nvSpPr>
          <p:spPr bwMode="auto">
            <a:xfrm>
              <a:off x="2980" y="3389"/>
              <a:ext cx="307" cy="89"/>
            </a:xfrm>
            <a:custGeom>
              <a:avLst/>
              <a:gdLst>
                <a:gd name="T0" fmla="*/ 0 w 1242"/>
                <a:gd name="T1" fmla="*/ 0 h 367"/>
                <a:gd name="T2" fmla="*/ 0 w 1242"/>
                <a:gd name="T3" fmla="*/ 0 h 367"/>
                <a:gd name="T4" fmla="*/ 0 w 1242"/>
                <a:gd name="T5" fmla="*/ 0 h 367"/>
                <a:gd name="T6" fmla="*/ 0 w 1242"/>
                <a:gd name="T7" fmla="*/ 0 h 367"/>
                <a:gd name="T8" fmla="*/ 0 w 1242"/>
                <a:gd name="T9" fmla="*/ 0 h 367"/>
                <a:gd name="T10" fmla="*/ 0 w 1242"/>
                <a:gd name="T11" fmla="*/ 0 h 367"/>
                <a:gd name="T12" fmla="*/ 0 w 1242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2"/>
                <a:gd name="T22" fmla="*/ 0 h 367"/>
                <a:gd name="T23" fmla="*/ 1242 w 1242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2" h="367">
                  <a:moveTo>
                    <a:pt x="3" y="336"/>
                  </a:moveTo>
                  <a:lnTo>
                    <a:pt x="6" y="367"/>
                  </a:lnTo>
                  <a:lnTo>
                    <a:pt x="1242" y="31"/>
                  </a:lnTo>
                  <a:lnTo>
                    <a:pt x="1236" y="0"/>
                  </a:lnTo>
                  <a:lnTo>
                    <a:pt x="0" y="336"/>
                  </a:lnTo>
                  <a:lnTo>
                    <a:pt x="3" y="367"/>
                  </a:lnTo>
                  <a:lnTo>
                    <a:pt x="3" y="336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45" name="Freeform 32"/>
            <p:cNvSpPr>
              <a:spLocks/>
            </p:cNvSpPr>
            <p:nvPr/>
          </p:nvSpPr>
          <p:spPr bwMode="auto">
            <a:xfrm>
              <a:off x="2980" y="3471"/>
              <a:ext cx="382" cy="8"/>
            </a:xfrm>
            <a:custGeom>
              <a:avLst/>
              <a:gdLst>
                <a:gd name="T0" fmla="*/ 0 w 1554"/>
                <a:gd name="T1" fmla="*/ 0 h 33"/>
                <a:gd name="T2" fmla="*/ 0 w 1554"/>
                <a:gd name="T3" fmla="*/ 0 h 33"/>
                <a:gd name="T4" fmla="*/ 0 w 1554"/>
                <a:gd name="T5" fmla="*/ 0 h 33"/>
                <a:gd name="T6" fmla="*/ 0 w 1554"/>
                <a:gd name="T7" fmla="*/ 0 h 33"/>
                <a:gd name="T8" fmla="*/ 0 w 1554"/>
                <a:gd name="T9" fmla="*/ 0 h 33"/>
                <a:gd name="T10" fmla="*/ 0 w 1554"/>
                <a:gd name="T11" fmla="*/ 0 h 33"/>
                <a:gd name="T12" fmla="*/ 0 w 155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4"/>
                <a:gd name="T22" fmla="*/ 0 h 33"/>
                <a:gd name="T23" fmla="*/ 1554 w 1554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4" h="33">
                  <a:moveTo>
                    <a:pt x="1533" y="26"/>
                  </a:moveTo>
                  <a:lnTo>
                    <a:pt x="1544" y="0"/>
                  </a:lnTo>
                  <a:lnTo>
                    <a:pt x="0" y="2"/>
                  </a:lnTo>
                  <a:lnTo>
                    <a:pt x="0" y="33"/>
                  </a:lnTo>
                  <a:lnTo>
                    <a:pt x="1544" y="30"/>
                  </a:lnTo>
                  <a:lnTo>
                    <a:pt x="1554" y="4"/>
                  </a:lnTo>
                  <a:lnTo>
                    <a:pt x="1533" y="26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46" name="Freeform 33"/>
            <p:cNvSpPr>
              <a:spLocks/>
            </p:cNvSpPr>
            <p:nvPr/>
          </p:nvSpPr>
          <p:spPr bwMode="auto">
            <a:xfrm>
              <a:off x="3285" y="3474"/>
              <a:ext cx="78" cy="405"/>
            </a:xfrm>
            <a:custGeom>
              <a:avLst/>
              <a:gdLst>
                <a:gd name="T0" fmla="*/ 0 w 311"/>
                <a:gd name="T1" fmla="*/ 0 h 1667"/>
                <a:gd name="T2" fmla="*/ 0 w 311"/>
                <a:gd name="T3" fmla="*/ 0 h 1667"/>
                <a:gd name="T4" fmla="*/ 0 w 311"/>
                <a:gd name="T5" fmla="*/ 0 h 1667"/>
                <a:gd name="T6" fmla="*/ 0 w 311"/>
                <a:gd name="T7" fmla="*/ 0 h 16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1"/>
                <a:gd name="T13" fmla="*/ 0 h 1667"/>
                <a:gd name="T14" fmla="*/ 311 w 311"/>
                <a:gd name="T15" fmla="*/ 1667 h 16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1" h="1667">
                  <a:moveTo>
                    <a:pt x="309" y="0"/>
                  </a:moveTo>
                  <a:lnTo>
                    <a:pt x="0" y="333"/>
                  </a:lnTo>
                  <a:lnTo>
                    <a:pt x="311" y="1667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47" name="Freeform 34"/>
            <p:cNvSpPr>
              <a:spLocks/>
            </p:cNvSpPr>
            <p:nvPr/>
          </p:nvSpPr>
          <p:spPr bwMode="auto">
            <a:xfrm>
              <a:off x="3281" y="3472"/>
              <a:ext cx="83" cy="86"/>
            </a:xfrm>
            <a:custGeom>
              <a:avLst/>
              <a:gdLst>
                <a:gd name="T0" fmla="*/ 0 w 334"/>
                <a:gd name="T1" fmla="*/ 0 h 355"/>
                <a:gd name="T2" fmla="*/ 0 w 334"/>
                <a:gd name="T3" fmla="*/ 0 h 355"/>
                <a:gd name="T4" fmla="*/ 0 w 334"/>
                <a:gd name="T5" fmla="*/ 0 h 355"/>
                <a:gd name="T6" fmla="*/ 0 w 334"/>
                <a:gd name="T7" fmla="*/ 0 h 355"/>
                <a:gd name="T8" fmla="*/ 0 w 334"/>
                <a:gd name="T9" fmla="*/ 0 h 355"/>
                <a:gd name="T10" fmla="*/ 0 w 334"/>
                <a:gd name="T11" fmla="*/ 0 h 355"/>
                <a:gd name="T12" fmla="*/ 0 w 334"/>
                <a:gd name="T13" fmla="*/ 0 h 3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4"/>
                <a:gd name="T22" fmla="*/ 0 h 355"/>
                <a:gd name="T23" fmla="*/ 334 w 334"/>
                <a:gd name="T24" fmla="*/ 355 h 3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4" h="355">
                  <a:moveTo>
                    <a:pt x="29" y="341"/>
                  </a:moveTo>
                  <a:lnTo>
                    <a:pt x="25" y="355"/>
                  </a:lnTo>
                  <a:lnTo>
                    <a:pt x="334" y="22"/>
                  </a:lnTo>
                  <a:lnTo>
                    <a:pt x="313" y="0"/>
                  </a:lnTo>
                  <a:lnTo>
                    <a:pt x="5" y="333"/>
                  </a:lnTo>
                  <a:lnTo>
                    <a:pt x="0" y="347"/>
                  </a:lnTo>
                  <a:lnTo>
                    <a:pt x="29" y="341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48" name="Freeform 35"/>
            <p:cNvSpPr>
              <a:spLocks/>
            </p:cNvSpPr>
            <p:nvPr/>
          </p:nvSpPr>
          <p:spPr bwMode="auto">
            <a:xfrm>
              <a:off x="3281" y="3555"/>
              <a:ext cx="86" cy="326"/>
            </a:xfrm>
            <a:custGeom>
              <a:avLst/>
              <a:gdLst>
                <a:gd name="T0" fmla="*/ 0 w 340"/>
                <a:gd name="T1" fmla="*/ 0 h 1341"/>
                <a:gd name="T2" fmla="*/ 0 w 340"/>
                <a:gd name="T3" fmla="*/ 0 h 1341"/>
                <a:gd name="T4" fmla="*/ 0 w 340"/>
                <a:gd name="T5" fmla="*/ 0 h 1341"/>
                <a:gd name="T6" fmla="*/ 0 w 340"/>
                <a:gd name="T7" fmla="*/ 0 h 1341"/>
                <a:gd name="T8" fmla="*/ 0 w 340"/>
                <a:gd name="T9" fmla="*/ 0 h 1341"/>
                <a:gd name="T10" fmla="*/ 0 w 340"/>
                <a:gd name="T11" fmla="*/ 0 h 1341"/>
                <a:gd name="T12" fmla="*/ 0 w 340"/>
                <a:gd name="T13" fmla="*/ 0 h 13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0"/>
                <a:gd name="T22" fmla="*/ 0 h 1341"/>
                <a:gd name="T23" fmla="*/ 340 w 340"/>
                <a:gd name="T24" fmla="*/ 1341 h 13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0" h="1341">
                  <a:moveTo>
                    <a:pt x="311" y="1337"/>
                  </a:moveTo>
                  <a:lnTo>
                    <a:pt x="340" y="1334"/>
                  </a:lnTo>
                  <a:lnTo>
                    <a:pt x="29" y="0"/>
                  </a:lnTo>
                  <a:lnTo>
                    <a:pt x="0" y="6"/>
                  </a:lnTo>
                  <a:lnTo>
                    <a:pt x="311" y="1341"/>
                  </a:lnTo>
                  <a:lnTo>
                    <a:pt x="340" y="1337"/>
                  </a:lnTo>
                  <a:lnTo>
                    <a:pt x="311" y="133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49" name="Freeform 36"/>
            <p:cNvSpPr>
              <a:spLocks/>
            </p:cNvSpPr>
            <p:nvPr/>
          </p:nvSpPr>
          <p:spPr bwMode="auto">
            <a:xfrm>
              <a:off x="3357" y="3472"/>
              <a:ext cx="8" cy="407"/>
            </a:xfrm>
            <a:custGeom>
              <a:avLst/>
              <a:gdLst>
                <a:gd name="T0" fmla="*/ 0 w 31"/>
                <a:gd name="T1" fmla="*/ 0 h 1678"/>
                <a:gd name="T2" fmla="*/ 0 w 31"/>
                <a:gd name="T3" fmla="*/ 0 h 1678"/>
                <a:gd name="T4" fmla="*/ 0 w 31"/>
                <a:gd name="T5" fmla="*/ 0 h 1678"/>
                <a:gd name="T6" fmla="*/ 0 w 31"/>
                <a:gd name="T7" fmla="*/ 0 h 1678"/>
                <a:gd name="T8" fmla="*/ 0 w 31"/>
                <a:gd name="T9" fmla="*/ 0 h 1678"/>
                <a:gd name="T10" fmla="*/ 0 w 31"/>
                <a:gd name="T11" fmla="*/ 0 h 1678"/>
                <a:gd name="T12" fmla="*/ 0 w 31"/>
                <a:gd name="T13" fmla="*/ 0 h 1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678"/>
                <a:gd name="T23" fmla="*/ 31 w 31"/>
                <a:gd name="T24" fmla="*/ 1678 h 16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678">
                  <a:moveTo>
                    <a:pt x="25" y="22"/>
                  </a:moveTo>
                  <a:lnTo>
                    <a:pt x="0" y="11"/>
                  </a:lnTo>
                  <a:lnTo>
                    <a:pt x="2" y="1678"/>
                  </a:lnTo>
                  <a:lnTo>
                    <a:pt x="31" y="1678"/>
                  </a:lnTo>
                  <a:lnTo>
                    <a:pt x="29" y="11"/>
                  </a:lnTo>
                  <a:lnTo>
                    <a:pt x="4" y="0"/>
                  </a:lnTo>
                  <a:lnTo>
                    <a:pt x="25" y="22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50" name="Freeform 37"/>
            <p:cNvSpPr>
              <a:spLocks/>
            </p:cNvSpPr>
            <p:nvPr/>
          </p:nvSpPr>
          <p:spPr bwMode="auto">
            <a:xfrm>
              <a:off x="3361" y="3475"/>
              <a:ext cx="382" cy="81"/>
            </a:xfrm>
            <a:custGeom>
              <a:avLst/>
              <a:gdLst>
                <a:gd name="T0" fmla="*/ 0 w 1543"/>
                <a:gd name="T1" fmla="*/ 0 h 336"/>
                <a:gd name="T2" fmla="*/ 0 w 1543"/>
                <a:gd name="T3" fmla="*/ 0 h 336"/>
                <a:gd name="T4" fmla="*/ 0 w 1543"/>
                <a:gd name="T5" fmla="*/ 0 h 336"/>
                <a:gd name="T6" fmla="*/ 0 w 1543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3"/>
                <a:gd name="T13" fmla="*/ 0 h 336"/>
                <a:gd name="T14" fmla="*/ 1543 w 1543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3" h="336">
                  <a:moveTo>
                    <a:pt x="0" y="3"/>
                  </a:moveTo>
                  <a:lnTo>
                    <a:pt x="308" y="336"/>
                  </a:lnTo>
                  <a:lnTo>
                    <a:pt x="154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51" name="Freeform 38"/>
            <p:cNvSpPr>
              <a:spLocks/>
            </p:cNvSpPr>
            <p:nvPr/>
          </p:nvSpPr>
          <p:spPr bwMode="auto">
            <a:xfrm>
              <a:off x="3359" y="3474"/>
              <a:ext cx="82" cy="86"/>
            </a:xfrm>
            <a:custGeom>
              <a:avLst/>
              <a:gdLst>
                <a:gd name="T0" fmla="*/ 0 w 329"/>
                <a:gd name="T1" fmla="*/ 0 h 360"/>
                <a:gd name="T2" fmla="*/ 0 w 329"/>
                <a:gd name="T3" fmla="*/ 0 h 360"/>
                <a:gd name="T4" fmla="*/ 0 w 329"/>
                <a:gd name="T5" fmla="*/ 0 h 360"/>
                <a:gd name="T6" fmla="*/ 0 w 329"/>
                <a:gd name="T7" fmla="*/ 0 h 360"/>
                <a:gd name="T8" fmla="*/ 0 w 329"/>
                <a:gd name="T9" fmla="*/ 0 h 360"/>
                <a:gd name="T10" fmla="*/ 0 w 329"/>
                <a:gd name="T11" fmla="*/ 0 h 360"/>
                <a:gd name="T12" fmla="*/ 0 w 329"/>
                <a:gd name="T13" fmla="*/ 0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9"/>
                <a:gd name="T22" fmla="*/ 0 h 360"/>
                <a:gd name="T23" fmla="*/ 329 w 329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9" h="360">
                  <a:moveTo>
                    <a:pt x="315" y="329"/>
                  </a:moveTo>
                  <a:lnTo>
                    <a:pt x="329" y="333"/>
                  </a:lnTo>
                  <a:lnTo>
                    <a:pt x="21" y="0"/>
                  </a:lnTo>
                  <a:lnTo>
                    <a:pt x="0" y="22"/>
                  </a:lnTo>
                  <a:lnTo>
                    <a:pt x="308" y="355"/>
                  </a:lnTo>
                  <a:lnTo>
                    <a:pt x="322" y="360"/>
                  </a:lnTo>
                  <a:lnTo>
                    <a:pt x="315" y="32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52" name="Freeform 39"/>
            <p:cNvSpPr>
              <a:spLocks/>
            </p:cNvSpPr>
            <p:nvPr/>
          </p:nvSpPr>
          <p:spPr bwMode="auto">
            <a:xfrm>
              <a:off x="3437" y="3471"/>
              <a:ext cx="307" cy="89"/>
            </a:xfrm>
            <a:custGeom>
              <a:avLst/>
              <a:gdLst>
                <a:gd name="T0" fmla="*/ 0 w 1242"/>
                <a:gd name="T1" fmla="*/ 0 h 367"/>
                <a:gd name="T2" fmla="*/ 0 w 1242"/>
                <a:gd name="T3" fmla="*/ 0 h 367"/>
                <a:gd name="T4" fmla="*/ 0 w 1242"/>
                <a:gd name="T5" fmla="*/ 0 h 367"/>
                <a:gd name="T6" fmla="*/ 0 w 1242"/>
                <a:gd name="T7" fmla="*/ 0 h 367"/>
                <a:gd name="T8" fmla="*/ 0 w 1242"/>
                <a:gd name="T9" fmla="*/ 0 h 367"/>
                <a:gd name="T10" fmla="*/ 0 w 1242"/>
                <a:gd name="T11" fmla="*/ 0 h 367"/>
                <a:gd name="T12" fmla="*/ 0 w 1242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2"/>
                <a:gd name="T22" fmla="*/ 0 h 367"/>
                <a:gd name="T23" fmla="*/ 1242 w 1242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2" h="367">
                  <a:moveTo>
                    <a:pt x="1239" y="31"/>
                  </a:moveTo>
                  <a:lnTo>
                    <a:pt x="1236" y="0"/>
                  </a:lnTo>
                  <a:lnTo>
                    <a:pt x="0" y="336"/>
                  </a:lnTo>
                  <a:lnTo>
                    <a:pt x="7" y="367"/>
                  </a:lnTo>
                  <a:lnTo>
                    <a:pt x="1242" y="31"/>
                  </a:lnTo>
                  <a:lnTo>
                    <a:pt x="1239" y="0"/>
                  </a:lnTo>
                  <a:lnTo>
                    <a:pt x="1239" y="31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653" name="Freeform 40"/>
            <p:cNvSpPr>
              <a:spLocks/>
            </p:cNvSpPr>
            <p:nvPr/>
          </p:nvSpPr>
          <p:spPr bwMode="auto">
            <a:xfrm>
              <a:off x="3359" y="3471"/>
              <a:ext cx="385" cy="8"/>
            </a:xfrm>
            <a:custGeom>
              <a:avLst/>
              <a:gdLst>
                <a:gd name="T0" fmla="*/ 0 w 1554"/>
                <a:gd name="T1" fmla="*/ 0 h 33"/>
                <a:gd name="T2" fmla="*/ 0 w 1554"/>
                <a:gd name="T3" fmla="*/ 0 h 33"/>
                <a:gd name="T4" fmla="*/ 0 w 1554"/>
                <a:gd name="T5" fmla="*/ 0 h 33"/>
                <a:gd name="T6" fmla="*/ 0 w 1554"/>
                <a:gd name="T7" fmla="*/ 0 h 33"/>
                <a:gd name="T8" fmla="*/ 0 w 1554"/>
                <a:gd name="T9" fmla="*/ 0 h 33"/>
                <a:gd name="T10" fmla="*/ 0 w 1554"/>
                <a:gd name="T11" fmla="*/ 0 h 33"/>
                <a:gd name="T12" fmla="*/ 0 w 155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4"/>
                <a:gd name="T22" fmla="*/ 0 h 33"/>
                <a:gd name="T23" fmla="*/ 1554 w 1554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4" h="33">
                  <a:moveTo>
                    <a:pt x="21" y="7"/>
                  </a:moveTo>
                  <a:lnTo>
                    <a:pt x="11" y="33"/>
                  </a:lnTo>
                  <a:lnTo>
                    <a:pt x="1554" y="31"/>
                  </a:lnTo>
                  <a:lnTo>
                    <a:pt x="1554" y="0"/>
                  </a:lnTo>
                  <a:lnTo>
                    <a:pt x="11" y="2"/>
                  </a:lnTo>
                  <a:lnTo>
                    <a:pt x="0" y="29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aphicFrame>
        <p:nvGraphicFramePr>
          <p:cNvPr id="1026" name="Object 41"/>
          <p:cNvGraphicFramePr>
            <a:graphicFrameLocks noChangeAspect="1"/>
          </p:cNvGraphicFramePr>
          <p:nvPr/>
        </p:nvGraphicFramePr>
        <p:xfrm>
          <a:off x="5992813" y="4398963"/>
          <a:ext cx="11525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6" name="Fotografia Photo Editor" r:id="rId4" imgW="2381582" imgH="1600000" progId="">
                  <p:embed/>
                </p:oleObj>
              </mc:Choice>
              <mc:Fallback>
                <p:oleObj name="Fotografia Photo Editor" r:id="rId4" imgW="2381582" imgH="1600000" progId="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3" y="4398963"/>
                        <a:ext cx="1152525" cy="7921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66CC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777777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2"/>
          <p:cNvGraphicFramePr>
            <a:graphicFrameLocks noChangeAspect="1"/>
          </p:cNvGraphicFramePr>
          <p:nvPr/>
        </p:nvGraphicFramePr>
        <p:xfrm>
          <a:off x="3975100" y="3575050"/>
          <a:ext cx="122396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7" name="Fotografia Photo Editor" r:id="rId6" imgW="923810" imgH="571731" progId="">
                  <p:embed/>
                </p:oleObj>
              </mc:Choice>
              <mc:Fallback>
                <p:oleObj name="Fotografia Photo Editor" r:id="rId6" imgW="923810" imgH="571731" progId="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3575050"/>
                        <a:ext cx="122396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77777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827" name="AutoShape 43"/>
          <p:cNvSpPr>
            <a:spLocks noChangeArrowheads="1"/>
          </p:cNvSpPr>
          <p:nvPr/>
        </p:nvSpPr>
        <p:spPr bwMode="auto">
          <a:xfrm>
            <a:off x="4192588" y="4576763"/>
            <a:ext cx="838200" cy="4699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2">
              <a:lumMod val="2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40000"/>
              </a:spcBef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1032" name="Obraz 44" descr="ES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5337175"/>
            <a:ext cx="1223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F8D374A0-F2B7-46BE-8531-95E8D5906419}" type="slidenum">
              <a:rPr lang="pl-PL" altLang="pl-PL" smtClean="0">
                <a:solidFill>
                  <a:srgbClr val="000000"/>
                </a:solidFill>
              </a:rPr>
              <a:pPr/>
              <a:t>48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1675" y="1042988"/>
            <a:ext cx="6119813" cy="9826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Podstawy prawne wymiany informacji niejawnych międzynarodowych (1/2)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588" y="2254250"/>
            <a:ext cx="8650287" cy="3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just">
              <a:buClr>
                <a:srgbClr val="002060"/>
              </a:buClr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Umowa między Stronami Traktatu Północnoatlantyckiego o ochronie informacji sporządzona w Brukseli dnia 6 marca 1997 r. (Dz. U. z 2000 r. Nr 64, poz. 740).</a:t>
            </a:r>
          </a:p>
          <a:p>
            <a:pPr marL="457200" indent="-457200" algn="just">
              <a:buClr>
                <a:srgbClr val="002060"/>
              </a:buClr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Umowa między Stronami Traktatu Północnoatlantyckiego o współpracy w dziedzinie informacji atomowych sporządzona w Paryżu dnia 18 czerwca 1964 r. (Dz. U. z 2001 r. Nr 143, poz.1594).</a:t>
            </a:r>
          </a:p>
          <a:p>
            <a:pPr marL="457200" indent="-457200" algn="just">
              <a:buClr>
                <a:srgbClr val="002060"/>
              </a:buClr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Umowa między państwami członkowskimi Unii Europejskiej, zebranymi w Radzie, w sprawie ochrony informacji niejawnych wymienianych w interesie Unii Europejskiej (Dz. Urz. UE C z 2011 r. Nr 202, str. 13).</a:t>
            </a:r>
          </a:p>
        </p:txBody>
      </p:sp>
      <p:sp>
        <p:nvSpPr>
          <p:cNvPr id="70660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7C23F497-83A6-4C94-98AD-F830E09836D0}" type="slidenum">
              <a:rPr lang="pl-PL" altLang="pl-PL" smtClean="0">
                <a:solidFill>
                  <a:srgbClr val="000000"/>
                </a:solidFill>
              </a:rPr>
              <a:pPr/>
              <a:t>49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3200" y="1169988"/>
            <a:ext cx="7080250" cy="6635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Klasyfikowanie informacji niejawnych (1/6)</a:t>
            </a:r>
            <a:endParaRPr lang="pl-PL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2160588"/>
            <a:ext cx="8372475" cy="4278312"/>
          </a:xfrm>
          <a:prstGeom prst="rect">
            <a:avLst/>
          </a:prstGeom>
        </p:spPr>
        <p:txBody>
          <a:bodyPr anchor="ctr"/>
          <a:lstStyle/>
          <a:p>
            <a:pPr marL="0" indent="0" algn="ctr"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pl-PL" sz="3000" b="1" dirty="0" smtClean="0">
                <a:solidFill>
                  <a:schemeClr val="accent2">
                    <a:lumMod val="25000"/>
                  </a:schemeClr>
                </a:solidFill>
                <a:effectLst/>
                <a:cs typeface="Times New Roman" pitchFamily="18" charset="0"/>
              </a:rPr>
              <a:t>Klauzula tajności</a:t>
            </a:r>
          </a:p>
          <a:p>
            <a:pPr marL="0" indent="0" algn="ctr"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endParaRPr lang="pl-PL" sz="12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pl-PL" sz="2000" dirty="0" smtClean="0">
                <a:solidFill>
                  <a:srgbClr val="FF0000"/>
                </a:solidFill>
                <a:cs typeface="Times New Roman" pitchFamily="18" charset="0"/>
              </a:rPr>
              <a:t>	    </a:t>
            </a:r>
            <a:r>
              <a:rPr lang="pl-PL" b="1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zależy od</a:t>
            </a:r>
            <a:r>
              <a:rPr lang="pl-PL" sz="2000" dirty="0" smtClean="0">
                <a:solidFill>
                  <a:srgbClr val="FF0000"/>
                </a:solidFill>
                <a:cs typeface="Times New Roman" pitchFamily="18" charset="0"/>
              </a:rPr>
              <a:t>				      </a:t>
            </a:r>
            <a:r>
              <a:rPr lang="pl-PL" b="1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determinuje</a:t>
            </a:r>
            <a:endParaRPr lang="pl-PL" dirty="0" smtClean="0">
              <a:solidFill>
                <a:srgbClr val="FF0000"/>
              </a:solidFill>
              <a:effectLst/>
              <a:cs typeface="Times New Roman" pitchFamily="18" charset="0"/>
            </a:endParaRPr>
          </a:p>
          <a:p>
            <a:pPr marL="0" indent="0" algn="ctr"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endParaRPr lang="pl-PL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ctr"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endParaRPr lang="pl-PL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l-PL" sz="3000" dirty="0" smtClean="0">
                <a:solidFill>
                  <a:schemeClr val="accent2">
                    <a:lumMod val="25000"/>
                  </a:schemeClr>
                </a:solidFill>
                <a:effectLst/>
                <a:cs typeface="Times New Roman" pitchFamily="18" charset="0"/>
              </a:rPr>
              <a:t>szkoda dla RP			sposób ochrony IN </a:t>
            </a:r>
            <a:endParaRPr lang="pl-PL" sz="3000" dirty="0" smtClean="0"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l-PL" sz="2000" dirty="0" smtClean="0">
                <a:solidFill>
                  <a:schemeClr val="accent2">
                    <a:lumMod val="25000"/>
                  </a:schemeClr>
                </a:solidFill>
                <a:effectLst/>
                <a:cs typeface="Times New Roman" pitchFamily="18" charset="0"/>
              </a:rPr>
              <a:t>(spowodowana ujawnieniem IN)</a:t>
            </a:r>
          </a:p>
          <a:p>
            <a:pPr marL="0" indent="0" algn="ctr"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pl-PL" sz="3600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 flipH="1">
            <a:off x="1622425" y="2979738"/>
            <a:ext cx="2787650" cy="17986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 flipH="1">
            <a:off x="1725613" y="2979738"/>
            <a:ext cx="2595562" cy="17843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 flipH="1">
            <a:off x="1711325" y="2860675"/>
            <a:ext cx="2846388" cy="19319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/>
          <a:p>
            <a:endParaRPr lang="pl-PL"/>
          </a:p>
        </p:txBody>
      </p:sp>
      <p:cxnSp>
        <p:nvCxnSpPr>
          <p:cNvPr id="23559" name="AutoShape 9"/>
          <p:cNvCxnSpPr>
            <a:cxnSpLocks noChangeShapeType="1"/>
            <a:stCxn id="23558" idx="0"/>
            <a:endCxn id="23558" idx="1"/>
          </p:cNvCxnSpPr>
          <p:nvPr/>
        </p:nvCxnSpPr>
        <p:spPr bwMode="auto">
          <a:xfrm flipH="1">
            <a:off x="1712913" y="2860675"/>
            <a:ext cx="2846387" cy="19319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sp>
        <p:nvSpPr>
          <p:cNvPr id="116746" name="Line 10"/>
          <p:cNvSpPr>
            <a:spLocks noChangeShapeType="1"/>
          </p:cNvSpPr>
          <p:nvPr/>
        </p:nvSpPr>
        <p:spPr bwMode="auto">
          <a:xfrm flipH="1">
            <a:off x="1809750" y="2994025"/>
            <a:ext cx="2493963" cy="1739900"/>
          </a:xfrm>
          <a:prstGeom prst="line">
            <a:avLst/>
          </a:prstGeom>
          <a:noFill/>
          <a:ln w="66675">
            <a:solidFill>
              <a:schemeClr val="accent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eaLnBrk="1" hangingPunct="1">
              <a:spcBef>
                <a:spcPct val="40000"/>
              </a:spcBef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>
            <a:off x="4578350" y="2974975"/>
            <a:ext cx="2151063" cy="1795463"/>
          </a:xfrm>
          <a:prstGeom prst="line">
            <a:avLst/>
          </a:prstGeom>
          <a:noFill/>
          <a:ln w="66675">
            <a:solidFill>
              <a:schemeClr val="accent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eaLnBrk="1" hangingPunct="1">
              <a:spcBef>
                <a:spcPct val="40000"/>
              </a:spcBef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356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7238" y="6245225"/>
            <a:ext cx="3095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F39B6809-3F5C-44DC-AA91-668D08E3DB1F}" type="slidenum">
              <a:rPr lang="pl-PL" altLang="pl-PL" smtClean="0">
                <a:solidFill>
                  <a:srgbClr val="000000"/>
                </a:solidFill>
              </a:rPr>
              <a:pPr/>
              <a:t>5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2150" y="1131888"/>
            <a:ext cx="6119813" cy="1031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Podstawy prawne wymiany informacji niejawnych międzynarodowych (2/2)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5425" y="2389188"/>
            <a:ext cx="8650288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Umowa pomiędzy Państwami Stronami Konwencji o utworzeniu Europejskiej Agencji Kosmicznej a Europejską Agencją Kosmiczną w sprawie ochrony i wymiany informacji niejawnych, podpisana w Paryżu w dniu 19 sierpnia 2002 r. (Dz. U. z 2014 r., poz.1324).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Bilateralne umowy o wzajemnej ochronie informacji niejawnych.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Ustawa z dnia 5 sierpnia 2010 r. o ochronie informacji niejawnych (Dz. U. z 2019 r. poz. 742).</a:t>
            </a:r>
          </a:p>
        </p:txBody>
      </p:sp>
      <p:sp>
        <p:nvSpPr>
          <p:cNvPr id="7168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B49FFEF8-D1B7-4A7B-8754-A183D7056DE2}" type="slidenum">
              <a:rPr lang="pl-PL" altLang="pl-PL" smtClean="0">
                <a:solidFill>
                  <a:srgbClr val="000000"/>
                </a:solidFill>
              </a:rPr>
              <a:pPr/>
              <a:t>50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9"/>
          <p:cNvGrpSpPr>
            <a:grpSpLocks/>
          </p:cNvGrpSpPr>
          <p:nvPr/>
        </p:nvGrpSpPr>
        <p:grpSpPr bwMode="auto">
          <a:xfrm>
            <a:off x="4681538" y="2281238"/>
            <a:ext cx="1727200" cy="1054100"/>
            <a:chOff x="2928" y="1847"/>
            <a:chExt cx="1088" cy="665"/>
          </a:xfrm>
        </p:grpSpPr>
        <p:grpSp>
          <p:nvGrpSpPr>
            <p:cNvPr id="72766" name="Group 260"/>
            <p:cNvGrpSpPr>
              <a:grpSpLocks/>
            </p:cNvGrpSpPr>
            <p:nvPr/>
          </p:nvGrpSpPr>
          <p:grpSpPr bwMode="auto">
            <a:xfrm>
              <a:off x="3203" y="2017"/>
              <a:ext cx="264" cy="158"/>
              <a:chOff x="1701" y="2478"/>
              <a:chExt cx="1224" cy="725"/>
            </a:xfrm>
          </p:grpSpPr>
          <p:sp>
            <p:nvSpPr>
              <p:cNvPr id="72939" name="Rectangle 261"/>
              <p:cNvSpPr>
                <a:spLocks noChangeArrowheads="1"/>
              </p:cNvSpPr>
              <p:nvPr/>
            </p:nvSpPr>
            <p:spPr bwMode="auto">
              <a:xfrm>
                <a:off x="1701" y="2478"/>
                <a:ext cx="408" cy="72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940" name="Rectangle 262"/>
              <p:cNvSpPr>
                <a:spLocks noChangeArrowheads="1"/>
              </p:cNvSpPr>
              <p:nvPr/>
            </p:nvSpPr>
            <p:spPr bwMode="auto">
              <a:xfrm>
                <a:off x="2109" y="2478"/>
                <a:ext cx="408" cy="7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941" name="Rectangle 263"/>
              <p:cNvSpPr>
                <a:spLocks noChangeArrowheads="1"/>
              </p:cNvSpPr>
              <p:nvPr/>
            </p:nvSpPr>
            <p:spPr bwMode="auto">
              <a:xfrm>
                <a:off x="2517" y="2478"/>
                <a:ext cx="408" cy="7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2767" name="Rectangle 264"/>
            <p:cNvSpPr>
              <a:spLocks noChangeArrowheads="1"/>
            </p:cNvSpPr>
            <p:nvPr/>
          </p:nvSpPr>
          <p:spPr bwMode="auto">
            <a:xfrm>
              <a:off x="2928" y="1850"/>
              <a:ext cx="265" cy="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68" name="Rectangle 265"/>
            <p:cNvSpPr>
              <a:spLocks noChangeArrowheads="1"/>
            </p:cNvSpPr>
            <p:nvPr/>
          </p:nvSpPr>
          <p:spPr bwMode="auto">
            <a:xfrm>
              <a:off x="2928" y="1902"/>
              <a:ext cx="265" cy="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69" name="Rectangle 266"/>
            <p:cNvSpPr>
              <a:spLocks noChangeArrowheads="1"/>
            </p:cNvSpPr>
            <p:nvPr/>
          </p:nvSpPr>
          <p:spPr bwMode="auto">
            <a:xfrm>
              <a:off x="2928" y="1955"/>
              <a:ext cx="265" cy="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70" name="Rectangle 267"/>
            <p:cNvSpPr>
              <a:spLocks noChangeArrowheads="1"/>
            </p:cNvSpPr>
            <p:nvPr/>
          </p:nvSpPr>
          <p:spPr bwMode="auto">
            <a:xfrm>
              <a:off x="2928" y="1850"/>
              <a:ext cx="265" cy="1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2771" name="Group 268"/>
            <p:cNvGrpSpPr>
              <a:grpSpLocks/>
            </p:cNvGrpSpPr>
            <p:nvPr/>
          </p:nvGrpSpPr>
          <p:grpSpPr bwMode="auto">
            <a:xfrm>
              <a:off x="3203" y="1847"/>
              <a:ext cx="265" cy="158"/>
              <a:chOff x="1700" y="1569"/>
              <a:chExt cx="1227" cy="727"/>
            </a:xfrm>
          </p:grpSpPr>
          <p:sp>
            <p:nvSpPr>
              <p:cNvPr id="72928" name="Rectangle 269"/>
              <p:cNvSpPr>
                <a:spLocks noChangeArrowheads="1"/>
              </p:cNvSpPr>
              <p:nvPr/>
            </p:nvSpPr>
            <p:spPr bwMode="auto">
              <a:xfrm>
                <a:off x="1700" y="1570"/>
                <a:ext cx="1225" cy="24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929" name="Rectangle 270"/>
              <p:cNvSpPr>
                <a:spLocks noChangeArrowheads="1"/>
              </p:cNvSpPr>
              <p:nvPr/>
            </p:nvSpPr>
            <p:spPr bwMode="auto">
              <a:xfrm>
                <a:off x="1700" y="1809"/>
                <a:ext cx="1225" cy="2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930" name="Rectangle 271"/>
              <p:cNvSpPr>
                <a:spLocks noChangeArrowheads="1"/>
              </p:cNvSpPr>
              <p:nvPr/>
            </p:nvSpPr>
            <p:spPr bwMode="auto">
              <a:xfrm>
                <a:off x="1700" y="2051"/>
                <a:ext cx="1225" cy="24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931" name="Rectangle 272"/>
              <p:cNvSpPr>
                <a:spLocks noChangeArrowheads="1"/>
              </p:cNvSpPr>
              <p:nvPr/>
            </p:nvSpPr>
            <p:spPr bwMode="auto">
              <a:xfrm>
                <a:off x="1703" y="1569"/>
                <a:ext cx="1224" cy="72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72932" name="Group 273"/>
              <p:cNvGrpSpPr>
                <a:grpSpLocks/>
              </p:cNvGrpSpPr>
              <p:nvPr/>
            </p:nvGrpSpPr>
            <p:grpSpPr bwMode="auto">
              <a:xfrm>
                <a:off x="2176" y="1752"/>
                <a:ext cx="226" cy="339"/>
                <a:chOff x="3187" y="1730"/>
                <a:chExt cx="304" cy="430"/>
              </a:xfrm>
            </p:grpSpPr>
            <p:sp>
              <p:nvSpPr>
                <p:cNvPr id="72933" name="AutoShape 274" descr="Duża szachownica"/>
                <p:cNvSpPr>
                  <a:spLocks noChangeArrowheads="1"/>
                </p:cNvSpPr>
                <p:nvPr/>
              </p:nvSpPr>
              <p:spPr bwMode="auto">
                <a:xfrm rot="5400000">
                  <a:off x="3152" y="1843"/>
                  <a:ext cx="363" cy="272"/>
                </a:xfrm>
                <a:prstGeom prst="flowChartDelay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34" name="AutoShape 275"/>
                <p:cNvSpPr>
                  <a:spLocks noChangeArrowheads="1"/>
                </p:cNvSpPr>
                <p:nvPr/>
              </p:nvSpPr>
              <p:spPr bwMode="auto">
                <a:xfrm rot="4358759">
                  <a:off x="3175" y="1748"/>
                  <a:ext cx="91" cy="68"/>
                </a:xfrm>
                <a:prstGeom prst="flowChartDelay">
                  <a:avLst/>
                </a:prstGeom>
                <a:solidFill>
                  <a:srgbClr val="0099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35" name="AutoShape 276"/>
                <p:cNvSpPr>
                  <a:spLocks noChangeArrowheads="1"/>
                </p:cNvSpPr>
                <p:nvPr/>
              </p:nvSpPr>
              <p:spPr bwMode="auto">
                <a:xfrm rot="4800000">
                  <a:off x="3234" y="1742"/>
                  <a:ext cx="91" cy="68"/>
                </a:xfrm>
                <a:prstGeom prst="flowChartDelay">
                  <a:avLst/>
                </a:prstGeom>
                <a:solidFill>
                  <a:srgbClr val="8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36" name="AutoShape 277"/>
                <p:cNvSpPr>
                  <a:spLocks noChangeArrowheads="1"/>
                </p:cNvSpPr>
                <p:nvPr/>
              </p:nvSpPr>
              <p:spPr bwMode="auto">
                <a:xfrm rot="6000000">
                  <a:off x="3352" y="1742"/>
                  <a:ext cx="91" cy="68"/>
                </a:xfrm>
                <a:prstGeom prst="flowChartDelay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37" name="AutoShape 278" descr="60%"/>
                <p:cNvSpPr>
                  <a:spLocks noChangeArrowheads="1"/>
                </p:cNvSpPr>
                <p:nvPr/>
              </p:nvSpPr>
              <p:spPr bwMode="auto">
                <a:xfrm rot="5400000">
                  <a:off x="3288" y="1745"/>
                  <a:ext cx="91" cy="68"/>
                </a:xfrm>
                <a:prstGeom prst="flowChartDelay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38" name="AutoShape 279" descr="5%"/>
                <p:cNvSpPr>
                  <a:spLocks noChangeArrowheads="1"/>
                </p:cNvSpPr>
                <p:nvPr/>
              </p:nvSpPr>
              <p:spPr bwMode="auto">
                <a:xfrm rot="6000000">
                  <a:off x="3411" y="1754"/>
                  <a:ext cx="91" cy="68"/>
                </a:xfrm>
                <a:prstGeom prst="flowChartDelay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2772" name="Group 280"/>
            <p:cNvGrpSpPr>
              <a:grpSpLocks/>
            </p:cNvGrpSpPr>
            <p:nvPr/>
          </p:nvGrpSpPr>
          <p:grpSpPr bwMode="auto">
            <a:xfrm>
              <a:off x="3477" y="1848"/>
              <a:ext cx="265" cy="158"/>
              <a:chOff x="2971" y="1570"/>
              <a:chExt cx="1225" cy="727"/>
            </a:xfrm>
          </p:grpSpPr>
          <p:sp>
            <p:nvSpPr>
              <p:cNvPr id="72924" name="Rectangle 281"/>
              <p:cNvSpPr>
                <a:spLocks noChangeArrowheads="1"/>
              </p:cNvSpPr>
              <p:nvPr/>
            </p:nvSpPr>
            <p:spPr bwMode="auto">
              <a:xfrm>
                <a:off x="2971" y="1571"/>
                <a:ext cx="1225" cy="3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925" name="Rectangle 282"/>
              <p:cNvSpPr>
                <a:spLocks noChangeArrowheads="1"/>
              </p:cNvSpPr>
              <p:nvPr/>
            </p:nvSpPr>
            <p:spPr bwMode="auto">
              <a:xfrm>
                <a:off x="2971" y="1932"/>
                <a:ext cx="1225" cy="36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926" name="Rectangle 283"/>
              <p:cNvSpPr>
                <a:spLocks noChangeArrowheads="1"/>
              </p:cNvSpPr>
              <p:nvPr/>
            </p:nvSpPr>
            <p:spPr bwMode="auto">
              <a:xfrm>
                <a:off x="2971" y="1570"/>
                <a:ext cx="1224" cy="72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927" name="AutoShape 284"/>
              <p:cNvSpPr>
                <a:spLocks noChangeArrowheads="1"/>
              </p:cNvSpPr>
              <p:nvPr/>
            </p:nvSpPr>
            <p:spPr bwMode="auto">
              <a:xfrm rot="5400000">
                <a:off x="2837" y="1706"/>
                <a:ext cx="726" cy="45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2773" name="Group 285"/>
            <p:cNvGrpSpPr>
              <a:grpSpLocks/>
            </p:cNvGrpSpPr>
            <p:nvPr/>
          </p:nvGrpSpPr>
          <p:grpSpPr bwMode="auto">
            <a:xfrm>
              <a:off x="3751" y="1847"/>
              <a:ext cx="265" cy="158"/>
              <a:chOff x="4240" y="1570"/>
              <a:chExt cx="1225" cy="727"/>
            </a:xfrm>
          </p:grpSpPr>
          <p:sp>
            <p:nvSpPr>
              <p:cNvPr id="72920" name="Rectangle 286"/>
              <p:cNvSpPr>
                <a:spLocks noChangeArrowheads="1"/>
              </p:cNvSpPr>
              <p:nvPr/>
            </p:nvSpPr>
            <p:spPr bwMode="auto">
              <a:xfrm>
                <a:off x="4240" y="1571"/>
                <a:ext cx="1225" cy="240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921" name="Rectangle 287"/>
              <p:cNvSpPr>
                <a:spLocks noChangeArrowheads="1"/>
              </p:cNvSpPr>
              <p:nvPr/>
            </p:nvSpPr>
            <p:spPr bwMode="auto">
              <a:xfrm>
                <a:off x="4240" y="1810"/>
                <a:ext cx="1225" cy="24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922" name="Rectangle 288"/>
              <p:cNvSpPr>
                <a:spLocks noChangeArrowheads="1"/>
              </p:cNvSpPr>
              <p:nvPr/>
            </p:nvSpPr>
            <p:spPr bwMode="auto">
              <a:xfrm>
                <a:off x="4240" y="2052"/>
                <a:ext cx="1225" cy="2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923" name="Rectangle 289"/>
              <p:cNvSpPr>
                <a:spLocks noChangeArrowheads="1"/>
              </p:cNvSpPr>
              <p:nvPr/>
            </p:nvSpPr>
            <p:spPr bwMode="auto">
              <a:xfrm>
                <a:off x="4240" y="1570"/>
                <a:ext cx="1224" cy="72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2774" name="Group 290"/>
            <p:cNvGrpSpPr>
              <a:grpSpLocks/>
            </p:cNvGrpSpPr>
            <p:nvPr/>
          </p:nvGrpSpPr>
          <p:grpSpPr bwMode="auto">
            <a:xfrm>
              <a:off x="2928" y="2017"/>
              <a:ext cx="265" cy="159"/>
              <a:chOff x="476" y="2794"/>
              <a:chExt cx="1224" cy="728"/>
            </a:xfrm>
          </p:grpSpPr>
          <p:sp>
            <p:nvSpPr>
              <p:cNvPr id="72915" name="Rectangle 291"/>
              <p:cNvSpPr>
                <a:spLocks noChangeArrowheads="1"/>
              </p:cNvSpPr>
              <p:nvPr/>
            </p:nvSpPr>
            <p:spPr bwMode="auto">
              <a:xfrm>
                <a:off x="476" y="2794"/>
                <a:ext cx="1224" cy="7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72916" name="Group 292"/>
              <p:cNvGrpSpPr>
                <a:grpSpLocks/>
              </p:cNvGrpSpPr>
              <p:nvPr/>
            </p:nvGrpSpPr>
            <p:grpSpPr bwMode="auto">
              <a:xfrm>
                <a:off x="476" y="2794"/>
                <a:ext cx="1221" cy="725"/>
                <a:chOff x="476" y="2794"/>
                <a:chExt cx="1221" cy="725"/>
              </a:xfrm>
            </p:grpSpPr>
            <p:sp>
              <p:nvSpPr>
                <p:cNvPr id="72918" name="Rectangle 293"/>
                <p:cNvSpPr>
                  <a:spLocks noChangeArrowheads="1"/>
                </p:cNvSpPr>
                <p:nvPr/>
              </p:nvSpPr>
              <p:spPr bwMode="auto">
                <a:xfrm>
                  <a:off x="476" y="3085"/>
                  <a:ext cx="1221" cy="125"/>
                </a:xfrm>
                <a:prstGeom prst="rect">
                  <a:avLst/>
                </a:prstGeom>
                <a:solidFill>
                  <a:srgbClr val="333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19" name="Rectangle 294"/>
                <p:cNvSpPr>
                  <a:spLocks noChangeArrowheads="1"/>
                </p:cNvSpPr>
                <p:nvPr/>
              </p:nvSpPr>
              <p:spPr bwMode="auto">
                <a:xfrm rot="-5400000">
                  <a:off x="484" y="3091"/>
                  <a:ext cx="725" cy="131"/>
                </a:xfrm>
                <a:prstGeom prst="rect">
                  <a:avLst/>
                </a:prstGeom>
                <a:solidFill>
                  <a:srgbClr val="333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2917" name="Rectangle 295"/>
              <p:cNvSpPr>
                <a:spLocks noChangeArrowheads="1"/>
              </p:cNvSpPr>
              <p:nvPr/>
            </p:nvSpPr>
            <p:spPr bwMode="auto">
              <a:xfrm>
                <a:off x="476" y="2795"/>
                <a:ext cx="1224" cy="72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2775" name="Rectangle 296"/>
            <p:cNvSpPr>
              <a:spLocks noChangeArrowheads="1"/>
            </p:cNvSpPr>
            <p:nvPr/>
          </p:nvSpPr>
          <p:spPr bwMode="auto">
            <a:xfrm>
              <a:off x="3203" y="2017"/>
              <a:ext cx="264" cy="1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76" name="Rectangle 297"/>
            <p:cNvSpPr>
              <a:spLocks noChangeArrowheads="1"/>
            </p:cNvSpPr>
            <p:nvPr/>
          </p:nvSpPr>
          <p:spPr bwMode="auto">
            <a:xfrm>
              <a:off x="3752" y="2186"/>
              <a:ext cx="264" cy="5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77" name="Rectangle 298"/>
            <p:cNvSpPr>
              <a:spLocks noChangeArrowheads="1"/>
            </p:cNvSpPr>
            <p:nvPr/>
          </p:nvSpPr>
          <p:spPr bwMode="auto">
            <a:xfrm>
              <a:off x="3752" y="2291"/>
              <a:ext cx="264" cy="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78" name="Rectangle 299"/>
            <p:cNvSpPr>
              <a:spLocks noChangeArrowheads="1"/>
            </p:cNvSpPr>
            <p:nvPr/>
          </p:nvSpPr>
          <p:spPr bwMode="auto">
            <a:xfrm>
              <a:off x="3752" y="2227"/>
              <a:ext cx="264" cy="7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79" name="Rectangle 300"/>
            <p:cNvSpPr>
              <a:spLocks noChangeArrowheads="1"/>
            </p:cNvSpPr>
            <p:nvPr/>
          </p:nvSpPr>
          <p:spPr bwMode="auto">
            <a:xfrm>
              <a:off x="3752" y="2186"/>
              <a:ext cx="264" cy="1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80" name="AutoShape 301"/>
            <p:cNvSpPr>
              <a:spLocks noChangeArrowheads="1"/>
            </p:cNvSpPr>
            <p:nvPr/>
          </p:nvSpPr>
          <p:spPr bwMode="auto">
            <a:xfrm>
              <a:off x="3850" y="2227"/>
              <a:ext cx="59" cy="79"/>
            </a:xfrm>
            <a:prstGeom prst="star16">
              <a:avLst>
                <a:gd name="adj" fmla="val 375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81" name="Rectangle 302"/>
            <p:cNvSpPr>
              <a:spLocks noChangeArrowheads="1"/>
            </p:cNvSpPr>
            <p:nvPr/>
          </p:nvSpPr>
          <p:spPr bwMode="auto">
            <a:xfrm>
              <a:off x="3751" y="2017"/>
              <a:ext cx="265" cy="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82" name="Rectangle 303"/>
            <p:cNvSpPr>
              <a:spLocks noChangeArrowheads="1"/>
            </p:cNvSpPr>
            <p:nvPr/>
          </p:nvSpPr>
          <p:spPr bwMode="auto">
            <a:xfrm>
              <a:off x="3751" y="2069"/>
              <a:ext cx="265" cy="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83" name="Rectangle 304"/>
            <p:cNvSpPr>
              <a:spLocks noChangeArrowheads="1"/>
            </p:cNvSpPr>
            <p:nvPr/>
          </p:nvSpPr>
          <p:spPr bwMode="auto">
            <a:xfrm>
              <a:off x="3751" y="2122"/>
              <a:ext cx="265" cy="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84" name="Rectangle 305"/>
            <p:cNvSpPr>
              <a:spLocks noChangeArrowheads="1"/>
            </p:cNvSpPr>
            <p:nvPr/>
          </p:nvSpPr>
          <p:spPr bwMode="auto">
            <a:xfrm>
              <a:off x="3751" y="2017"/>
              <a:ext cx="265" cy="1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85" name="Rectangle 306"/>
            <p:cNvSpPr>
              <a:spLocks noChangeArrowheads="1"/>
            </p:cNvSpPr>
            <p:nvPr/>
          </p:nvSpPr>
          <p:spPr bwMode="auto">
            <a:xfrm>
              <a:off x="2928" y="2186"/>
              <a:ext cx="265" cy="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86" name="Rectangle 307"/>
            <p:cNvSpPr>
              <a:spLocks noChangeArrowheads="1"/>
            </p:cNvSpPr>
            <p:nvPr/>
          </p:nvSpPr>
          <p:spPr bwMode="auto">
            <a:xfrm>
              <a:off x="2928" y="2238"/>
              <a:ext cx="265" cy="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87" name="Rectangle 308"/>
            <p:cNvSpPr>
              <a:spLocks noChangeArrowheads="1"/>
            </p:cNvSpPr>
            <p:nvPr/>
          </p:nvSpPr>
          <p:spPr bwMode="auto">
            <a:xfrm>
              <a:off x="2928" y="2291"/>
              <a:ext cx="265" cy="5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88" name="Rectangle 309"/>
            <p:cNvSpPr>
              <a:spLocks noChangeArrowheads="1"/>
            </p:cNvSpPr>
            <p:nvPr/>
          </p:nvSpPr>
          <p:spPr bwMode="auto">
            <a:xfrm>
              <a:off x="2928" y="2185"/>
              <a:ext cx="265" cy="1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89" name="Rectangle 310"/>
            <p:cNvSpPr>
              <a:spLocks noChangeArrowheads="1"/>
            </p:cNvSpPr>
            <p:nvPr/>
          </p:nvSpPr>
          <p:spPr bwMode="auto">
            <a:xfrm>
              <a:off x="3478" y="2070"/>
              <a:ext cx="265" cy="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90" name="Rectangle 311"/>
            <p:cNvSpPr>
              <a:spLocks noChangeArrowheads="1"/>
            </p:cNvSpPr>
            <p:nvPr/>
          </p:nvSpPr>
          <p:spPr bwMode="auto">
            <a:xfrm>
              <a:off x="3478" y="2018"/>
              <a:ext cx="265" cy="59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91" name="Rectangle 312"/>
            <p:cNvSpPr>
              <a:spLocks noChangeArrowheads="1"/>
            </p:cNvSpPr>
            <p:nvPr/>
          </p:nvSpPr>
          <p:spPr bwMode="auto">
            <a:xfrm>
              <a:off x="3478" y="2117"/>
              <a:ext cx="265" cy="59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92" name="Rectangle 313"/>
            <p:cNvSpPr>
              <a:spLocks noChangeArrowheads="1"/>
            </p:cNvSpPr>
            <p:nvPr/>
          </p:nvSpPr>
          <p:spPr bwMode="auto">
            <a:xfrm>
              <a:off x="3478" y="2018"/>
              <a:ext cx="265" cy="1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2793" name="Group 314"/>
            <p:cNvGrpSpPr>
              <a:grpSpLocks/>
            </p:cNvGrpSpPr>
            <p:nvPr/>
          </p:nvGrpSpPr>
          <p:grpSpPr bwMode="auto">
            <a:xfrm>
              <a:off x="3203" y="2189"/>
              <a:ext cx="265" cy="159"/>
              <a:chOff x="1699" y="1574"/>
              <a:chExt cx="1226" cy="817"/>
            </a:xfrm>
          </p:grpSpPr>
          <p:grpSp>
            <p:nvGrpSpPr>
              <p:cNvPr id="72897" name="Group 315"/>
              <p:cNvGrpSpPr>
                <a:grpSpLocks/>
              </p:cNvGrpSpPr>
              <p:nvPr/>
            </p:nvGrpSpPr>
            <p:grpSpPr bwMode="auto">
              <a:xfrm>
                <a:off x="1699" y="1574"/>
                <a:ext cx="1226" cy="409"/>
                <a:chOff x="1699" y="1571"/>
                <a:chExt cx="1226" cy="719"/>
              </a:xfrm>
            </p:grpSpPr>
            <p:sp>
              <p:nvSpPr>
                <p:cNvPr id="72907" name="Rectangle 316"/>
                <p:cNvSpPr>
                  <a:spLocks noChangeArrowheads="1"/>
                </p:cNvSpPr>
                <p:nvPr/>
              </p:nvSpPr>
              <p:spPr bwMode="auto">
                <a:xfrm>
                  <a:off x="1700" y="1571"/>
                  <a:ext cx="1225" cy="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08" name="Rectangle 317"/>
                <p:cNvSpPr>
                  <a:spLocks noChangeArrowheads="1"/>
                </p:cNvSpPr>
                <p:nvPr/>
              </p:nvSpPr>
              <p:spPr bwMode="auto">
                <a:xfrm>
                  <a:off x="1699" y="1661"/>
                  <a:ext cx="1225" cy="9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09" name="Rectangle 318"/>
                <p:cNvSpPr>
                  <a:spLocks noChangeArrowheads="1"/>
                </p:cNvSpPr>
                <p:nvPr/>
              </p:nvSpPr>
              <p:spPr bwMode="auto">
                <a:xfrm>
                  <a:off x="1699" y="1752"/>
                  <a:ext cx="1225" cy="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10" name="Rectangle 319"/>
                <p:cNvSpPr>
                  <a:spLocks noChangeArrowheads="1"/>
                </p:cNvSpPr>
                <p:nvPr/>
              </p:nvSpPr>
              <p:spPr bwMode="auto">
                <a:xfrm>
                  <a:off x="1699" y="1842"/>
                  <a:ext cx="1225" cy="9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11" name="Rectangle 320"/>
                <p:cNvSpPr>
                  <a:spLocks noChangeArrowheads="1"/>
                </p:cNvSpPr>
                <p:nvPr/>
              </p:nvSpPr>
              <p:spPr bwMode="auto">
                <a:xfrm>
                  <a:off x="1699" y="1932"/>
                  <a:ext cx="1225" cy="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12" name="Rectangle 321"/>
                <p:cNvSpPr>
                  <a:spLocks noChangeArrowheads="1"/>
                </p:cNvSpPr>
                <p:nvPr/>
              </p:nvSpPr>
              <p:spPr bwMode="auto">
                <a:xfrm>
                  <a:off x="1699" y="2022"/>
                  <a:ext cx="1225" cy="9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13" name="Rectangle 322"/>
                <p:cNvSpPr>
                  <a:spLocks noChangeArrowheads="1"/>
                </p:cNvSpPr>
                <p:nvPr/>
              </p:nvSpPr>
              <p:spPr bwMode="auto">
                <a:xfrm>
                  <a:off x="1699" y="2111"/>
                  <a:ext cx="1225" cy="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14" name="Rectangle 323"/>
                <p:cNvSpPr>
                  <a:spLocks noChangeArrowheads="1"/>
                </p:cNvSpPr>
                <p:nvPr/>
              </p:nvSpPr>
              <p:spPr bwMode="auto">
                <a:xfrm>
                  <a:off x="1699" y="2200"/>
                  <a:ext cx="1225" cy="9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2898" name="Group 324"/>
              <p:cNvGrpSpPr>
                <a:grpSpLocks/>
              </p:cNvGrpSpPr>
              <p:nvPr/>
            </p:nvGrpSpPr>
            <p:grpSpPr bwMode="auto">
              <a:xfrm>
                <a:off x="1699" y="1982"/>
                <a:ext cx="1226" cy="409"/>
                <a:chOff x="1699" y="1571"/>
                <a:chExt cx="1226" cy="719"/>
              </a:xfrm>
            </p:grpSpPr>
            <p:sp>
              <p:nvSpPr>
                <p:cNvPr id="72899" name="Rectangle 325"/>
                <p:cNvSpPr>
                  <a:spLocks noChangeArrowheads="1"/>
                </p:cNvSpPr>
                <p:nvPr/>
              </p:nvSpPr>
              <p:spPr bwMode="auto">
                <a:xfrm>
                  <a:off x="1700" y="1571"/>
                  <a:ext cx="1225" cy="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00" name="Rectangle 326"/>
                <p:cNvSpPr>
                  <a:spLocks noChangeArrowheads="1"/>
                </p:cNvSpPr>
                <p:nvPr/>
              </p:nvSpPr>
              <p:spPr bwMode="auto">
                <a:xfrm>
                  <a:off x="1699" y="1661"/>
                  <a:ext cx="1225" cy="9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01" name="Rectangle 327"/>
                <p:cNvSpPr>
                  <a:spLocks noChangeArrowheads="1"/>
                </p:cNvSpPr>
                <p:nvPr/>
              </p:nvSpPr>
              <p:spPr bwMode="auto">
                <a:xfrm>
                  <a:off x="1699" y="1752"/>
                  <a:ext cx="1225" cy="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02" name="Rectangle 328"/>
                <p:cNvSpPr>
                  <a:spLocks noChangeArrowheads="1"/>
                </p:cNvSpPr>
                <p:nvPr/>
              </p:nvSpPr>
              <p:spPr bwMode="auto">
                <a:xfrm>
                  <a:off x="1699" y="1842"/>
                  <a:ext cx="1225" cy="9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03" name="Rectangle 329"/>
                <p:cNvSpPr>
                  <a:spLocks noChangeArrowheads="1"/>
                </p:cNvSpPr>
                <p:nvPr/>
              </p:nvSpPr>
              <p:spPr bwMode="auto">
                <a:xfrm>
                  <a:off x="1699" y="1932"/>
                  <a:ext cx="1225" cy="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04" name="Rectangle 330"/>
                <p:cNvSpPr>
                  <a:spLocks noChangeArrowheads="1"/>
                </p:cNvSpPr>
                <p:nvPr/>
              </p:nvSpPr>
              <p:spPr bwMode="auto">
                <a:xfrm>
                  <a:off x="1699" y="2022"/>
                  <a:ext cx="1225" cy="9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05" name="Rectangle 331"/>
                <p:cNvSpPr>
                  <a:spLocks noChangeArrowheads="1"/>
                </p:cNvSpPr>
                <p:nvPr/>
              </p:nvSpPr>
              <p:spPr bwMode="auto">
                <a:xfrm>
                  <a:off x="1699" y="2111"/>
                  <a:ext cx="1225" cy="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06" name="Rectangle 332"/>
                <p:cNvSpPr>
                  <a:spLocks noChangeArrowheads="1"/>
                </p:cNvSpPr>
                <p:nvPr/>
              </p:nvSpPr>
              <p:spPr bwMode="auto">
                <a:xfrm>
                  <a:off x="1699" y="2200"/>
                  <a:ext cx="1225" cy="9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2794" name="Rectangle 333"/>
            <p:cNvSpPr>
              <a:spLocks noChangeArrowheads="1"/>
            </p:cNvSpPr>
            <p:nvPr/>
          </p:nvSpPr>
          <p:spPr bwMode="auto">
            <a:xfrm>
              <a:off x="3203" y="2186"/>
              <a:ext cx="98" cy="7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95" name="Rectangle 334"/>
            <p:cNvSpPr>
              <a:spLocks noChangeArrowheads="1"/>
            </p:cNvSpPr>
            <p:nvPr/>
          </p:nvSpPr>
          <p:spPr bwMode="auto">
            <a:xfrm>
              <a:off x="3203" y="2186"/>
              <a:ext cx="264" cy="1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2796" name="Group 335"/>
            <p:cNvGrpSpPr>
              <a:grpSpLocks/>
            </p:cNvGrpSpPr>
            <p:nvPr/>
          </p:nvGrpSpPr>
          <p:grpSpPr bwMode="auto">
            <a:xfrm>
              <a:off x="3209" y="2187"/>
              <a:ext cx="87" cy="71"/>
              <a:chOff x="1703" y="1561"/>
              <a:chExt cx="441" cy="375"/>
            </a:xfrm>
          </p:grpSpPr>
          <p:sp>
            <p:nvSpPr>
              <p:cNvPr id="369" name="AutoShape 336"/>
              <p:cNvSpPr>
                <a:spLocks noChangeArrowheads="1"/>
              </p:cNvSpPr>
              <p:nvPr/>
            </p:nvSpPr>
            <p:spPr bwMode="auto">
              <a:xfrm>
                <a:off x="1703" y="1548"/>
                <a:ext cx="46" cy="5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70" name="AutoShape 337"/>
              <p:cNvSpPr>
                <a:spLocks noChangeArrowheads="1"/>
              </p:cNvSpPr>
              <p:nvPr/>
            </p:nvSpPr>
            <p:spPr bwMode="auto">
              <a:xfrm>
                <a:off x="1759" y="1548"/>
                <a:ext cx="46" cy="5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71" name="AutoShape 338"/>
              <p:cNvSpPr>
                <a:spLocks noChangeArrowheads="1"/>
              </p:cNvSpPr>
              <p:nvPr/>
            </p:nvSpPr>
            <p:spPr bwMode="auto">
              <a:xfrm>
                <a:off x="1815" y="1548"/>
                <a:ext cx="46" cy="5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72" name="AutoShape 339"/>
              <p:cNvSpPr>
                <a:spLocks noChangeArrowheads="1"/>
              </p:cNvSpPr>
              <p:nvPr/>
            </p:nvSpPr>
            <p:spPr bwMode="auto">
              <a:xfrm>
                <a:off x="1870" y="1548"/>
                <a:ext cx="46" cy="5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73" name="AutoShape 340"/>
              <p:cNvSpPr>
                <a:spLocks noChangeArrowheads="1"/>
              </p:cNvSpPr>
              <p:nvPr/>
            </p:nvSpPr>
            <p:spPr bwMode="auto">
              <a:xfrm>
                <a:off x="1926" y="1548"/>
                <a:ext cx="46" cy="5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74" name="AutoShape 341"/>
              <p:cNvSpPr>
                <a:spLocks noChangeArrowheads="1"/>
              </p:cNvSpPr>
              <p:nvPr/>
            </p:nvSpPr>
            <p:spPr bwMode="auto">
              <a:xfrm>
                <a:off x="1982" y="1548"/>
                <a:ext cx="46" cy="5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75" name="AutoShape 342"/>
              <p:cNvSpPr>
                <a:spLocks noChangeArrowheads="1"/>
              </p:cNvSpPr>
              <p:nvPr/>
            </p:nvSpPr>
            <p:spPr bwMode="auto">
              <a:xfrm>
                <a:off x="2043" y="1548"/>
                <a:ext cx="46" cy="5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76" name="AutoShape 343"/>
              <p:cNvSpPr>
                <a:spLocks noChangeArrowheads="1"/>
              </p:cNvSpPr>
              <p:nvPr/>
            </p:nvSpPr>
            <p:spPr bwMode="auto">
              <a:xfrm>
                <a:off x="2098" y="1548"/>
                <a:ext cx="46" cy="5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77" name="AutoShape 344"/>
              <p:cNvSpPr>
                <a:spLocks noChangeArrowheads="1"/>
              </p:cNvSpPr>
              <p:nvPr/>
            </p:nvSpPr>
            <p:spPr bwMode="auto">
              <a:xfrm>
                <a:off x="1728" y="1617"/>
                <a:ext cx="46" cy="37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78" name="AutoShape 345"/>
              <p:cNvSpPr>
                <a:spLocks noChangeArrowheads="1"/>
              </p:cNvSpPr>
              <p:nvPr/>
            </p:nvSpPr>
            <p:spPr bwMode="auto">
              <a:xfrm>
                <a:off x="1784" y="1617"/>
                <a:ext cx="46" cy="37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79" name="AutoShape 346"/>
              <p:cNvSpPr>
                <a:spLocks noChangeArrowheads="1"/>
              </p:cNvSpPr>
              <p:nvPr/>
            </p:nvSpPr>
            <p:spPr bwMode="auto">
              <a:xfrm>
                <a:off x="1840" y="1617"/>
                <a:ext cx="46" cy="37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80" name="AutoShape 347"/>
              <p:cNvSpPr>
                <a:spLocks noChangeArrowheads="1"/>
              </p:cNvSpPr>
              <p:nvPr/>
            </p:nvSpPr>
            <p:spPr bwMode="auto">
              <a:xfrm>
                <a:off x="1896" y="1617"/>
                <a:ext cx="46" cy="37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81" name="AutoShape 348"/>
              <p:cNvSpPr>
                <a:spLocks noChangeArrowheads="1"/>
              </p:cNvSpPr>
              <p:nvPr/>
            </p:nvSpPr>
            <p:spPr bwMode="auto">
              <a:xfrm>
                <a:off x="1956" y="1617"/>
                <a:ext cx="46" cy="37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82" name="AutoShape 349"/>
              <p:cNvSpPr>
                <a:spLocks noChangeArrowheads="1"/>
              </p:cNvSpPr>
              <p:nvPr/>
            </p:nvSpPr>
            <p:spPr bwMode="auto">
              <a:xfrm>
                <a:off x="2012" y="1617"/>
                <a:ext cx="46" cy="37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83" name="AutoShape 350"/>
              <p:cNvSpPr>
                <a:spLocks noChangeArrowheads="1"/>
              </p:cNvSpPr>
              <p:nvPr/>
            </p:nvSpPr>
            <p:spPr bwMode="auto">
              <a:xfrm>
                <a:off x="2068" y="1617"/>
                <a:ext cx="46" cy="37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84" name="AutoShape 351"/>
              <p:cNvSpPr>
                <a:spLocks noChangeArrowheads="1"/>
              </p:cNvSpPr>
              <p:nvPr/>
            </p:nvSpPr>
            <p:spPr bwMode="auto">
              <a:xfrm>
                <a:off x="1703" y="1664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85" name="AutoShape 352"/>
              <p:cNvSpPr>
                <a:spLocks noChangeArrowheads="1"/>
              </p:cNvSpPr>
              <p:nvPr/>
            </p:nvSpPr>
            <p:spPr bwMode="auto">
              <a:xfrm>
                <a:off x="1759" y="1664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86" name="AutoShape 353"/>
              <p:cNvSpPr>
                <a:spLocks noChangeArrowheads="1"/>
              </p:cNvSpPr>
              <p:nvPr/>
            </p:nvSpPr>
            <p:spPr bwMode="auto">
              <a:xfrm>
                <a:off x="1815" y="1664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87" name="AutoShape 354"/>
              <p:cNvSpPr>
                <a:spLocks noChangeArrowheads="1"/>
              </p:cNvSpPr>
              <p:nvPr/>
            </p:nvSpPr>
            <p:spPr bwMode="auto">
              <a:xfrm>
                <a:off x="1870" y="1664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88" name="AutoShape 355"/>
              <p:cNvSpPr>
                <a:spLocks noChangeArrowheads="1"/>
              </p:cNvSpPr>
              <p:nvPr/>
            </p:nvSpPr>
            <p:spPr bwMode="auto">
              <a:xfrm>
                <a:off x="1926" y="1664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89" name="AutoShape 356"/>
              <p:cNvSpPr>
                <a:spLocks noChangeArrowheads="1"/>
              </p:cNvSpPr>
              <p:nvPr/>
            </p:nvSpPr>
            <p:spPr bwMode="auto">
              <a:xfrm>
                <a:off x="1987" y="1664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90" name="AutoShape 357"/>
              <p:cNvSpPr>
                <a:spLocks noChangeArrowheads="1"/>
              </p:cNvSpPr>
              <p:nvPr/>
            </p:nvSpPr>
            <p:spPr bwMode="auto">
              <a:xfrm>
                <a:off x="2043" y="1664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91" name="AutoShape 358"/>
              <p:cNvSpPr>
                <a:spLocks noChangeArrowheads="1"/>
              </p:cNvSpPr>
              <p:nvPr/>
            </p:nvSpPr>
            <p:spPr bwMode="auto">
              <a:xfrm>
                <a:off x="2098" y="1664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92" name="AutoShape 359"/>
              <p:cNvSpPr>
                <a:spLocks noChangeArrowheads="1"/>
              </p:cNvSpPr>
              <p:nvPr/>
            </p:nvSpPr>
            <p:spPr bwMode="auto">
              <a:xfrm>
                <a:off x="1733" y="1712"/>
                <a:ext cx="46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93" name="AutoShape 360"/>
              <p:cNvSpPr>
                <a:spLocks noChangeArrowheads="1"/>
              </p:cNvSpPr>
              <p:nvPr/>
            </p:nvSpPr>
            <p:spPr bwMode="auto">
              <a:xfrm>
                <a:off x="1789" y="1712"/>
                <a:ext cx="41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94" name="AutoShape 361"/>
              <p:cNvSpPr>
                <a:spLocks noChangeArrowheads="1"/>
              </p:cNvSpPr>
              <p:nvPr/>
            </p:nvSpPr>
            <p:spPr bwMode="auto">
              <a:xfrm>
                <a:off x="1845" y="1712"/>
                <a:ext cx="46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95" name="AutoShape 362"/>
              <p:cNvSpPr>
                <a:spLocks noChangeArrowheads="1"/>
              </p:cNvSpPr>
              <p:nvPr/>
            </p:nvSpPr>
            <p:spPr bwMode="auto">
              <a:xfrm>
                <a:off x="1901" y="1712"/>
                <a:ext cx="46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96" name="AutoShape 363"/>
              <p:cNvSpPr>
                <a:spLocks noChangeArrowheads="1"/>
              </p:cNvSpPr>
              <p:nvPr/>
            </p:nvSpPr>
            <p:spPr bwMode="auto">
              <a:xfrm>
                <a:off x="1956" y="1712"/>
                <a:ext cx="46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97" name="AutoShape 364"/>
              <p:cNvSpPr>
                <a:spLocks noChangeArrowheads="1"/>
              </p:cNvSpPr>
              <p:nvPr/>
            </p:nvSpPr>
            <p:spPr bwMode="auto">
              <a:xfrm>
                <a:off x="2017" y="1712"/>
                <a:ext cx="41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98" name="AutoShape 365"/>
              <p:cNvSpPr>
                <a:spLocks noChangeArrowheads="1"/>
              </p:cNvSpPr>
              <p:nvPr/>
            </p:nvSpPr>
            <p:spPr bwMode="auto">
              <a:xfrm>
                <a:off x="2073" y="1712"/>
                <a:ext cx="41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99" name="AutoShape 366"/>
              <p:cNvSpPr>
                <a:spLocks noChangeArrowheads="1"/>
              </p:cNvSpPr>
              <p:nvPr/>
            </p:nvSpPr>
            <p:spPr bwMode="auto">
              <a:xfrm>
                <a:off x="1703" y="1754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00" name="AutoShape 367"/>
              <p:cNvSpPr>
                <a:spLocks noChangeArrowheads="1"/>
              </p:cNvSpPr>
              <p:nvPr/>
            </p:nvSpPr>
            <p:spPr bwMode="auto">
              <a:xfrm>
                <a:off x="1759" y="1754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01" name="AutoShape 368"/>
              <p:cNvSpPr>
                <a:spLocks noChangeArrowheads="1"/>
              </p:cNvSpPr>
              <p:nvPr/>
            </p:nvSpPr>
            <p:spPr bwMode="auto">
              <a:xfrm>
                <a:off x="1815" y="1754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02" name="AutoShape 369"/>
              <p:cNvSpPr>
                <a:spLocks noChangeArrowheads="1"/>
              </p:cNvSpPr>
              <p:nvPr/>
            </p:nvSpPr>
            <p:spPr bwMode="auto">
              <a:xfrm>
                <a:off x="1870" y="1754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03" name="AutoShape 370"/>
              <p:cNvSpPr>
                <a:spLocks noChangeArrowheads="1"/>
              </p:cNvSpPr>
              <p:nvPr/>
            </p:nvSpPr>
            <p:spPr bwMode="auto">
              <a:xfrm>
                <a:off x="1926" y="1754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04" name="AutoShape 371"/>
              <p:cNvSpPr>
                <a:spLocks noChangeArrowheads="1"/>
              </p:cNvSpPr>
              <p:nvPr/>
            </p:nvSpPr>
            <p:spPr bwMode="auto">
              <a:xfrm>
                <a:off x="1987" y="1754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05" name="AutoShape 372"/>
              <p:cNvSpPr>
                <a:spLocks noChangeArrowheads="1"/>
              </p:cNvSpPr>
              <p:nvPr/>
            </p:nvSpPr>
            <p:spPr bwMode="auto">
              <a:xfrm>
                <a:off x="2043" y="1754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06" name="AutoShape 373"/>
              <p:cNvSpPr>
                <a:spLocks noChangeArrowheads="1"/>
              </p:cNvSpPr>
              <p:nvPr/>
            </p:nvSpPr>
            <p:spPr bwMode="auto">
              <a:xfrm>
                <a:off x="2098" y="1754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07" name="AutoShape 374"/>
              <p:cNvSpPr>
                <a:spLocks noChangeArrowheads="1"/>
              </p:cNvSpPr>
              <p:nvPr/>
            </p:nvSpPr>
            <p:spPr bwMode="auto">
              <a:xfrm>
                <a:off x="1733" y="1802"/>
                <a:ext cx="46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08" name="AutoShape 375"/>
              <p:cNvSpPr>
                <a:spLocks noChangeArrowheads="1"/>
              </p:cNvSpPr>
              <p:nvPr/>
            </p:nvSpPr>
            <p:spPr bwMode="auto">
              <a:xfrm>
                <a:off x="1789" y="1802"/>
                <a:ext cx="41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09" name="AutoShape 376"/>
              <p:cNvSpPr>
                <a:spLocks noChangeArrowheads="1"/>
              </p:cNvSpPr>
              <p:nvPr/>
            </p:nvSpPr>
            <p:spPr bwMode="auto">
              <a:xfrm>
                <a:off x="1845" y="1802"/>
                <a:ext cx="46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10" name="AutoShape 377"/>
              <p:cNvSpPr>
                <a:spLocks noChangeArrowheads="1"/>
              </p:cNvSpPr>
              <p:nvPr/>
            </p:nvSpPr>
            <p:spPr bwMode="auto">
              <a:xfrm>
                <a:off x="1901" y="1802"/>
                <a:ext cx="46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11" name="AutoShape 378"/>
              <p:cNvSpPr>
                <a:spLocks noChangeArrowheads="1"/>
              </p:cNvSpPr>
              <p:nvPr/>
            </p:nvSpPr>
            <p:spPr bwMode="auto">
              <a:xfrm>
                <a:off x="1956" y="1802"/>
                <a:ext cx="46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12" name="AutoShape 379"/>
              <p:cNvSpPr>
                <a:spLocks noChangeArrowheads="1"/>
              </p:cNvSpPr>
              <p:nvPr/>
            </p:nvSpPr>
            <p:spPr bwMode="auto">
              <a:xfrm>
                <a:off x="2017" y="1802"/>
                <a:ext cx="41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13" name="AutoShape 380"/>
              <p:cNvSpPr>
                <a:spLocks noChangeArrowheads="1"/>
              </p:cNvSpPr>
              <p:nvPr/>
            </p:nvSpPr>
            <p:spPr bwMode="auto">
              <a:xfrm>
                <a:off x="2073" y="1802"/>
                <a:ext cx="41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14" name="AutoShape 381"/>
              <p:cNvSpPr>
                <a:spLocks noChangeArrowheads="1"/>
              </p:cNvSpPr>
              <p:nvPr/>
            </p:nvSpPr>
            <p:spPr bwMode="auto">
              <a:xfrm>
                <a:off x="1703" y="1844"/>
                <a:ext cx="46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15" name="AutoShape 382"/>
              <p:cNvSpPr>
                <a:spLocks noChangeArrowheads="1"/>
              </p:cNvSpPr>
              <p:nvPr/>
            </p:nvSpPr>
            <p:spPr bwMode="auto">
              <a:xfrm>
                <a:off x="1759" y="1844"/>
                <a:ext cx="46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16" name="AutoShape 383"/>
              <p:cNvSpPr>
                <a:spLocks noChangeArrowheads="1"/>
              </p:cNvSpPr>
              <p:nvPr/>
            </p:nvSpPr>
            <p:spPr bwMode="auto">
              <a:xfrm>
                <a:off x="1815" y="1844"/>
                <a:ext cx="46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17" name="AutoShape 384"/>
              <p:cNvSpPr>
                <a:spLocks noChangeArrowheads="1"/>
              </p:cNvSpPr>
              <p:nvPr/>
            </p:nvSpPr>
            <p:spPr bwMode="auto">
              <a:xfrm>
                <a:off x="1870" y="1844"/>
                <a:ext cx="46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18" name="AutoShape 385"/>
              <p:cNvSpPr>
                <a:spLocks noChangeArrowheads="1"/>
              </p:cNvSpPr>
              <p:nvPr/>
            </p:nvSpPr>
            <p:spPr bwMode="auto">
              <a:xfrm>
                <a:off x="1926" y="1844"/>
                <a:ext cx="46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19" name="AutoShape 386"/>
              <p:cNvSpPr>
                <a:spLocks noChangeArrowheads="1"/>
              </p:cNvSpPr>
              <p:nvPr/>
            </p:nvSpPr>
            <p:spPr bwMode="auto">
              <a:xfrm>
                <a:off x="1982" y="1844"/>
                <a:ext cx="46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20" name="AutoShape 387"/>
              <p:cNvSpPr>
                <a:spLocks noChangeArrowheads="1"/>
              </p:cNvSpPr>
              <p:nvPr/>
            </p:nvSpPr>
            <p:spPr bwMode="auto">
              <a:xfrm>
                <a:off x="2043" y="1844"/>
                <a:ext cx="46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21" name="AutoShape 388"/>
              <p:cNvSpPr>
                <a:spLocks noChangeArrowheads="1"/>
              </p:cNvSpPr>
              <p:nvPr/>
            </p:nvSpPr>
            <p:spPr bwMode="auto">
              <a:xfrm>
                <a:off x="2098" y="1844"/>
                <a:ext cx="46" cy="42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22" name="AutoShape 389"/>
              <p:cNvSpPr>
                <a:spLocks noChangeArrowheads="1"/>
              </p:cNvSpPr>
              <p:nvPr/>
            </p:nvSpPr>
            <p:spPr bwMode="auto">
              <a:xfrm>
                <a:off x="1728" y="1886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23" name="AutoShape 390"/>
              <p:cNvSpPr>
                <a:spLocks noChangeArrowheads="1"/>
              </p:cNvSpPr>
              <p:nvPr/>
            </p:nvSpPr>
            <p:spPr bwMode="auto">
              <a:xfrm>
                <a:off x="1784" y="1886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24" name="AutoShape 391"/>
              <p:cNvSpPr>
                <a:spLocks noChangeArrowheads="1"/>
              </p:cNvSpPr>
              <p:nvPr/>
            </p:nvSpPr>
            <p:spPr bwMode="auto">
              <a:xfrm>
                <a:off x="1840" y="1886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25" name="AutoShape 392"/>
              <p:cNvSpPr>
                <a:spLocks noChangeArrowheads="1"/>
              </p:cNvSpPr>
              <p:nvPr/>
            </p:nvSpPr>
            <p:spPr bwMode="auto">
              <a:xfrm>
                <a:off x="1896" y="1886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26" name="AutoShape 393"/>
              <p:cNvSpPr>
                <a:spLocks noChangeArrowheads="1"/>
              </p:cNvSpPr>
              <p:nvPr/>
            </p:nvSpPr>
            <p:spPr bwMode="auto">
              <a:xfrm>
                <a:off x="1956" y="1886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27" name="AutoShape 394"/>
              <p:cNvSpPr>
                <a:spLocks noChangeArrowheads="1"/>
              </p:cNvSpPr>
              <p:nvPr/>
            </p:nvSpPr>
            <p:spPr bwMode="auto">
              <a:xfrm>
                <a:off x="2012" y="1886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428" name="AutoShape 395"/>
              <p:cNvSpPr>
                <a:spLocks noChangeArrowheads="1"/>
              </p:cNvSpPr>
              <p:nvPr/>
            </p:nvSpPr>
            <p:spPr bwMode="auto">
              <a:xfrm>
                <a:off x="2068" y="1886"/>
                <a:ext cx="46" cy="48"/>
              </a:xfrm>
              <a:custGeom>
                <a:avLst/>
                <a:gdLst>
                  <a:gd name="T0" fmla="*/ 0 w 10000"/>
                  <a:gd name="T1" fmla="*/ 18 h 10000"/>
                  <a:gd name="T2" fmla="*/ 17 w 10000"/>
                  <a:gd name="T3" fmla="*/ 18 h 10000"/>
                  <a:gd name="T4" fmla="*/ 23 w 10000"/>
                  <a:gd name="T5" fmla="*/ 0 h 10000"/>
                  <a:gd name="T6" fmla="*/ 28 w 10000"/>
                  <a:gd name="T7" fmla="*/ 18 h 10000"/>
                  <a:gd name="T8" fmla="*/ 45 w 10000"/>
                  <a:gd name="T9" fmla="*/ 18 h 10000"/>
                  <a:gd name="T10" fmla="*/ 31 w 10000"/>
                  <a:gd name="T11" fmla="*/ 28 h 10000"/>
                  <a:gd name="T12" fmla="*/ 36 w 10000"/>
                  <a:gd name="T13" fmla="*/ 46 h 10000"/>
                  <a:gd name="T14" fmla="*/ 23 w 10000"/>
                  <a:gd name="T15" fmla="*/ 35 h 10000"/>
                  <a:gd name="T16" fmla="*/ 9 w 10000"/>
                  <a:gd name="T17" fmla="*/ 46 h 10000"/>
                  <a:gd name="T18" fmla="*/ 14 w 10000"/>
                  <a:gd name="T19" fmla="*/ 28 h 10000"/>
                  <a:gd name="T20" fmla="*/ 0 w 10000"/>
                  <a:gd name="T21" fmla="*/ 18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913"/>
                    </a:moveTo>
                    <a:lnTo>
                      <a:pt x="3778" y="3913"/>
                    </a:lnTo>
                    <a:lnTo>
                      <a:pt x="5111" y="0"/>
                    </a:lnTo>
                    <a:lnTo>
                      <a:pt x="6222" y="3913"/>
                    </a:lnTo>
                    <a:lnTo>
                      <a:pt x="10000" y="3913"/>
                    </a:lnTo>
                    <a:lnTo>
                      <a:pt x="6889" y="6087"/>
                    </a:lnTo>
                    <a:lnTo>
                      <a:pt x="8000" y="10000"/>
                    </a:lnTo>
                    <a:lnTo>
                      <a:pt x="5111" y="7609"/>
                    </a:lnTo>
                    <a:lnTo>
                      <a:pt x="2000" y="10000"/>
                    </a:lnTo>
                    <a:lnTo>
                      <a:pt x="3111" y="6087"/>
                    </a:lnTo>
                    <a:lnTo>
                      <a:pt x="0" y="39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</p:grpSp>
        <p:sp>
          <p:nvSpPr>
            <p:cNvPr id="72797" name="Rectangle 396"/>
            <p:cNvSpPr>
              <a:spLocks noChangeArrowheads="1"/>
            </p:cNvSpPr>
            <p:nvPr/>
          </p:nvSpPr>
          <p:spPr bwMode="auto">
            <a:xfrm>
              <a:off x="3477" y="2185"/>
              <a:ext cx="264" cy="1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98" name="Rectangle 397"/>
            <p:cNvSpPr>
              <a:spLocks noChangeArrowheads="1"/>
            </p:cNvSpPr>
            <p:nvPr/>
          </p:nvSpPr>
          <p:spPr bwMode="auto">
            <a:xfrm>
              <a:off x="3477" y="2196"/>
              <a:ext cx="264" cy="19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99" name="Rectangle 398"/>
            <p:cNvSpPr>
              <a:spLocks noChangeArrowheads="1"/>
            </p:cNvSpPr>
            <p:nvPr/>
          </p:nvSpPr>
          <p:spPr bwMode="auto">
            <a:xfrm>
              <a:off x="3477" y="2314"/>
              <a:ext cx="264" cy="2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800" name="Rectangle 399"/>
            <p:cNvSpPr>
              <a:spLocks noChangeArrowheads="1"/>
            </p:cNvSpPr>
            <p:nvPr/>
          </p:nvSpPr>
          <p:spPr bwMode="auto">
            <a:xfrm>
              <a:off x="3477" y="2186"/>
              <a:ext cx="264" cy="1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2801" name="Group 400"/>
            <p:cNvGrpSpPr>
              <a:grpSpLocks/>
            </p:cNvGrpSpPr>
            <p:nvPr/>
          </p:nvGrpSpPr>
          <p:grpSpPr bwMode="auto">
            <a:xfrm>
              <a:off x="3570" y="2219"/>
              <a:ext cx="72" cy="81"/>
              <a:chOff x="3334" y="2431"/>
              <a:chExt cx="421" cy="494"/>
            </a:xfrm>
          </p:grpSpPr>
          <p:sp>
            <p:nvSpPr>
              <p:cNvPr id="72835" name="AutoShape 401"/>
              <p:cNvSpPr>
                <a:spLocks noChangeArrowheads="1"/>
              </p:cNvSpPr>
              <p:nvPr/>
            </p:nvSpPr>
            <p:spPr bwMode="auto">
              <a:xfrm>
                <a:off x="3334" y="2431"/>
                <a:ext cx="421" cy="36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836" name="AutoShape 402"/>
              <p:cNvSpPr>
                <a:spLocks noChangeArrowheads="1"/>
              </p:cNvSpPr>
              <p:nvPr/>
            </p:nvSpPr>
            <p:spPr bwMode="auto">
              <a:xfrm rot="10800000">
                <a:off x="3334" y="2561"/>
                <a:ext cx="421" cy="36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2802" name="Group 403"/>
            <p:cNvGrpSpPr>
              <a:grpSpLocks/>
            </p:cNvGrpSpPr>
            <p:nvPr/>
          </p:nvGrpSpPr>
          <p:grpSpPr bwMode="auto">
            <a:xfrm>
              <a:off x="2928" y="2352"/>
              <a:ext cx="265" cy="159"/>
              <a:chOff x="429" y="2477"/>
              <a:chExt cx="1226" cy="729"/>
            </a:xfrm>
          </p:grpSpPr>
          <p:sp>
            <p:nvSpPr>
              <p:cNvPr id="72817" name="Rectangle 404"/>
              <p:cNvSpPr>
                <a:spLocks noChangeArrowheads="1"/>
              </p:cNvSpPr>
              <p:nvPr/>
            </p:nvSpPr>
            <p:spPr bwMode="auto">
              <a:xfrm>
                <a:off x="431" y="2478"/>
                <a:ext cx="1224" cy="72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AutoShape 405"/>
              <p:cNvSpPr>
                <a:spLocks noChangeArrowheads="1"/>
              </p:cNvSpPr>
              <p:nvPr/>
            </p:nvSpPr>
            <p:spPr bwMode="auto">
              <a:xfrm>
                <a:off x="947" y="2476"/>
                <a:ext cx="139" cy="377"/>
              </a:xfrm>
              <a:custGeom>
                <a:avLst/>
                <a:gdLst>
                  <a:gd name="T0" fmla="*/ 109 w 21600"/>
                  <a:gd name="T1" fmla="*/ 187 h 21600"/>
                  <a:gd name="T2" fmla="*/ 68 w 21600"/>
                  <a:gd name="T3" fmla="*/ 374 h 21600"/>
                  <a:gd name="T4" fmla="*/ 27 w 21600"/>
                  <a:gd name="T5" fmla="*/ 187 h 21600"/>
                  <a:gd name="T6" fmla="*/ 6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035 w 21600"/>
                  <a:gd name="T13" fmla="*/ 6006 h 21600"/>
                  <a:gd name="T14" fmla="*/ 15565 w 21600"/>
                  <a:gd name="T15" fmla="*/ 1559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418" y="21600"/>
                    </a:lnTo>
                    <a:lnTo>
                      <a:pt x="1318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51" name="AutoShape 406"/>
              <p:cNvSpPr>
                <a:spLocks noChangeArrowheads="1"/>
              </p:cNvSpPr>
              <p:nvPr/>
            </p:nvSpPr>
            <p:spPr bwMode="auto">
              <a:xfrm rot="10800000">
                <a:off x="947" y="2852"/>
                <a:ext cx="139" cy="354"/>
              </a:xfrm>
              <a:custGeom>
                <a:avLst/>
                <a:gdLst>
                  <a:gd name="T0" fmla="*/ 110 w 21600"/>
                  <a:gd name="T1" fmla="*/ 177 h 21600"/>
                  <a:gd name="T2" fmla="*/ 68 w 21600"/>
                  <a:gd name="T3" fmla="*/ 353 h 21600"/>
                  <a:gd name="T4" fmla="*/ 26 w 21600"/>
                  <a:gd name="T5" fmla="*/ 177 h 21600"/>
                  <a:gd name="T6" fmla="*/ 6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76 w 21600"/>
                  <a:gd name="T13" fmla="*/ 5935 h 21600"/>
                  <a:gd name="T14" fmla="*/ 15724 w 21600"/>
                  <a:gd name="T15" fmla="*/ 156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258" y="21600"/>
                    </a:lnTo>
                    <a:lnTo>
                      <a:pt x="1334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52" name="AutoShape 407"/>
              <p:cNvSpPr>
                <a:spLocks noChangeArrowheads="1"/>
              </p:cNvSpPr>
              <p:nvPr/>
            </p:nvSpPr>
            <p:spPr bwMode="auto">
              <a:xfrm rot="5400000">
                <a:off x="1267" y="2524"/>
                <a:ext cx="138" cy="638"/>
              </a:xfrm>
              <a:custGeom>
                <a:avLst/>
                <a:gdLst>
                  <a:gd name="T0" fmla="*/ 111 w 21600"/>
                  <a:gd name="T1" fmla="*/ 320 h 21600"/>
                  <a:gd name="T2" fmla="*/ 68 w 21600"/>
                  <a:gd name="T3" fmla="*/ 640 h 21600"/>
                  <a:gd name="T4" fmla="*/ 25 w 21600"/>
                  <a:gd name="T5" fmla="*/ 320 h 21600"/>
                  <a:gd name="T6" fmla="*/ 6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718 w 21600"/>
                  <a:gd name="T13" fmla="*/ 5771 h 21600"/>
                  <a:gd name="T14" fmla="*/ 15882 w 21600"/>
                  <a:gd name="T15" fmla="*/ 1582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941" y="21600"/>
                    </a:lnTo>
                    <a:lnTo>
                      <a:pt x="13659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53" name="AutoShape 408"/>
              <p:cNvSpPr>
                <a:spLocks noChangeArrowheads="1"/>
              </p:cNvSpPr>
              <p:nvPr/>
            </p:nvSpPr>
            <p:spPr bwMode="auto">
              <a:xfrm rot="-5400000">
                <a:off x="654" y="2549"/>
                <a:ext cx="138" cy="588"/>
              </a:xfrm>
              <a:custGeom>
                <a:avLst/>
                <a:gdLst>
                  <a:gd name="T0" fmla="*/ 110 w 21600"/>
                  <a:gd name="T1" fmla="*/ 294 h 21600"/>
                  <a:gd name="T2" fmla="*/ 68 w 21600"/>
                  <a:gd name="T3" fmla="*/ 588 h 21600"/>
                  <a:gd name="T4" fmla="*/ 26 w 21600"/>
                  <a:gd name="T5" fmla="*/ 294 h 21600"/>
                  <a:gd name="T6" fmla="*/ 6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76 w 21600"/>
                  <a:gd name="T13" fmla="*/ 5914 h 21600"/>
                  <a:gd name="T14" fmla="*/ 15724 w 21600"/>
                  <a:gd name="T15" fmla="*/ 1568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258" y="21600"/>
                    </a:lnTo>
                    <a:lnTo>
                      <a:pt x="1334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354" name="AutoShape 409"/>
              <p:cNvSpPr>
                <a:spLocks noChangeArrowheads="1"/>
              </p:cNvSpPr>
              <p:nvPr/>
            </p:nvSpPr>
            <p:spPr bwMode="auto">
              <a:xfrm rot="-7695974">
                <a:off x="756" y="2747"/>
                <a:ext cx="133" cy="500"/>
              </a:xfrm>
              <a:custGeom>
                <a:avLst/>
                <a:gdLst>
                  <a:gd name="T0" fmla="*/ 100 w 21600"/>
                  <a:gd name="T1" fmla="*/ 249 h 21600"/>
                  <a:gd name="T2" fmla="*/ 67 w 21600"/>
                  <a:gd name="T3" fmla="*/ 497 h 21600"/>
                  <a:gd name="T4" fmla="*/ 33 w 21600"/>
                  <a:gd name="T5" fmla="*/ 249 h 21600"/>
                  <a:gd name="T6" fmla="*/ 6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146 w 21600"/>
                  <a:gd name="T13" fmla="*/ 7214 h 21600"/>
                  <a:gd name="T14" fmla="*/ 14454 w 21600"/>
                  <a:gd name="T15" fmla="*/ 1438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72823" name="AutoShape 410"/>
              <p:cNvSpPr>
                <a:spLocks noChangeArrowheads="1"/>
              </p:cNvSpPr>
              <p:nvPr/>
            </p:nvSpPr>
            <p:spPr bwMode="auto">
              <a:xfrm>
                <a:off x="431" y="3097"/>
                <a:ext cx="240" cy="108"/>
              </a:xfrm>
              <a:prstGeom prst="triangle">
                <a:avLst>
                  <a:gd name="adj" fmla="val 69468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AutoShape 411"/>
              <p:cNvSpPr>
                <a:spLocks noChangeArrowheads="1"/>
              </p:cNvSpPr>
              <p:nvPr/>
            </p:nvSpPr>
            <p:spPr bwMode="auto">
              <a:xfrm rot="3206644">
                <a:off x="1158" y="2421"/>
                <a:ext cx="133" cy="527"/>
              </a:xfrm>
              <a:custGeom>
                <a:avLst/>
                <a:gdLst>
                  <a:gd name="T0" fmla="*/ 100 w 21600"/>
                  <a:gd name="T1" fmla="*/ 264 h 21600"/>
                  <a:gd name="T2" fmla="*/ 67 w 21600"/>
                  <a:gd name="T3" fmla="*/ 528 h 21600"/>
                  <a:gd name="T4" fmla="*/ 33 w 21600"/>
                  <a:gd name="T5" fmla="*/ 264 h 21600"/>
                  <a:gd name="T6" fmla="*/ 6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146 w 21600"/>
                  <a:gd name="T13" fmla="*/ 7200 h 21600"/>
                  <a:gd name="T14" fmla="*/ 14454 w 21600"/>
                  <a:gd name="T15" fmla="*/ 14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72825" name="AutoShape 412"/>
              <p:cNvSpPr>
                <a:spLocks noChangeArrowheads="1"/>
              </p:cNvSpPr>
              <p:nvPr/>
            </p:nvSpPr>
            <p:spPr bwMode="auto">
              <a:xfrm rot="10800000">
                <a:off x="1393" y="2479"/>
                <a:ext cx="256" cy="104"/>
              </a:xfrm>
              <a:prstGeom prst="triangle">
                <a:avLst>
                  <a:gd name="adj" fmla="val 67829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72826" name="Group 413"/>
              <p:cNvGrpSpPr>
                <a:grpSpLocks/>
              </p:cNvGrpSpPr>
              <p:nvPr/>
            </p:nvGrpSpPr>
            <p:grpSpPr bwMode="auto">
              <a:xfrm>
                <a:off x="429" y="2480"/>
                <a:ext cx="643" cy="271"/>
                <a:chOff x="429" y="2480"/>
                <a:chExt cx="643" cy="271"/>
              </a:xfrm>
            </p:grpSpPr>
            <p:sp>
              <p:nvSpPr>
                <p:cNvPr id="365" name="AutoShape 414"/>
                <p:cNvSpPr>
                  <a:spLocks noChangeArrowheads="1"/>
                </p:cNvSpPr>
                <p:nvPr/>
              </p:nvSpPr>
              <p:spPr bwMode="auto">
                <a:xfrm rot="-3074989">
                  <a:off x="760" y="2440"/>
                  <a:ext cx="133" cy="490"/>
                </a:xfrm>
                <a:custGeom>
                  <a:avLst/>
                  <a:gdLst>
                    <a:gd name="T0" fmla="*/ 100 w 21600"/>
                    <a:gd name="T1" fmla="*/ 246 h 21600"/>
                    <a:gd name="T2" fmla="*/ 67 w 21600"/>
                    <a:gd name="T3" fmla="*/ 491 h 21600"/>
                    <a:gd name="T4" fmla="*/ 33 w 21600"/>
                    <a:gd name="T5" fmla="*/ 246 h 21600"/>
                    <a:gd name="T6" fmla="*/ 67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7146 w 21600"/>
                    <a:gd name="T13" fmla="*/ 7215 h 21600"/>
                    <a:gd name="T14" fmla="*/ 14454 w 21600"/>
                    <a:gd name="T15" fmla="*/ 1438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08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lnSpc>
                      <a:spcPct val="90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rgbClr val="CCFFFF"/>
                    </a:buClr>
                    <a:buSzPct val="75000"/>
                    <a:buFont typeface="Wingdings" pitchFamily="2" charset="2"/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rgbClr val="CCFFFF"/>
                    </a:buClr>
                    <a:buSzPct val="75000"/>
                    <a:buFont typeface="Wingdings" pitchFamily="2" charset="2"/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rgbClr val="CCFFFF"/>
                    </a:buClr>
                    <a:buSzPct val="75000"/>
                    <a:buFont typeface="Wingdings" pitchFamily="2" charset="2"/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rgbClr val="CCFFFF"/>
                    </a:buClr>
                    <a:buSzPct val="75000"/>
                    <a:buFont typeface="Wingdings" pitchFamily="2" charset="2"/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rgbClr val="CCFFFF"/>
                    </a:buClr>
                    <a:buSzPct val="75000"/>
                    <a:buFont typeface="Wingdings" pitchFamily="2" charset="2"/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pl-PL" dirty="0"/>
                </a:p>
              </p:txBody>
            </p:sp>
            <p:sp>
              <p:nvSpPr>
                <p:cNvPr id="72834" name="AutoShape 415"/>
                <p:cNvSpPr>
                  <a:spLocks noChangeArrowheads="1"/>
                </p:cNvSpPr>
                <p:nvPr/>
              </p:nvSpPr>
              <p:spPr bwMode="auto">
                <a:xfrm rot="10800000">
                  <a:off x="429" y="2480"/>
                  <a:ext cx="250" cy="104"/>
                </a:xfrm>
                <a:prstGeom prst="triangle">
                  <a:avLst>
                    <a:gd name="adj" fmla="val 33199"/>
                  </a:avLst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2827" name="Group 416"/>
              <p:cNvGrpSpPr>
                <a:grpSpLocks/>
              </p:cNvGrpSpPr>
              <p:nvPr/>
            </p:nvGrpSpPr>
            <p:grpSpPr bwMode="auto">
              <a:xfrm>
                <a:off x="961" y="2927"/>
                <a:ext cx="690" cy="278"/>
                <a:chOff x="961" y="2927"/>
                <a:chExt cx="690" cy="278"/>
              </a:xfrm>
            </p:grpSpPr>
            <p:sp>
              <p:nvSpPr>
                <p:cNvPr id="363" name="AutoShape 417"/>
                <p:cNvSpPr>
                  <a:spLocks noChangeArrowheads="1"/>
                </p:cNvSpPr>
                <p:nvPr/>
              </p:nvSpPr>
              <p:spPr bwMode="auto">
                <a:xfrm rot="7700476">
                  <a:off x="1147" y="2740"/>
                  <a:ext cx="138" cy="509"/>
                </a:xfrm>
                <a:custGeom>
                  <a:avLst/>
                  <a:gdLst>
                    <a:gd name="T0" fmla="*/ 101 w 21600"/>
                    <a:gd name="T1" fmla="*/ 253 h 21600"/>
                    <a:gd name="T2" fmla="*/ 68 w 21600"/>
                    <a:gd name="T3" fmla="*/ 507 h 21600"/>
                    <a:gd name="T4" fmla="*/ 34 w 21600"/>
                    <a:gd name="T5" fmla="*/ 253 h 21600"/>
                    <a:gd name="T6" fmla="*/ 68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7200 w 21600"/>
                    <a:gd name="T13" fmla="*/ 7200 h 21600"/>
                    <a:gd name="T14" fmla="*/ 14400 w 21600"/>
                    <a:gd name="T15" fmla="*/ 144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08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lnSpc>
                      <a:spcPct val="90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rgbClr val="CCFFFF"/>
                    </a:buClr>
                    <a:buSzPct val="75000"/>
                    <a:buFont typeface="Wingdings" pitchFamily="2" charset="2"/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rgbClr val="CCFFFF"/>
                    </a:buClr>
                    <a:buSzPct val="75000"/>
                    <a:buFont typeface="Wingdings" pitchFamily="2" charset="2"/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rgbClr val="CCFFFF"/>
                    </a:buClr>
                    <a:buSzPct val="75000"/>
                    <a:buFont typeface="Wingdings" pitchFamily="2" charset="2"/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rgbClr val="CCFFFF"/>
                    </a:buClr>
                    <a:buSzPct val="75000"/>
                    <a:buFont typeface="Wingdings" pitchFamily="2" charset="2"/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rgbClr val="CCFFFF"/>
                    </a:buClr>
                    <a:buSzPct val="75000"/>
                    <a:buFont typeface="Wingdings" pitchFamily="2" charset="2"/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pl-PL" dirty="0"/>
                </a:p>
              </p:txBody>
            </p:sp>
            <p:sp>
              <p:nvSpPr>
                <p:cNvPr id="72832" name="AutoShape 418"/>
                <p:cNvSpPr>
                  <a:spLocks noChangeArrowheads="1"/>
                </p:cNvSpPr>
                <p:nvPr/>
              </p:nvSpPr>
              <p:spPr bwMode="auto">
                <a:xfrm>
                  <a:off x="1370" y="3097"/>
                  <a:ext cx="281" cy="108"/>
                </a:xfrm>
                <a:prstGeom prst="triangle">
                  <a:avLst>
                    <a:gd name="adj" fmla="val 28824"/>
                  </a:avLst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2828" name="Oval 419"/>
              <p:cNvSpPr>
                <a:spLocks noChangeArrowheads="1"/>
              </p:cNvSpPr>
              <p:nvPr/>
            </p:nvSpPr>
            <p:spPr bwMode="auto">
              <a:xfrm>
                <a:off x="926" y="2756"/>
                <a:ext cx="181" cy="18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829" name="Oval 420"/>
              <p:cNvSpPr>
                <a:spLocks noChangeArrowheads="1"/>
              </p:cNvSpPr>
              <p:nvPr/>
            </p:nvSpPr>
            <p:spPr bwMode="auto">
              <a:xfrm>
                <a:off x="938" y="2766"/>
                <a:ext cx="159" cy="15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830" name="Rectangle 421"/>
              <p:cNvSpPr>
                <a:spLocks noChangeArrowheads="1"/>
              </p:cNvSpPr>
              <p:nvPr/>
            </p:nvSpPr>
            <p:spPr bwMode="auto">
              <a:xfrm>
                <a:off x="431" y="2479"/>
                <a:ext cx="1224" cy="72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2803" name="Rectangle 422"/>
            <p:cNvSpPr>
              <a:spLocks noChangeArrowheads="1"/>
            </p:cNvSpPr>
            <p:nvPr/>
          </p:nvSpPr>
          <p:spPr bwMode="auto">
            <a:xfrm>
              <a:off x="3203" y="2353"/>
              <a:ext cx="264" cy="159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2804" name="Group 423"/>
            <p:cNvGrpSpPr>
              <a:grpSpLocks/>
            </p:cNvGrpSpPr>
            <p:nvPr/>
          </p:nvGrpSpPr>
          <p:grpSpPr bwMode="auto">
            <a:xfrm>
              <a:off x="3203" y="2349"/>
              <a:ext cx="263" cy="157"/>
              <a:chOff x="476" y="2794"/>
              <a:chExt cx="1221" cy="725"/>
            </a:xfrm>
          </p:grpSpPr>
          <p:sp>
            <p:nvSpPr>
              <p:cNvPr id="72815" name="Rectangle 424"/>
              <p:cNvSpPr>
                <a:spLocks noChangeArrowheads="1"/>
              </p:cNvSpPr>
              <p:nvPr/>
            </p:nvSpPr>
            <p:spPr bwMode="auto">
              <a:xfrm>
                <a:off x="476" y="3085"/>
                <a:ext cx="1221" cy="1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816" name="Rectangle 425"/>
              <p:cNvSpPr>
                <a:spLocks noChangeArrowheads="1"/>
              </p:cNvSpPr>
              <p:nvPr/>
            </p:nvSpPr>
            <p:spPr bwMode="auto">
              <a:xfrm rot="-5400000">
                <a:off x="484" y="3091"/>
                <a:ext cx="725" cy="13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2805" name="Rectangle 426"/>
            <p:cNvSpPr>
              <a:spLocks noChangeArrowheads="1"/>
            </p:cNvSpPr>
            <p:nvPr/>
          </p:nvSpPr>
          <p:spPr bwMode="auto">
            <a:xfrm>
              <a:off x="3203" y="2353"/>
              <a:ext cx="264" cy="1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806" name="Rectangle 427"/>
            <p:cNvSpPr>
              <a:spLocks noChangeArrowheads="1"/>
            </p:cNvSpPr>
            <p:nvPr/>
          </p:nvSpPr>
          <p:spPr bwMode="auto">
            <a:xfrm>
              <a:off x="3477" y="2353"/>
              <a:ext cx="265" cy="5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807" name="Rectangle 428"/>
            <p:cNvSpPr>
              <a:spLocks noChangeArrowheads="1"/>
            </p:cNvSpPr>
            <p:nvPr/>
          </p:nvSpPr>
          <p:spPr bwMode="auto">
            <a:xfrm>
              <a:off x="3477" y="2405"/>
              <a:ext cx="265" cy="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808" name="Rectangle 429"/>
            <p:cNvSpPr>
              <a:spLocks noChangeArrowheads="1"/>
            </p:cNvSpPr>
            <p:nvPr/>
          </p:nvSpPr>
          <p:spPr bwMode="auto">
            <a:xfrm>
              <a:off x="3477" y="2458"/>
              <a:ext cx="265" cy="5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809" name="Rectangle 430"/>
            <p:cNvSpPr>
              <a:spLocks noChangeArrowheads="1"/>
            </p:cNvSpPr>
            <p:nvPr/>
          </p:nvSpPr>
          <p:spPr bwMode="auto">
            <a:xfrm>
              <a:off x="3477" y="2353"/>
              <a:ext cx="264" cy="1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2810" name="Group 431"/>
            <p:cNvGrpSpPr>
              <a:grpSpLocks/>
            </p:cNvGrpSpPr>
            <p:nvPr/>
          </p:nvGrpSpPr>
          <p:grpSpPr bwMode="auto">
            <a:xfrm>
              <a:off x="3748" y="2353"/>
              <a:ext cx="264" cy="159"/>
              <a:chOff x="4241" y="2478"/>
              <a:chExt cx="1224" cy="727"/>
            </a:xfrm>
          </p:grpSpPr>
          <p:sp>
            <p:nvSpPr>
              <p:cNvPr id="72811" name="Rectangle 432"/>
              <p:cNvSpPr>
                <a:spLocks noChangeArrowheads="1"/>
              </p:cNvSpPr>
              <p:nvPr/>
            </p:nvSpPr>
            <p:spPr bwMode="auto">
              <a:xfrm>
                <a:off x="4241" y="2478"/>
                <a:ext cx="408" cy="725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812" name="Rectangle 433"/>
              <p:cNvSpPr>
                <a:spLocks noChangeArrowheads="1"/>
              </p:cNvSpPr>
              <p:nvPr/>
            </p:nvSpPr>
            <p:spPr bwMode="auto">
              <a:xfrm>
                <a:off x="4649" y="2478"/>
                <a:ext cx="408" cy="72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813" name="Rectangle 434"/>
              <p:cNvSpPr>
                <a:spLocks noChangeArrowheads="1"/>
              </p:cNvSpPr>
              <p:nvPr/>
            </p:nvSpPr>
            <p:spPr bwMode="auto">
              <a:xfrm>
                <a:off x="5057" y="2478"/>
                <a:ext cx="408" cy="7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814" name="Rectangle 435"/>
              <p:cNvSpPr>
                <a:spLocks noChangeArrowheads="1"/>
              </p:cNvSpPr>
              <p:nvPr/>
            </p:nvSpPr>
            <p:spPr bwMode="auto">
              <a:xfrm>
                <a:off x="4241" y="2478"/>
                <a:ext cx="1224" cy="72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7108" name="AutoShape 255"/>
          <p:cNvSpPr>
            <a:spLocks noChangeArrowheads="1"/>
          </p:cNvSpPr>
          <p:nvPr/>
        </p:nvSpPr>
        <p:spPr bwMode="auto">
          <a:xfrm>
            <a:off x="1335088" y="2273300"/>
            <a:ext cx="1530350" cy="1074738"/>
          </a:xfrm>
          <a:prstGeom prst="chevron">
            <a:avLst>
              <a:gd name="adj" fmla="val 35598"/>
            </a:avLst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09" name="AutoShape 254"/>
          <p:cNvSpPr>
            <a:spLocks noChangeArrowheads="1"/>
          </p:cNvSpPr>
          <p:nvPr/>
        </p:nvSpPr>
        <p:spPr bwMode="auto">
          <a:xfrm>
            <a:off x="2224088" y="2273300"/>
            <a:ext cx="1530350" cy="1074738"/>
          </a:xfrm>
          <a:prstGeom prst="chevron">
            <a:avLst>
              <a:gd name="adj" fmla="val 35598"/>
            </a:avLst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AutoShape 252"/>
          <p:cNvSpPr>
            <a:spLocks noChangeArrowheads="1"/>
          </p:cNvSpPr>
          <p:nvPr/>
        </p:nvSpPr>
        <p:spPr bwMode="auto">
          <a:xfrm>
            <a:off x="3586163" y="2273300"/>
            <a:ext cx="1530350" cy="1074738"/>
          </a:xfrm>
          <a:prstGeom prst="chevron">
            <a:avLst>
              <a:gd name="adj" fmla="val 35598"/>
            </a:avLst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11" name="AutoShape 22"/>
          <p:cNvSpPr>
            <a:spLocks noChangeArrowheads="1"/>
          </p:cNvSpPr>
          <p:nvPr/>
        </p:nvSpPr>
        <p:spPr bwMode="auto">
          <a:xfrm>
            <a:off x="4737100" y="2273300"/>
            <a:ext cx="1517650" cy="1074738"/>
          </a:xfrm>
          <a:prstGeom prst="chevron">
            <a:avLst>
              <a:gd name="adj" fmla="val 3530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12" name="AutoShape 253"/>
          <p:cNvSpPr>
            <a:spLocks noChangeArrowheads="1"/>
          </p:cNvSpPr>
          <p:nvPr/>
        </p:nvSpPr>
        <p:spPr bwMode="auto">
          <a:xfrm>
            <a:off x="5876925" y="2273300"/>
            <a:ext cx="1530350" cy="1074738"/>
          </a:xfrm>
          <a:prstGeom prst="chevron">
            <a:avLst>
              <a:gd name="adj" fmla="val 35598"/>
            </a:avLst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6537325" y="2271713"/>
            <a:ext cx="1728788" cy="1077912"/>
            <a:chOff x="2200" y="1746"/>
            <a:chExt cx="1089" cy="686"/>
          </a:xfrm>
        </p:grpSpPr>
        <p:sp>
          <p:nvSpPr>
            <p:cNvPr id="72764" name="Rectangle 25"/>
            <p:cNvSpPr>
              <a:spLocks noChangeArrowheads="1"/>
            </p:cNvSpPr>
            <p:nvPr/>
          </p:nvSpPr>
          <p:spPr bwMode="auto">
            <a:xfrm>
              <a:off x="2200" y="1746"/>
              <a:ext cx="1089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65" name="Rectangle 26"/>
            <p:cNvSpPr>
              <a:spLocks noChangeArrowheads="1"/>
            </p:cNvSpPr>
            <p:nvPr/>
          </p:nvSpPr>
          <p:spPr bwMode="auto">
            <a:xfrm>
              <a:off x="2200" y="2084"/>
              <a:ext cx="1089" cy="3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6" name="Text Box 29"/>
          <p:cNvSpPr txBox="1">
            <a:spLocks noChangeArrowheads="1"/>
          </p:cNvSpPr>
          <p:nvPr/>
        </p:nvSpPr>
        <p:spPr bwMode="auto">
          <a:xfrm>
            <a:off x="504825" y="3517900"/>
            <a:ext cx="79009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pl-PL" altLang="pl-PL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Informacja niejawna pochodząca od podmiotu zagranicznego</a:t>
            </a:r>
          </a:p>
          <a:p>
            <a:pPr algn="ctr" eaLnBrk="1" hangingPunct="1">
              <a:spcBef>
                <a:spcPts val="1200"/>
              </a:spcBef>
            </a:pPr>
            <a:r>
              <a:rPr lang="pl-PL" altLang="pl-PL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</a:p>
          <a:p>
            <a:pPr algn="just" eaLnBrk="1" hangingPunct="1">
              <a:spcBef>
                <a:spcPts val="1200"/>
              </a:spcBef>
            </a:pPr>
            <a:r>
              <a:rPr lang="pl-PL" altLang="pl-PL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wytworzona w jego interesie – wymagająca ochrony przed nieuprawnionym ujawnieniem na podstawie zobowiązań przyjętych przez RP</a:t>
            </a:r>
          </a:p>
        </p:txBody>
      </p:sp>
      <p:grpSp>
        <p:nvGrpSpPr>
          <p:cNvPr id="21" name="Group 257"/>
          <p:cNvGrpSpPr>
            <a:grpSpLocks/>
          </p:cNvGrpSpPr>
          <p:nvPr/>
        </p:nvGrpSpPr>
        <p:grpSpPr bwMode="auto">
          <a:xfrm>
            <a:off x="2005013" y="2273300"/>
            <a:ext cx="1517650" cy="1074738"/>
            <a:chOff x="1204" y="1752"/>
            <a:chExt cx="956" cy="677"/>
          </a:xfrm>
        </p:grpSpPr>
        <p:sp>
          <p:nvSpPr>
            <p:cNvPr id="72750" name="AutoShape 18"/>
            <p:cNvSpPr>
              <a:spLocks noChangeArrowheads="1"/>
            </p:cNvSpPr>
            <p:nvPr/>
          </p:nvSpPr>
          <p:spPr bwMode="auto">
            <a:xfrm>
              <a:off x="1204" y="1752"/>
              <a:ext cx="956" cy="677"/>
            </a:xfrm>
            <a:prstGeom prst="chevron">
              <a:avLst>
                <a:gd name="adj" fmla="val 35303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2751" name="Group 31"/>
            <p:cNvGrpSpPr>
              <a:grpSpLocks/>
            </p:cNvGrpSpPr>
            <p:nvPr/>
          </p:nvGrpSpPr>
          <p:grpSpPr bwMode="auto">
            <a:xfrm>
              <a:off x="1496" y="1856"/>
              <a:ext cx="482" cy="475"/>
              <a:chOff x="612" y="2656"/>
              <a:chExt cx="726" cy="717"/>
            </a:xfrm>
          </p:grpSpPr>
          <p:sp>
            <p:nvSpPr>
              <p:cNvPr id="284" name="AutoShape 32"/>
              <p:cNvSpPr>
                <a:spLocks noChangeArrowheads="1"/>
              </p:cNvSpPr>
              <p:nvPr/>
            </p:nvSpPr>
            <p:spPr bwMode="auto">
              <a:xfrm>
                <a:off x="927" y="2656"/>
                <a:ext cx="92" cy="86"/>
              </a:xfrm>
              <a:custGeom>
                <a:avLst/>
                <a:gdLst>
                  <a:gd name="T0" fmla="*/ 0 w 10000"/>
                  <a:gd name="T1" fmla="*/ 33 h 10000"/>
                  <a:gd name="T2" fmla="*/ 35 w 10000"/>
                  <a:gd name="T3" fmla="*/ 33 h 10000"/>
                  <a:gd name="T4" fmla="*/ 46 w 10000"/>
                  <a:gd name="T5" fmla="*/ 0 h 10000"/>
                  <a:gd name="T6" fmla="*/ 56 w 10000"/>
                  <a:gd name="T7" fmla="*/ 33 h 10000"/>
                  <a:gd name="T8" fmla="*/ 91 w 10000"/>
                  <a:gd name="T9" fmla="*/ 33 h 10000"/>
                  <a:gd name="T10" fmla="*/ 63 w 10000"/>
                  <a:gd name="T11" fmla="*/ 53 h 10000"/>
                  <a:gd name="T12" fmla="*/ 74 w 10000"/>
                  <a:gd name="T13" fmla="*/ 86 h 10000"/>
                  <a:gd name="T14" fmla="*/ 46 w 10000"/>
                  <a:gd name="T15" fmla="*/ 66 h 10000"/>
                  <a:gd name="T16" fmla="*/ 17 w 10000"/>
                  <a:gd name="T17" fmla="*/ 86 h 10000"/>
                  <a:gd name="T18" fmla="*/ 28 w 10000"/>
                  <a:gd name="T19" fmla="*/ 53 h 10000"/>
                  <a:gd name="T20" fmla="*/ 0 w 10000"/>
                  <a:gd name="T21" fmla="*/ 33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837"/>
                    </a:moveTo>
                    <a:lnTo>
                      <a:pt x="3846" y="3837"/>
                    </a:lnTo>
                    <a:lnTo>
                      <a:pt x="5055" y="0"/>
                    </a:lnTo>
                    <a:lnTo>
                      <a:pt x="6154" y="3837"/>
                    </a:lnTo>
                    <a:lnTo>
                      <a:pt x="10000" y="3837"/>
                    </a:lnTo>
                    <a:lnTo>
                      <a:pt x="6923" y="6163"/>
                    </a:lnTo>
                    <a:lnTo>
                      <a:pt x="8132" y="10000"/>
                    </a:lnTo>
                    <a:lnTo>
                      <a:pt x="5055" y="7674"/>
                    </a:lnTo>
                    <a:lnTo>
                      <a:pt x="1868" y="10000"/>
                    </a:lnTo>
                    <a:lnTo>
                      <a:pt x="3077" y="6163"/>
                    </a:lnTo>
                    <a:lnTo>
                      <a:pt x="0" y="383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285" name="AutoShape 33"/>
              <p:cNvSpPr>
                <a:spLocks noChangeArrowheads="1"/>
              </p:cNvSpPr>
              <p:nvPr/>
            </p:nvSpPr>
            <p:spPr bwMode="auto">
              <a:xfrm>
                <a:off x="927" y="3287"/>
                <a:ext cx="92" cy="86"/>
              </a:xfrm>
              <a:custGeom>
                <a:avLst/>
                <a:gdLst>
                  <a:gd name="T0" fmla="*/ 0 w 10000"/>
                  <a:gd name="T1" fmla="*/ 33 h 10000"/>
                  <a:gd name="T2" fmla="*/ 35 w 10000"/>
                  <a:gd name="T3" fmla="*/ 33 h 10000"/>
                  <a:gd name="T4" fmla="*/ 46 w 10000"/>
                  <a:gd name="T5" fmla="*/ 0 h 10000"/>
                  <a:gd name="T6" fmla="*/ 56 w 10000"/>
                  <a:gd name="T7" fmla="*/ 33 h 10000"/>
                  <a:gd name="T8" fmla="*/ 91 w 10000"/>
                  <a:gd name="T9" fmla="*/ 33 h 10000"/>
                  <a:gd name="T10" fmla="*/ 63 w 10000"/>
                  <a:gd name="T11" fmla="*/ 53 h 10000"/>
                  <a:gd name="T12" fmla="*/ 74 w 10000"/>
                  <a:gd name="T13" fmla="*/ 86 h 10000"/>
                  <a:gd name="T14" fmla="*/ 46 w 10000"/>
                  <a:gd name="T15" fmla="*/ 66 h 10000"/>
                  <a:gd name="T16" fmla="*/ 17 w 10000"/>
                  <a:gd name="T17" fmla="*/ 86 h 10000"/>
                  <a:gd name="T18" fmla="*/ 28 w 10000"/>
                  <a:gd name="T19" fmla="*/ 53 h 10000"/>
                  <a:gd name="T20" fmla="*/ 0 w 10000"/>
                  <a:gd name="T21" fmla="*/ 33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837"/>
                    </a:moveTo>
                    <a:lnTo>
                      <a:pt x="3846" y="3837"/>
                    </a:lnTo>
                    <a:lnTo>
                      <a:pt x="5055" y="0"/>
                    </a:lnTo>
                    <a:lnTo>
                      <a:pt x="6154" y="3837"/>
                    </a:lnTo>
                    <a:lnTo>
                      <a:pt x="10000" y="3837"/>
                    </a:lnTo>
                    <a:lnTo>
                      <a:pt x="6923" y="6163"/>
                    </a:lnTo>
                    <a:lnTo>
                      <a:pt x="8132" y="10000"/>
                    </a:lnTo>
                    <a:lnTo>
                      <a:pt x="5055" y="7674"/>
                    </a:lnTo>
                    <a:lnTo>
                      <a:pt x="1868" y="10000"/>
                    </a:lnTo>
                    <a:lnTo>
                      <a:pt x="3077" y="6163"/>
                    </a:lnTo>
                    <a:lnTo>
                      <a:pt x="0" y="383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286" name="AutoShape 34"/>
              <p:cNvSpPr>
                <a:spLocks noChangeArrowheads="1"/>
              </p:cNvSpPr>
              <p:nvPr/>
            </p:nvSpPr>
            <p:spPr bwMode="auto">
              <a:xfrm>
                <a:off x="612" y="2953"/>
                <a:ext cx="90" cy="88"/>
              </a:xfrm>
              <a:custGeom>
                <a:avLst/>
                <a:gdLst>
                  <a:gd name="T0" fmla="*/ 0 w 10000"/>
                  <a:gd name="T1" fmla="*/ 33 h 10000"/>
                  <a:gd name="T2" fmla="*/ 35 w 10000"/>
                  <a:gd name="T3" fmla="*/ 33 h 10000"/>
                  <a:gd name="T4" fmla="*/ 46 w 10000"/>
                  <a:gd name="T5" fmla="*/ 0 h 10000"/>
                  <a:gd name="T6" fmla="*/ 56 w 10000"/>
                  <a:gd name="T7" fmla="*/ 33 h 10000"/>
                  <a:gd name="T8" fmla="*/ 91 w 10000"/>
                  <a:gd name="T9" fmla="*/ 33 h 10000"/>
                  <a:gd name="T10" fmla="*/ 63 w 10000"/>
                  <a:gd name="T11" fmla="*/ 53 h 10000"/>
                  <a:gd name="T12" fmla="*/ 74 w 10000"/>
                  <a:gd name="T13" fmla="*/ 86 h 10000"/>
                  <a:gd name="T14" fmla="*/ 46 w 10000"/>
                  <a:gd name="T15" fmla="*/ 66 h 10000"/>
                  <a:gd name="T16" fmla="*/ 17 w 10000"/>
                  <a:gd name="T17" fmla="*/ 86 h 10000"/>
                  <a:gd name="T18" fmla="*/ 28 w 10000"/>
                  <a:gd name="T19" fmla="*/ 53 h 10000"/>
                  <a:gd name="T20" fmla="*/ 0 w 10000"/>
                  <a:gd name="T21" fmla="*/ 33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837"/>
                    </a:moveTo>
                    <a:lnTo>
                      <a:pt x="3846" y="3837"/>
                    </a:lnTo>
                    <a:lnTo>
                      <a:pt x="5055" y="0"/>
                    </a:lnTo>
                    <a:lnTo>
                      <a:pt x="6154" y="3837"/>
                    </a:lnTo>
                    <a:lnTo>
                      <a:pt x="10000" y="3837"/>
                    </a:lnTo>
                    <a:lnTo>
                      <a:pt x="6923" y="6163"/>
                    </a:lnTo>
                    <a:lnTo>
                      <a:pt x="8132" y="10000"/>
                    </a:lnTo>
                    <a:lnTo>
                      <a:pt x="5055" y="7674"/>
                    </a:lnTo>
                    <a:lnTo>
                      <a:pt x="1868" y="10000"/>
                    </a:lnTo>
                    <a:lnTo>
                      <a:pt x="3077" y="6163"/>
                    </a:lnTo>
                    <a:lnTo>
                      <a:pt x="0" y="383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287" name="AutoShape 35"/>
              <p:cNvSpPr>
                <a:spLocks noChangeArrowheads="1"/>
              </p:cNvSpPr>
              <p:nvPr/>
            </p:nvSpPr>
            <p:spPr bwMode="auto">
              <a:xfrm>
                <a:off x="1248" y="2953"/>
                <a:ext cx="90" cy="86"/>
              </a:xfrm>
              <a:custGeom>
                <a:avLst/>
                <a:gdLst>
                  <a:gd name="T0" fmla="*/ 0 w 10000"/>
                  <a:gd name="T1" fmla="*/ 33 h 10000"/>
                  <a:gd name="T2" fmla="*/ 35 w 10000"/>
                  <a:gd name="T3" fmla="*/ 33 h 10000"/>
                  <a:gd name="T4" fmla="*/ 46 w 10000"/>
                  <a:gd name="T5" fmla="*/ 0 h 10000"/>
                  <a:gd name="T6" fmla="*/ 56 w 10000"/>
                  <a:gd name="T7" fmla="*/ 33 h 10000"/>
                  <a:gd name="T8" fmla="*/ 91 w 10000"/>
                  <a:gd name="T9" fmla="*/ 33 h 10000"/>
                  <a:gd name="T10" fmla="*/ 63 w 10000"/>
                  <a:gd name="T11" fmla="*/ 53 h 10000"/>
                  <a:gd name="T12" fmla="*/ 74 w 10000"/>
                  <a:gd name="T13" fmla="*/ 86 h 10000"/>
                  <a:gd name="T14" fmla="*/ 46 w 10000"/>
                  <a:gd name="T15" fmla="*/ 66 h 10000"/>
                  <a:gd name="T16" fmla="*/ 17 w 10000"/>
                  <a:gd name="T17" fmla="*/ 86 h 10000"/>
                  <a:gd name="T18" fmla="*/ 28 w 10000"/>
                  <a:gd name="T19" fmla="*/ 53 h 10000"/>
                  <a:gd name="T20" fmla="*/ 0 w 10000"/>
                  <a:gd name="T21" fmla="*/ 33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837"/>
                    </a:moveTo>
                    <a:lnTo>
                      <a:pt x="3846" y="3837"/>
                    </a:lnTo>
                    <a:lnTo>
                      <a:pt x="5055" y="0"/>
                    </a:lnTo>
                    <a:lnTo>
                      <a:pt x="6154" y="3837"/>
                    </a:lnTo>
                    <a:lnTo>
                      <a:pt x="10000" y="3837"/>
                    </a:lnTo>
                    <a:lnTo>
                      <a:pt x="6923" y="6163"/>
                    </a:lnTo>
                    <a:lnTo>
                      <a:pt x="8132" y="10000"/>
                    </a:lnTo>
                    <a:lnTo>
                      <a:pt x="5055" y="7674"/>
                    </a:lnTo>
                    <a:lnTo>
                      <a:pt x="1868" y="10000"/>
                    </a:lnTo>
                    <a:lnTo>
                      <a:pt x="3077" y="6163"/>
                    </a:lnTo>
                    <a:lnTo>
                      <a:pt x="0" y="383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288" name="AutoShape 36"/>
              <p:cNvSpPr>
                <a:spLocks noChangeArrowheads="1"/>
              </p:cNvSpPr>
              <p:nvPr/>
            </p:nvSpPr>
            <p:spPr bwMode="auto">
              <a:xfrm>
                <a:off x="769" y="3246"/>
                <a:ext cx="92" cy="86"/>
              </a:xfrm>
              <a:custGeom>
                <a:avLst/>
                <a:gdLst>
                  <a:gd name="T0" fmla="*/ 0 w 10000"/>
                  <a:gd name="T1" fmla="*/ 33 h 10000"/>
                  <a:gd name="T2" fmla="*/ 35 w 10000"/>
                  <a:gd name="T3" fmla="*/ 33 h 10000"/>
                  <a:gd name="T4" fmla="*/ 46 w 10000"/>
                  <a:gd name="T5" fmla="*/ 0 h 10000"/>
                  <a:gd name="T6" fmla="*/ 56 w 10000"/>
                  <a:gd name="T7" fmla="*/ 33 h 10000"/>
                  <a:gd name="T8" fmla="*/ 91 w 10000"/>
                  <a:gd name="T9" fmla="*/ 33 h 10000"/>
                  <a:gd name="T10" fmla="*/ 63 w 10000"/>
                  <a:gd name="T11" fmla="*/ 53 h 10000"/>
                  <a:gd name="T12" fmla="*/ 74 w 10000"/>
                  <a:gd name="T13" fmla="*/ 86 h 10000"/>
                  <a:gd name="T14" fmla="*/ 46 w 10000"/>
                  <a:gd name="T15" fmla="*/ 66 h 10000"/>
                  <a:gd name="T16" fmla="*/ 17 w 10000"/>
                  <a:gd name="T17" fmla="*/ 86 h 10000"/>
                  <a:gd name="T18" fmla="*/ 28 w 10000"/>
                  <a:gd name="T19" fmla="*/ 53 h 10000"/>
                  <a:gd name="T20" fmla="*/ 0 w 10000"/>
                  <a:gd name="T21" fmla="*/ 33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837"/>
                    </a:moveTo>
                    <a:lnTo>
                      <a:pt x="3846" y="3837"/>
                    </a:lnTo>
                    <a:lnTo>
                      <a:pt x="5055" y="0"/>
                    </a:lnTo>
                    <a:lnTo>
                      <a:pt x="6154" y="3837"/>
                    </a:lnTo>
                    <a:lnTo>
                      <a:pt x="10000" y="3837"/>
                    </a:lnTo>
                    <a:lnTo>
                      <a:pt x="6923" y="6163"/>
                    </a:lnTo>
                    <a:lnTo>
                      <a:pt x="8132" y="10000"/>
                    </a:lnTo>
                    <a:lnTo>
                      <a:pt x="5055" y="7674"/>
                    </a:lnTo>
                    <a:lnTo>
                      <a:pt x="1868" y="10000"/>
                    </a:lnTo>
                    <a:lnTo>
                      <a:pt x="3077" y="6163"/>
                    </a:lnTo>
                    <a:lnTo>
                      <a:pt x="0" y="383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289" name="AutoShape 37"/>
              <p:cNvSpPr>
                <a:spLocks noChangeArrowheads="1"/>
              </p:cNvSpPr>
              <p:nvPr/>
            </p:nvSpPr>
            <p:spPr bwMode="auto">
              <a:xfrm>
                <a:off x="1092" y="3246"/>
                <a:ext cx="92" cy="86"/>
              </a:xfrm>
              <a:custGeom>
                <a:avLst/>
                <a:gdLst>
                  <a:gd name="T0" fmla="*/ 0 w 10000"/>
                  <a:gd name="T1" fmla="*/ 33 h 10000"/>
                  <a:gd name="T2" fmla="*/ 35 w 10000"/>
                  <a:gd name="T3" fmla="*/ 33 h 10000"/>
                  <a:gd name="T4" fmla="*/ 46 w 10000"/>
                  <a:gd name="T5" fmla="*/ 0 h 10000"/>
                  <a:gd name="T6" fmla="*/ 56 w 10000"/>
                  <a:gd name="T7" fmla="*/ 33 h 10000"/>
                  <a:gd name="T8" fmla="*/ 91 w 10000"/>
                  <a:gd name="T9" fmla="*/ 33 h 10000"/>
                  <a:gd name="T10" fmla="*/ 63 w 10000"/>
                  <a:gd name="T11" fmla="*/ 53 h 10000"/>
                  <a:gd name="T12" fmla="*/ 74 w 10000"/>
                  <a:gd name="T13" fmla="*/ 86 h 10000"/>
                  <a:gd name="T14" fmla="*/ 46 w 10000"/>
                  <a:gd name="T15" fmla="*/ 66 h 10000"/>
                  <a:gd name="T16" fmla="*/ 17 w 10000"/>
                  <a:gd name="T17" fmla="*/ 86 h 10000"/>
                  <a:gd name="T18" fmla="*/ 28 w 10000"/>
                  <a:gd name="T19" fmla="*/ 53 h 10000"/>
                  <a:gd name="T20" fmla="*/ 0 w 10000"/>
                  <a:gd name="T21" fmla="*/ 33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837"/>
                    </a:moveTo>
                    <a:lnTo>
                      <a:pt x="3846" y="3837"/>
                    </a:lnTo>
                    <a:lnTo>
                      <a:pt x="5055" y="0"/>
                    </a:lnTo>
                    <a:lnTo>
                      <a:pt x="6154" y="3837"/>
                    </a:lnTo>
                    <a:lnTo>
                      <a:pt x="10000" y="3837"/>
                    </a:lnTo>
                    <a:lnTo>
                      <a:pt x="6923" y="6163"/>
                    </a:lnTo>
                    <a:lnTo>
                      <a:pt x="8132" y="10000"/>
                    </a:lnTo>
                    <a:lnTo>
                      <a:pt x="5055" y="7674"/>
                    </a:lnTo>
                    <a:lnTo>
                      <a:pt x="1868" y="10000"/>
                    </a:lnTo>
                    <a:lnTo>
                      <a:pt x="3077" y="6163"/>
                    </a:lnTo>
                    <a:lnTo>
                      <a:pt x="0" y="383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290" name="AutoShape 38"/>
              <p:cNvSpPr>
                <a:spLocks noChangeArrowheads="1"/>
              </p:cNvSpPr>
              <p:nvPr/>
            </p:nvSpPr>
            <p:spPr bwMode="auto">
              <a:xfrm>
                <a:off x="769" y="2703"/>
                <a:ext cx="92" cy="86"/>
              </a:xfrm>
              <a:custGeom>
                <a:avLst/>
                <a:gdLst>
                  <a:gd name="T0" fmla="*/ 0 w 10000"/>
                  <a:gd name="T1" fmla="*/ 33 h 10000"/>
                  <a:gd name="T2" fmla="*/ 35 w 10000"/>
                  <a:gd name="T3" fmla="*/ 33 h 10000"/>
                  <a:gd name="T4" fmla="*/ 46 w 10000"/>
                  <a:gd name="T5" fmla="*/ 0 h 10000"/>
                  <a:gd name="T6" fmla="*/ 56 w 10000"/>
                  <a:gd name="T7" fmla="*/ 33 h 10000"/>
                  <a:gd name="T8" fmla="*/ 91 w 10000"/>
                  <a:gd name="T9" fmla="*/ 33 h 10000"/>
                  <a:gd name="T10" fmla="*/ 63 w 10000"/>
                  <a:gd name="T11" fmla="*/ 53 h 10000"/>
                  <a:gd name="T12" fmla="*/ 74 w 10000"/>
                  <a:gd name="T13" fmla="*/ 86 h 10000"/>
                  <a:gd name="T14" fmla="*/ 46 w 10000"/>
                  <a:gd name="T15" fmla="*/ 66 h 10000"/>
                  <a:gd name="T16" fmla="*/ 17 w 10000"/>
                  <a:gd name="T17" fmla="*/ 86 h 10000"/>
                  <a:gd name="T18" fmla="*/ 28 w 10000"/>
                  <a:gd name="T19" fmla="*/ 53 h 10000"/>
                  <a:gd name="T20" fmla="*/ 0 w 10000"/>
                  <a:gd name="T21" fmla="*/ 33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837"/>
                    </a:moveTo>
                    <a:lnTo>
                      <a:pt x="3846" y="3837"/>
                    </a:lnTo>
                    <a:lnTo>
                      <a:pt x="5055" y="0"/>
                    </a:lnTo>
                    <a:lnTo>
                      <a:pt x="6154" y="3837"/>
                    </a:lnTo>
                    <a:lnTo>
                      <a:pt x="10000" y="3837"/>
                    </a:lnTo>
                    <a:lnTo>
                      <a:pt x="6923" y="6163"/>
                    </a:lnTo>
                    <a:lnTo>
                      <a:pt x="8132" y="10000"/>
                    </a:lnTo>
                    <a:lnTo>
                      <a:pt x="5055" y="7674"/>
                    </a:lnTo>
                    <a:lnTo>
                      <a:pt x="1868" y="10000"/>
                    </a:lnTo>
                    <a:lnTo>
                      <a:pt x="3077" y="6163"/>
                    </a:lnTo>
                    <a:lnTo>
                      <a:pt x="0" y="383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291" name="AutoShape 39"/>
              <p:cNvSpPr>
                <a:spLocks noChangeArrowheads="1"/>
              </p:cNvSpPr>
              <p:nvPr/>
            </p:nvSpPr>
            <p:spPr bwMode="auto">
              <a:xfrm>
                <a:off x="1092" y="2704"/>
                <a:ext cx="92" cy="86"/>
              </a:xfrm>
              <a:custGeom>
                <a:avLst/>
                <a:gdLst>
                  <a:gd name="T0" fmla="*/ 0 w 10000"/>
                  <a:gd name="T1" fmla="*/ 33 h 10000"/>
                  <a:gd name="T2" fmla="*/ 35 w 10000"/>
                  <a:gd name="T3" fmla="*/ 33 h 10000"/>
                  <a:gd name="T4" fmla="*/ 46 w 10000"/>
                  <a:gd name="T5" fmla="*/ 0 h 10000"/>
                  <a:gd name="T6" fmla="*/ 56 w 10000"/>
                  <a:gd name="T7" fmla="*/ 33 h 10000"/>
                  <a:gd name="T8" fmla="*/ 91 w 10000"/>
                  <a:gd name="T9" fmla="*/ 33 h 10000"/>
                  <a:gd name="T10" fmla="*/ 63 w 10000"/>
                  <a:gd name="T11" fmla="*/ 53 h 10000"/>
                  <a:gd name="T12" fmla="*/ 74 w 10000"/>
                  <a:gd name="T13" fmla="*/ 86 h 10000"/>
                  <a:gd name="T14" fmla="*/ 46 w 10000"/>
                  <a:gd name="T15" fmla="*/ 66 h 10000"/>
                  <a:gd name="T16" fmla="*/ 17 w 10000"/>
                  <a:gd name="T17" fmla="*/ 86 h 10000"/>
                  <a:gd name="T18" fmla="*/ 28 w 10000"/>
                  <a:gd name="T19" fmla="*/ 53 h 10000"/>
                  <a:gd name="T20" fmla="*/ 0 w 10000"/>
                  <a:gd name="T21" fmla="*/ 33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837"/>
                    </a:moveTo>
                    <a:lnTo>
                      <a:pt x="3846" y="3837"/>
                    </a:lnTo>
                    <a:lnTo>
                      <a:pt x="5055" y="0"/>
                    </a:lnTo>
                    <a:lnTo>
                      <a:pt x="6154" y="3837"/>
                    </a:lnTo>
                    <a:lnTo>
                      <a:pt x="10000" y="3837"/>
                    </a:lnTo>
                    <a:lnTo>
                      <a:pt x="6923" y="6163"/>
                    </a:lnTo>
                    <a:lnTo>
                      <a:pt x="8132" y="10000"/>
                    </a:lnTo>
                    <a:lnTo>
                      <a:pt x="5055" y="7674"/>
                    </a:lnTo>
                    <a:lnTo>
                      <a:pt x="1868" y="10000"/>
                    </a:lnTo>
                    <a:lnTo>
                      <a:pt x="3077" y="6163"/>
                    </a:lnTo>
                    <a:lnTo>
                      <a:pt x="0" y="383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292" name="AutoShape 40"/>
              <p:cNvSpPr>
                <a:spLocks noChangeArrowheads="1"/>
              </p:cNvSpPr>
              <p:nvPr/>
            </p:nvSpPr>
            <p:spPr bwMode="auto">
              <a:xfrm>
                <a:off x="651" y="3110"/>
                <a:ext cx="90" cy="86"/>
              </a:xfrm>
              <a:custGeom>
                <a:avLst/>
                <a:gdLst>
                  <a:gd name="T0" fmla="*/ 0 w 10000"/>
                  <a:gd name="T1" fmla="*/ 33 h 10000"/>
                  <a:gd name="T2" fmla="*/ 35 w 10000"/>
                  <a:gd name="T3" fmla="*/ 33 h 10000"/>
                  <a:gd name="T4" fmla="*/ 46 w 10000"/>
                  <a:gd name="T5" fmla="*/ 0 h 10000"/>
                  <a:gd name="T6" fmla="*/ 56 w 10000"/>
                  <a:gd name="T7" fmla="*/ 33 h 10000"/>
                  <a:gd name="T8" fmla="*/ 91 w 10000"/>
                  <a:gd name="T9" fmla="*/ 33 h 10000"/>
                  <a:gd name="T10" fmla="*/ 63 w 10000"/>
                  <a:gd name="T11" fmla="*/ 53 h 10000"/>
                  <a:gd name="T12" fmla="*/ 74 w 10000"/>
                  <a:gd name="T13" fmla="*/ 86 h 10000"/>
                  <a:gd name="T14" fmla="*/ 46 w 10000"/>
                  <a:gd name="T15" fmla="*/ 66 h 10000"/>
                  <a:gd name="T16" fmla="*/ 17 w 10000"/>
                  <a:gd name="T17" fmla="*/ 86 h 10000"/>
                  <a:gd name="T18" fmla="*/ 28 w 10000"/>
                  <a:gd name="T19" fmla="*/ 53 h 10000"/>
                  <a:gd name="T20" fmla="*/ 0 w 10000"/>
                  <a:gd name="T21" fmla="*/ 33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837"/>
                    </a:moveTo>
                    <a:lnTo>
                      <a:pt x="3846" y="3837"/>
                    </a:lnTo>
                    <a:lnTo>
                      <a:pt x="5055" y="0"/>
                    </a:lnTo>
                    <a:lnTo>
                      <a:pt x="6154" y="3837"/>
                    </a:lnTo>
                    <a:lnTo>
                      <a:pt x="10000" y="3837"/>
                    </a:lnTo>
                    <a:lnTo>
                      <a:pt x="6923" y="6163"/>
                    </a:lnTo>
                    <a:lnTo>
                      <a:pt x="8132" y="10000"/>
                    </a:lnTo>
                    <a:lnTo>
                      <a:pt x="5055" y="7674"/>
                    </a:lnTo>
                    <a:lnTo>
                      <a:pt x="1868" y="10000"/>
                    </a:lnTo>
                    <a:lnTo>
                      <a:pt x="3077" y="6163"/>
                    </a:lnTo>
                    <a:lnTo>
                      <a:pt x="0" y="383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293" name="AutoShape 41"/>
              <p:cNvSpPr>
                <a:spLocks noChangeArrowheads="1"/>
              </p:cNvSpPr>
              <p:nvPr/>
            </p:nvSpPr>
            <p:spPr bwMode="auto">
              <a:xfrm>
                <a:off x="1207" y="3109"/>
                <a:ext cx="90" cy="86"/>
              </a:xfrm>
              <a:custGeom>
                <a:avLst/>
                <a:gdLst>
                  <a:gd name="T0" fmla="*/ 0 w 10000"/>
                  <a:gd name="T1" fmla="*/ 33 h 10000"/>
                  <a:gd name="T2" fmla="*/ 35 w 10000"/>
                  <a:gd name="T3" fmla="*/ 33 h 10000"/>
                  <a:gd name="T4" fmla="*/ 46 w 10000"/>
                  <a:gd name="T5" fmla="*/ 0 h 10000"/>
                  <a:gd name="T6" fmla="*/ 56 w 10000"/>
                  <a:gd name="T7" fmla="*/ 33 h 10000"/>
                  <a:gd name="T8" fmla="*/ 91 w 10000"/>
                  <a:gd name="T9" fmla="*/ 33 h 10000"/>
                  <a:gd name="T10" fmla="*/ 63 w 10000"/>
                  <a:gd name="T11" fmla="*/ 53 h 10000"/>
                  <a:gd name="T12" fmla="*/ 74 w 10000"/>
                  <a:gd name="T13" fmla="*/ 86 h 10000"/>
                  <a:gd name="T14" fmla="*/ 46 w 10000"/>
                  <a:gd name="T15" fmla="*/ 66 h 10000"/>
                  <a:gd name="T16" fmla="*/ 17 w 10000"/>
                  <a:gd name="T17" fmla="*/ 86 h 10000"/>
                  <a:gd name="T18" fmla="*/ 28 w 10000"/>
                  <a:gd name="T19" fmla="*/ 53 h 10000"/>
                  <a:gd name="T20" fmla="*/ 0 w 10000"/>
                  <a:gd name="T21" fmla="*/ 33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837"/>
                    </a:moveTo>
                    <a:lnTo>
                      <a:pt x="3846" y="3837"/>
                    </a:lnTo>
                    <a:lnTo>
                      <a:pt x="5055" y="0"/>
                    </a:lnTo>
                    <a:lnTo>
                      <a:pt x="6154" y="3837"/>
                    </a:lnTo>
                    <a:lnTo>
                      <a:pt x="10000" y="3837"/>
                    </a:lnTo>
                    <a:lnTo>
                      <a:pt x="6923" y="6163"/>
                    </a:lnTo>
                    <a:lnTo>
                      <a:pt x="8132" y="10000"/>
                    </a:lnTo>
                    <a:lnTo>
                      <a:pt x="5055" y="7674"/>
                    </a:lnTo>
                    <a:lnTo>
                      <a:pt x="1868" y="10000"/>
                    </a:lnTo>
                    <a:lnTo>
                      <a:pt x="3077" y="6163"/>
                    </a:lnTo>
                    <a:lnTo>
                      <a:pt x="0" y="383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294" name="AutoShape 42"/>
              <p:cNvSpPr>
                <a:spLocks noChangeArrowheads="1"/>
              </p:cNvSpPr>
              <p:nvPr/>
            </p:nvSpPr>
            <p:spPr bwMode="auto">
              <a:xfrm>
                <a:off x="654" y="2813"/>
                <a:ext cx="90" cy="86"/>
              </a:xfrm>
              <a:custGeom>
                <a:avLst/>
                <a:gdLst>
                  <a:gd name="T0" fmla="*/ 0 w 10000"/>
                  <a:gd name="T1" fmla="*/ 33 h 10000"/>
                  <a:gd name="T2" fmla="*/ 35 w 10000"/>
                  <a:gd name="T3" fmla="*/ 33 h 10000"/>
                  <a:gd name="T4" fmla="*/ 46 w 10000"/>
                  <a:gd name="T5" fmla="*/ 0 h 10000"/>
                  <a:gd name="T6" fmla="*/ 56 w 10000"/>
                  <a:gd name="T7" fmla="*/ 33 h 10000"/>
                  <a:gd name="T8" fmla="*/ 91 w 10000"/>
                  <a:gd name="T9" fmla="*/ 33 h 10000"/>
                  <a:gd name="T10" fmla="*/ 63 w 10000"/>
                  <a:gd name="T11" fmla="*/ 53 h 10000"/>
                  <a:gd name="T12" fmla="*/ 74 w 10000"/>
                  <a:gd name="T13" fmla="*/ 86 h 10000"/>
                  <a:gd name="T14" fmla="*/ 46 w 10000"/>
                  <a:gd name="T15" fmla="*/ 66 h 10000"/>
                  <a:gd name="T16" fmla="*/ 17 w 10000"/>
                  <a:gd name="T17" fmla="*/ 86 h 10000"/>
                  <a:gd name="T18" fmla="*/ 28 w 10000"/>
                  <a:gd name="T19" fmla="*/ 53 h 10000"/>
                  <a:gd name="T20" fmla="*/ 0 w 10000"/>
                  <a:gd name="T21" fmla="*/ 33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837"/>
                    </a:moveTo>
                    <a:lnTo>
                      <a:pt x="3846" y="3837"/>
                    </a:lnTo>
                    <a:lnTo>
                      <a:pt x="5055" y="0"/>
                    </a:lnTo>
                    <a:lnTo>
                      <a:pt x="6154" y="3837"/>
                    </a:lnTo>
                    <a:lnTo>
                      <a:pt x="10000" y="3837"/>
                    </a:lnTo>
                    <a:lnTo>
                      <a:pt x="6923" y="6163"/>
                    </a:lnTo>
                    <a:lnTo>
                      <a:pt x="8132" y="10000"/>
                    </a:lnTo>
                    <a:lnTo>
                      <a:pt x="5055" y="7674"/>
                    </a:lnTo>
                    <a:lnTo>
                      <a:pt x="1868" y="10000"/>
                    </a:lnTo>
                    <a:lnTo>
                      <a:pt x="3077" y="6163"/>
                    </a:lnTo>
                    <a:lnTo>
                      <a:pt x="0" y="383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295" name="AutoShape 43"/>
              <p:cNvSpPr>
                <a:spLocks noChangeArrowheads="1"/>
              </p:cNvSpPr>
              <p:nvPr/>
            </p:nvSpPr>
            <p:spPr bwMode="auto">
              <a:xfrm>
                <a:off x="1204" y="2813"/>
                <a:ext cx="90" cy="86"/>
              </a:xfrm>
              <a:custGeom>
                <a:avLst/>
                <a:gdLst>
                  <a:gd name="T0" fmla="*/ 0 w 10000"/>
                  <a:gd name="T1" fmla="*/ 33 h 10000"/>
                  <a:gd name="T2" fmla="*/ 35 w 10000"/>
                  <a:gd name="T3" fmla="*/ 33 h 10000"/>
                  <a:gd name="T4" fmla="*/ 46 w 10000"/>
                  <a:gd name="T5" fmla="*/ 0 h 10000"/>
                  <a:gd name="T6" fmla="*/ 56 w 10000"/>
                  <a:gd name="T7" fmla="*/ 33 h 10000"/>
                  <a:gd name="T8" fmla="*/ 91 w 10000"/>
                  <a:gd name="T9" fmla="*/ 33 h 10000"/>
                  <a:gd name="T10" fmla="*/ 63 w 10000"/>
                  <a:gd name="T11" fmla="*/ 53 h 10000"/>
                  <a:gd name="T12" fmla="*/ 74 w 10000"/>
                  <a:gd name="T13" fmla="*/ 86 h 10000"/>
                  <a:gd name="T14" fmla="*/ 46 w 10000"/>
                  <a:gd name="T15" fmla="*/ 66 h 10000"/>
                  <a:gd name="T16" fmla="*/ 17 w 10000"/>
                  <a:gd name="T17" fmla="*/ 86 h 10000"/>
                  <a:gd name="T18" fmla="*/ 28 w 10000"/>
                  <a:gd name="T19" fmla="*/ 53 h 10000"/>
                  <a:gd name="T20" fmla="*/ 0 w 10000"/>
                  <a:gd name="T21" fmla="*/ 33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837"/>
                    </a:moveTo>
                    <a:lnTo>
                      <a:pt x="3846" y="3837"/>
                    </a:lnTo>
                    <a:lnTo>
                      <a:pt x="5055" y="0"/>
                    </a:lnTo>
                    <a:lnTo>
                      <a:pt x="6154" y="3837"/>
                    </a:lnTo>
                    <a:lnTo>
                      <a:pt x="10000" y="3837"/>
                    </a:lnTo>
                    <a:lnTo>
                      <a:pt x="6923" y="6163"/>
                    </a:lnTo>
                    <a:lnTo>
                      <a:pt x="8132" y="10000"/>
                    </a:lnTo>
                    <a:lnTo>
                      <a:pt x="5055" y="7674"/>
                    </a:lnTo>
                    <a:lnTo>
                      <a:pt x="1868" y="10000"/>
                    </a:lnTo>
                    <a:lnTo>
                      <a:pt x="3077" y="6163"/>
                    </a:lnTo>
                    <a:lnTo>
                      <a:pt x="0" y="383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CCFFFF"/>
                  </a:buClr>
                  <a:buSzPct val="75000"/>
                  <a:buFont typeface="Wingdings" pitchFamily="2" charset="2"/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pl-PL" dirty="0"/>
              </a:p>
            </p:txBody>
          </p:sp>
        </p:grpSp>
      </p:grpSp>
      <p:grpSp>
        <p:nvGrpSpPr>
          <p:cNvPr id="23" name="Group 256"/>
          <p:cNvGrpSpPr>
            <a:grpSpLocks/>
          </p:cNvGrpSpPr>
          <p:nvPr/>
        </p:nvGrpSpPr>
        <p:grpSpPr bwMode="auto">
          <a:xfrm>
            <a:off x="665163" y="2273300"/>
            <a:ext cx="1511300" cy="1074738"/>
            <a:chOff x="340" y="1752"/>
            <a:chExt cx="952" cy="677"/>
          </a:xfrm>
        </p:grpSpPr>
        <p:sp>
          <p:nvSpPr>
            <p:cNvPr id="72739" name="AutoShape 17"/>
            <p:cNvSpPr>
              <a:spLocks noChangeArrowheads="1"/>
            </p:cNvSpPr>
            <p:nvPr/>
          </p:nvSpPr>
          <p:spPr bwMode="auto">
            <a:xfrm>
              <a:off x="340" y="1752"/>
              <a:ext cx="952" cy="677"/>
            </a:xfrm>
            <a:prstGeom prst="homePlate">
              <a:avLst>
                <a:gd name="adj" fmla="val 35155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2740" name="Group 65"/>
            <p:cNvGrpSpPr>
              <a:grpSpLocks/>
            </p:cNvGrpSpPr>
            <p:nvPr/>
          </p:nvGrpSpPr>
          <p:grpSpPr bwMode="auto">
            <a:xfrm>
              <a:off x="494" y="1837"/>
              <a:ext cx="487" cy="504"/>
              <a:chOff x="5148" y="5584"/>
              <a:chExt cx="1217" cy="1260"/>
            </a:xfrm>
          </p:grpSpPr>
          <p:sp>
            <p:nvSpPr>
              <p:cNvPr id="72741" name="Oval 66"/>
              <p:cNvSpPr>
                <a:spLocks noChangeArrowheads="1"/>
              </p:cNvSpPr>
              <p:nvPr/>
            </p:nvSpPr>
            <p:spPr bwMode="auto">
              <a:xfrm>
                <a:off x="5322" y="5779"/>
                <a:ext cx="875" cy="875"/>
              </a:xfrm>
              <a:prstGeom prst="ellips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742" name="AutoShape 67"/>
              <p:cNvSpPr>
                <a:spLocks noChangeArrowheads="1"/>
              </p:cNvSpPr>
              <p:nvPr/>
            </p:nvSpPr>
            <p:spPr bwMode="auto">
              <a:xfrm>
                <a:off x="5150" y="6089"/>
                <a:ext cx="604" cy="125"/>
              </a:xfrm>
              <a:prstGeom prst="triangle">
                <a:avLst>
                  <a:gd name="adj" fmla="val 79444"/>
                </a:avLst>
              </a:prstGeom>
              <a:solidFill>
                <a:srgbClr val="013463"/>
              </a:soli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743" name="AutoShape 68"/>
              <p:cNvSpPr>
                <a:spLocks noChangeArrowheads="1"/>
              </p:cNvSpPr>
              <p:nvPr/>
            </p:nvSpPr>
            <p:spPr bwMode="auto">
              <a:xfrm rot="10800000" flipH="1">
                <a:off x="5148" y="6221"/>
                <a:ext cx="604" cy="125"/>
              </a:xfrm>
              <a:prstGeom prst="triangle">
                <a:avLst>
                  <a:gd name="adj" fmla="val 79444"/>
                </a:avLst>
              </a:prstGeom>
              <a:solidFill>
                <a:srgbClr val="FFFFFF"/>
              </a:soli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744" name="AutoShape 69"/>
              <p:cNvSpPr>
                <a:spLocks noChangeArrowheads="1"/>
              </p:cNvSpPr>
              <p:nvPr/>
            </p:nvSpPr>
            <p:spPr bwMode="auto">
              <a:xfrm rot="16200000" flipH="1">
                <a:off x="5383" y="5840"/>
                <a:ext cx="624" cy="120"/>
              </a:xfrm>
              <a:prstGeom prst="triangle">
                <a:avLst>
                  <a:gd name="adj" fmla="val 79444"/>
                </a:avLst>
              </a:prstGeom>
              <a:solidFill>
                <a:srgbClr val="FFFFFF"/>
              </a:soli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745" name="AutoShape 70"/>
              <p:cNvSpPr>
                <a:spLocks noChangeArrowheads="1"/>
              </p:cNvSpPr>
              <p:nvPr/>
            </p:nvSpPr>
            <p:spPr bwMode="auto">
              <a:xfrm rot="5400000">
                <a:off x="5505" y="5836"/>
                <a:ext cx="625" cy="121"/>
              </a:xfrm>
              <a:prstGeom prst="triangle">
                <a:avLst>
                  <a:gd name="adj" fmla="val 79444"/>
                </a:avLst>
              </a:prstGeom>
              <a:solidFill>
                <a:srgbClr val="013463"/>
              </a:soli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746" name="AutoShape 71"/>
              <p:cNvSpPr>
                <a:spLocks noChangeArrowheads="1"/>
              </p:cNvSpPr>
              <p:nvPr/>
            </p:nvSpPr>
            <p:spPr bwMode="auto">
              <a:xfrm flipH="1">
                <a:off x="5761" y="6093"/>
                <a:ext cx="604" cy="125"/>
              </a:xfrm>
              <a:prstGeom prst="triangle">
                <a:avLst>
                  <a:gd name="adj" fmla="val 79444"/>
                </a:avLst>
              </a:prstGeom>
              <a:solidFill>
                <a:srgbClr val="FFFFFF"/>
              </a:soli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747" name="AutoShape 72"/>
              <p:cNvSpPr>
                <a:spLocks noChangeArrowheads="1"/>
              </p:cNvSpPr>
              <p:nvPr/>
            </p:nvSpPr>
            <p:spPr bwMode="auto">
              <a:xfrm rot="10800000">
                <a:off x="5761" y="6219"/>
                <a:ext cx="604" cy="125"/>
              </a:xfrm>
              <a:prstGeom prst="triangle">
                <a:avLst>
                  <a:gd name="adj" fmla="val 79444"/>
                </a:avLst>
              </a:prstGeom>
              <a:solidFill>
                <a:srgbClr val="013463"/>
              </a:soli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748" name="AutoShape 73"/>
              <p:cNvSpPr>
                <a:spLocks noChangeArrowheads="1"/>
              </p:cNvSpPr>
              <p:nvPr/>
            </p:nvSpPr>
            <p:spPr bwMode="auto">
              <a:xfrm rot="5400000" flipH="1">
                <a:off x="5502" y="6469"/>
                <a:ext cx="624" cy="121"/>
              </a:xfrm>
              <a:prstGeom prst="triangle">
                <a:avLst>
                  <a:gd name="adj" fmla="val 79444"/>
                </a:avLst>
              </a:prstGeom>
              <a:solidFill>
                <a:srgbClr val="FFFFFF"/>
              </a:soli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749" name="AutoShape 74"/>
              <p:cNvSpPr>
                <a:spLocks noChangeArrowheads="1"/>
              </p:cNvSpPr>
              <p:nvPr/>
            </p:nvSpPr>
            <p:spPr bwMode="auto">
              <a:xfrm rot="-5400000">
                <a:off x="5381" y="6471"/>
                <a:ext cx="625" cy="121"/>
              </a:xfrm>
              <a:prstGeom prst="triangle">
                <a:avLst>
                  <a:gd name="adj" fmla="val 79444"/>
                </a:avLst>
              </a:prstGeom>
              <a:solidFill>
                <a:srgbClr val="013463"/>
              </a:soli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459"/>
          <p:cNvGrpSpPr>
            <a:grpSpLocks/>
          </p:cNvGrpSpPr>
          <p:nvPr/>
        </p:nvGrpSpPr>
        <p:grpSpPr bwMode="auto">
          <a:xfrm>
            <a:off x="3370263" y="2273300"/>
            <a:ext cx="1517650" cy="1074738"/>
            <a:chOff x="2100" y="1842"/>
            <a:chExt cx="956" cy="677"/>
          </a:xfrm>
        </p:grpSpPr>
        <p:sp>
          <p:nvSpPr>
            <p:cNvPr id="72719" name="AutoShape 21"/>
            <p:cNvSpPr>
              <a:spLocks noChangeArrowheads="1"/>
            </p:cNvSpPr>
            <p:nvPr/>
          </p:nvSpPr>
          <p:spPr bwMode="auto">
            <a:xfrm>
              <a:off x="2100" y="1842"/>
              <a:ext cx="956" cy="677"/>
            </a:xfrm>
            <a:prstGeom prst="chevron">
              <a:avLst>
                <a:gd name="adj" fmla="val 35303"/>
              </a:avLst>
            </a:prstGeom>
            <a:solidFill>
              <a:srgbClr val="00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2720" name="Group 439"/>
            <p:cNvGrpSpPr>
              <a:grpSpLocks/>
            </p:cNvGrpSpPr>
            <p:nvPr/>
          </p:nvGrpSpPr>
          <p:grpSpPr bwMode="auto">
            <a:xfrm>
              <a:off x="2331" y="1933"/>
              <a:ext cx="540" cy="442"/>
              <a:chOff x="2459" y="1567"/>
              <a:chExt cx="1277" cy="1047"/>
            </a:xfrm>
          </p:grpSpPr>
          <p:grpSp>
            <p:nvGrpSpPr>
              <p:cNvPr id="72722" name="Group 440"/>
              <p:cNvGrpSpPr>
                <a:grpSpLocks/>
              </p:cNvGrpSpPr>
              <p:nvPr/>
            </p:nvGrpSpPr>
            <p:grpSpPr bwMode="auto">
              <a:xfrm>
                <a:off x="2459" y="1567"/>
                <a:ext cx="1277" cy="1047"/>
                <a:chOff x="2459" y="1521"/>
                <a:chExt cx="1277" cy="1047"/>
              </a:xfrm>
            </p:grpSpPr>
            <p:sp>
              <p:nvSpPr>
                <p:cNvPr id="72724" name="Oval 441"/>
                <p:cNvSpPr>
                  <a:spLocks noChangeAspect="1" noChangeArrowheads="1"/>
                </p:cNvSpPr>
                <p:nvPr/>
              </p:nvSpPr>
              <p:spPr bwMode="auto">
                <a:xfrm>
                  <a:off x="2653" y="1616"/>
                  <a:ext cx="952" cy="95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725" name="AutoShape 442"/>
                <p:cNvSpPr>
                  <a:spLocks noChangeArrowheads="1"/>
                </p:cNvSpPr>
                <p:nvPr/>
              </p:nvSpPr>
              <p:spPr bwMode="auto">
                <a:xfrm rot="-3320988">
                  <a:off x="2822" y="1855"/>
                  <a:ext cx="272" cy="998"/>
                </a:xfrm>
                <a:prstGeom prst="moon">
                  <a:avLst>
                    <a:gd name="adj" fmla="val 6616"/>
                  </a:avLst>
                </a:pr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 sz="4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726" name="AutoShape 443"/>
                <p:cNvSpPr>
                  <a:spLocks noChangeArrowheads="1"/>
                </p:cNvSpPr>
                <p:nvPr/>
              </p:nvSpPr>
              <p:spPr bwMode="auto">
                <a:xfrm rot="-3320988">
                  <a:off x="2842" y="1806"/>
                  <a:ext cx="292" cy="998"/>
                </a:xfrm>
                <a:prstGeom prst="moon">
                  <a:avLst>
                    <a:gd name="adj" fmla="val 6616"/>
                  </a:avLst>
                </a:pr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 sz="4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727" name="AutoShape 444"/>
                <p:cNvSpPr>
                  <a:spLocks noChangeArrowheads="1"/>
                </p:cNvSpPr>
                <p:nvPr/>
              </p:nvSpPr>
              <p:spPr bwMode="auto">
                <a:xfrm rot="-3320988">
                  <a:off x="2879" y="1768"/>
                  <a:ext cx="299" cy="998"/>
                </a:xfrm>
                <a:prstGeom prst="moon">
                  <a:avLst>
                    <a:gd name="adj" fmla="val 6616"/>
                  </a:avLst>
                </a:pr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 sz="4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728" name="AutoShape 445"/>
                <p:cNvSpPr>
                  <a:spLocks noChangeArrowheads="1"/>
                </p:cNvSpPr>
                <p:nvPr/>
              </p:nvSpPr>
              <p:spPr bwMode="auto">
                <a:xfrm rot="-3320988">
                  <a:off x="2904" y="1718"/>
                  <a:ext cx="328" cy="998"/>
                </a:xfrm>
                <a:prstGeom prst="moon">
                  <a:avLst>
                    <a:gd name="adj" fmla="val 6616"/>
                  </a:avLst>
                </a:pr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 sz="4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729" name="AutoShape 446"/>
                <p:cNvSpPr>
                  <a:spLocks noChangeArrowheads="1"/>
                </p:cNvSpPr>
                <p:nvPr/>
              </p:nvSpPr>
              <p:spPr bwMode="auto">
                <a:xfrm rot="-3320988">
                  <a:off x="2937" y="1660"/>
                  <a:ext cx="342" cy="998"/>
                </a:xfrm>
                <a:prstGeom prst="moon">
                  <a:avLst>
                    <a:gd name="adj" fmla="val 5458"/>
                  </a:avLst>
                </a:pr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 sz="4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730" name="AutoShape 447"/>
                <p:cNvSpPr>
                  <a:spLocks noChangeArrowheads="1"/>
                </p:cNvSpPr>
                <p:nvPr/>
              </p:nvSpPr>
              <p:spPr bwMode="auto">
                <a:xfrm rot="-3320988">
                  <a:off x="2969" y="1591"/>
                  <a:ext cx="383" cy="998"/>
                </a:xfrm>
                <a:prstGeom prst="moon">
                  <a:avLst>
                    <a:gd name="adj" fmla="val 4898"/>
                  </a:avLst>
                </a:pr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 sz="4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731" name="AutoShape 448"/>
                <p:cNvSpPr>
                  <a:spLocks noChangeArrowheads="1"/>
                </p:cNvSpPr>
                <p:nvPr/>
              </p:nvSpPr>
              <p:spPr bwMode="auto">
                <a:xfrm rot="-3320988">
                  <a:off x="2999" y="1543"/>
                  <a:ext cx="405" cy="965"/>
                </a:xfrm>
                <a:prstGeom prst="moon">
                  <a:avLst>
                    <a:gd name="adj" fmla="val 5032"/>
                  </a:avLst>
                </a:pr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 sz="4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732" name="AutoShape 449"/>
                <p:cNvSpPr>
                  <a:spLocks noChangeArrowheads="1"/>
                </p:cNvSpPr>
                <p:nvPr/>
              </p:nvSpPr>
              <p:spPr bwMode="auto">
                <a:xfrm rot="-3320988">
                  <a:off x="3013" y="1461"/>
                  <a:ext cx="504" cy="942"/>
                </a:xfrm>
                <a:prstGeom prst="moon">
                  <a:avLst>
                    <a:gd name="adj" fmla="val 4093"/>
                  </a:avLst>
                </a:pr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 sz="4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733" name="AutoShape 450"/>
                <p:cNvSpPr>
                  <a:spLocks noChangeArrowheads="1"/>
                </p:cNvSpPr>
                <p:nvPr/>
              </p:nvSpPr>
              <p:spPr bwMode="auto">
                <a:xfrm rot="-3320988">
                  <a:off x="3077" y="1526"/>
                  <a:ext cx="411" cy="791"/>
                </a:xfrm>
                <a:prstGeom prst="moon">
                  <a:avLst>
                    <a:gd name="adj" fmla="val 4435"/>
                  </a:avLst>
                </a:pr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 sz="4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734" name="AutoShape 451"/>
                <p:cNvSpPr>
                  <a:spLocks noChangeArrowheads="1"/>
                </p:cNvSpPr>
                <p:nvPr/>
              </p:nvSpPr>
              <p:spPr bwMode="auto">
                <a:xfrm rot="-3320988">
                  <a:off x="3121" y="1522"/>
                  <a:ext cx="408" cy="680"/>
                </a:xfrm>
                <a:prstGeom prst="moon">
                  <a:avLst>
                    <a:gd name="adj" fmla="val 4648"/>
                  </a:avLst>
                </a:pr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 sz="4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735" name="AutoShape 452"/>
                <p:cNvSpPr>
                  <a:spLocks noChangeArrowheads="1"/>
                </p:cNvSpPr>
                <p:nvPr/>
              </p:nvSpPr>
              <p:spPr bwMode="auto">
                <a:xfrm rot="-3320988">
                  <a:off x="3180" y="1524"/>
                  <a:ext cx="337" cy="612"/>
                </a:xfrm>
                <a:prstGeom prst="moon">
                  <a:avLst>
                    <a:gd name="adj" fmla="val 4681"/>
                  </a:avLst>
                </a:pr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 sz="4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736" name="AutoShape 453"/>
                <p:cNvSpPr>
                  <a:spLocks noChangeArrowheads="1"/>
                </p:cNvSpPr>
                <p:nvPr/>
              </p:nvSpPr>
              <p:spPr bwMode="auto">
                <a:xfrm rot="-3320988">
                  <a:off x="3206" y="1491"/>
                  <a:ext cx="378" cy="541"/>
                </a:xfrm>
                <a:prstGeom prst="moon">
                  <a:avLst>
                    <a:gd name="adj" fmla="val 4681"/>
                  </a:avLst>
                </a:pr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 sz="4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737" name="AutoShape 454"/>
                <p:cNvSpPr>
                  <a:spLocks noChangeArrowheads="1"/>
                </p:cNvSpPr>
                <p:nvPr/>
              </p:nvSpPr>
              <p:spPr bwMode="auto">
                <a:xfrm rot="-3320988">
                  <a:off x="3242" y="1495"/>
                  <a:ext cx="377" cy="430"/>
                </a:xfrm>
                <a:prstGeom prst="moon">
                  <a:avLst>
                    <a:gd name="adj" fmla="val 3894"/>
                  </a:avLst>
                </a:pr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 sz="4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738" name="AutoShape 455"/>
                <p:cNvSpPr>
                  <a:spLocks noChangeArrowheads="1"/>
                </p:cNvSpPr>
                <p:nvPr/>
              </p:nvSpPr>
              <p:spPr bwMode="auto">
                <a:xfrm rot="-3320988">
                  <a:off x="3312" y="1561"/>
                  <a:ext cx="254" cy="299"/>
                </a:xfrm>
                <a:prstGeom prst="moon">
                  <a:avLst>
                    <a:gd name="adj" fmla="val 3894"/>
                  </a:avLst>
                </a:pr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B2B2B2"/>
                      </a:solidFill>
                      <a:latin typeface="Corbel" panose="020B05030202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 sz="4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2723" name="Oval 456"/>
              <p:cNvSpPr>
                <a:spLocks noChangeArrowheads="1"/>
              </p:cNvSpPr>
              <p:nvPr/>
            </p:nvSpPr>
            <p:spPr bwMode="auto">
              <a:xfrm>
                <a:off x="2835" y="2069"/>
                <a:ext cx="113" cy="113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B2B2B2"/>
                    </a:solidFill>
                    <a:latin typeface="Corbel" panose="020B0503020204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2721" name="Rectangle 458"/>
            <p:cNvSpPr>
              <a:spLocks noChangeArrowheads="1"/>
            </p:cNvSpPr>
            <p:nvPr/>
          </p:nvSpPr>
          <p:spPr bwMode="auto">
            <a:xfrm>
              <a:off x="2535" y="1860"/>
              <a:ext cx="35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l-PL" altLang="pl-PL" sz="5400">
                  <a:solidFill>
                    <a:srgbClr val="0000CC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</p:grpSp>
      <p:sp>
        <p:nvSpPr>
          <p:cNvPr id="250" name="Rectangle 2"/>
          <p:cNvSpPr>
            <a:spLocks noChangeArrowheads="1"/>
          </p:cNvSpPr>
          <p:nvPr/>
        </p:nvSpPr>
        <p:spPr bwMode="auto">
          <a:xfrm>
            <a:off x="1114425" y="1001713"/>
            <a:ext cx="7505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CCFFFF"/>
              </a:buClr>
              <a:buSzPct val="75000"/>
              <a:buFont typeface="Wingdings" pitchFamily="2" charset="2"/>
              <a:defRPr kumimoji="1" sz="2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CCFFFF"/>
              </a:buClr>
              <a:buSzPct val="75000"/>
              <a:buFont typeface="Wingdings" pitchFamily="2" charset="2"/>
              <a:defRPr kumimoji="1" sz="2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CCFFFF"/>
              </a:buClr>
              <a:buSzPct val="75000"/>
              <a:buFont typeface="Wingdings" pitchFamily="2" charset="2"/>
              <a:defRPr kumimoji="1" sz="2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CCFFFF"/>
              </a:buClr>
              <a:buSzPct val="75000"/>
              <a:buFont typeface="Wingdings" pitchFamily="2" charset="2"/>
              <a:defRPr kumimoji="1" sz="2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CCFFFF"/>
              </a:buClr>
              <a:buSzPct val="75000"/>
              <a:buFont typeface="Wingdings" pitchFamily="2" charset="2"/>
              <a:defRPr kumimoji="1" sz="2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pl-PL" sz="3000" b="0" dirty="0">
                <a:solidFill>
                  <a:srgbClr val="000000"/>
                </a:solidFill>
              </a:rPr>
              <a:t>Informacja niejawna </a:t>
            </a:r>
            <a:r>
              <a:rPr kumimoji="0" lang="pl-PL" sz="3000" b="0" dirty="0" smtClean="0">
                <a:solidFill>
                  <a:srgbClr val="000000"/>
                </a:solidFill>
              </a:rPr>
              <a:t>międzynarodowa</a:t>
            </a:r>
            <a:endParaRPr kumimoji="0" lang="pl-PL" sz="3000" b="0" dirty="0">
              <a:solidFill>
                <a:srgbClr val="000000"/>
              </a:solidFill>
            </a:endParaRPr>
          </a:p>
        </p:txBody>
      </p:sp>
      <p:sp>
        <p:nvSpPr>
          <p:cNvPr id="7271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3525E5D2-9CE2-40AB-8F1C-BAC40B12C61C}" type="slidenum">
              <a:rPr lang="pl-PL" altLang="pl-PL" smtClean="0">
                <a:solidFill>
                  <a:srgbClr val="000000"/>
                </a:solidFill>
              </a:rPr>
              <a:pPr/>
              <a:t>51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366838" y="993775"/>
            <a:ext cx="7319962" cy="11430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kumimoji="0"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ochrony informacji niejawnych</a:t>
            </a:r>
            <a:br>
              <a:rPr kumimoji="0"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międzynarodowych w RP </a:t>
            </a:r>
            <a:endParaRPr kumimoji="0" lang="pl-P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5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8CAB149C-82F6-4C1A-8A1C-5F6AAB177700}" type="slidenum">
              <a:rPr lang="pl-PL" altLang="pl-PL" smtClean="0">
                <a:solidFill>
                  <a:srgbClr val="000000"/>
                </a:solidFill>
              </a:rPr>
              <a:pPr/>
              <a:t>52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grpSp>
        <p:nvGrpSpPr>
          <p:cNvPr id="2" name="Group 249"/>
          <p:cNvGrpSpPr>
            <a:grpSpLocks/>
          </p:cNvGrpSpPr>
          <p:nvPr/>
        </p:nvGrpSpPr>
        <p:grpSpPr bwMode="auto">
          <a:xfrm>
            <a:off x="784225" y="3246438"/>
            <a:ext cx="1223963" cy="2374900"/>
            <a:chOff x="494" y="2045"/>
            <a:chExt cx="771" cy="1496"/>
          </a:xfrm>
        </p:grpSpPr>
        <p:sp>
          <p:nvSpPr>
            <p:cNvPr id="22" name="AutoShape 227"/>
            <p:cNvSpPr>
              <a:spLocks noChangeArrowheads="1"/>
            </p:cNvSpPr>
            <p:nvPr/>
          </p:nvSpPr>
          <p:spPr bwMode="auto">
            <a:xfrm>
              <a:off x="494" y="2045"/>
              <a:ext cx="771" cy="272"/>
            </a:xfrm>
            <a:prstGeom prst="flowChartAlternateProcess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l-PL">
                  <a:solidFill>
                    <a:schemeClr val="tx1"/>
                  </a:solidFill>
                  <a:latin typeface="Arial" charset="0"/>
                  <a:cs typeface="+mn-cs"/>
                </a:rPr>
                <a:t>NATO</a:t>
              </a:r>
            </a:p>
          </p:txBody>
        </p:sp>
        <p:sp>
          <p:nvSpPr>
            <p:cNvPr id="23" name="AutoShape 228"/>
            <p:cNvSpPr>
              <a:spLocks noChangeArrowheads="1"/>
            </p:cNvSpPr>
            <p:nvPr/>
          </p:nvSpPr>
          <p:spPr bwMode="auto">
            <a:xfrm>
              <a:off x="494" y="2453"/>
              <a:ext cx="771" cy="272"/>
            </a:xfrm>
            <a:prstGeom prst="flowChartAlternateProcess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l-PL">
                  <a:solidFill>
                    <a:schemeClr val="tx1"/>
                  </a:solidFill>
                  <a:latin typeface="Arial" charset="0"/>
                  <a:cs typeface="+mn-cs"/>
                </a:rPr>
                <a:t>UE</a:t>
              </a:r>
            </a:p>
          </p:txBody>
        </p:sp>
        <p:sp>
          <p:nvSpPr>
            <p:cNvPr id="40" name="AutoShape 229"/>
            <p:cNvSpPr>
              <a:spLocks noChangeArrowheads="1"/>
            </p:cNvSpPr>
            <p:nvPr/>
          </p:nvSpPr>
          <p:spPr bwMode="auto">
            <a:xfrm>
              <a:off x="494" y="2861"/>
              <a:ext cx="771" cy="272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l-PL">
                  <a:solidFill>
                    <a:schemeClr val="tx1"/>
                  </a:solidFill>
                  <a:latin typeface="Arial" charset="0"/>
                  <a:cs typeface="+mn-cs"/>
                </a:rPr>
                <a:t>ESA</a:t>
              </a:r>
            </a:p>
          </p:txBody>
        </p:sp>
        <p:sp>
          <p:nvSpPr>
            <p:cNvPr id="41" name="AutoShape 230"/>
            <p:cNvSpPr>
              <a:spLocks noChangeArrowheads="1"/>
            </p:cNvSpPr>
            <p:nvPr/>
          </p:nvSpPr>
          <p:spPr bwMode="auto">
            <a:xfrm>
              <a:off x="494" y="3269"/>
              <a:ext cx="771" cy="272"/>
            </a:xfrm>
            <a:prstGeom prst="flowChartAlternateProcess">
              <a:avLst/>
            </a:prstGeom>
            <a:gradFill rotWithShape="0">
              <a:gsLst>
                <a:gs pos="0">
                  <a:srgbClr val="FF3300"/>
                </a:gs>
                <a:gs pos="50000">
                  <a:schemeClr val="bg1"/>
                </a:gs>
                <a:gs pos="100000">
                  <a:srgbClr val="FF3300"/>
                </a:gs>
              </a:gsLst>
              <a:lin ang="5400000" scaled="1"/>
            </a:gra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l-PL" sz="1200">
                  <a:solidFill>
                    <a:schemeClr val="tx1"/>
                  </a:solidFill>
                  <a:latin typeface="Arial" charset="0"/>
                  <a:cs typeface="+mn-cs"/>
                </a:rPr>
                <a:t>INNE KRAJE</a:t>
              </a:r>
            </a:p>
          </p:txBody>
        </p:sp>
      </p:grpSp>
      <p:sp>
        <p:nvSpPr>
          <p:cNvPr id="42" name="AutoShape 231"/>
          <p:cNvSpPr>
            <a:spLocks noChangeArrowheads="1"/>
          </p:cNvSpPr>
          <p:nvPr/>
        </p:nvSpPr>
        <p:spPr bwMode="auto">
          <a:xfrm>
            <a:off x="2916238" y="3644900"/>
            <a:ext cx="1682750" cy="16573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>
                <a:solidFill>
                  <a:schemeClr val="tx1"/>
                </a:solidFill>
                <a:latin typeface="Arial" panose="020B0604020202020204" pitchFamily="34" charset="0"/>
              </a:rPr>
              <a:t>ABW</a:t>
            </a:r>
          </a:p>
          <a:p>
            <a:pPr algn="ctr" eaLnBrk="1" hangingPunct="1"/>
            <a:r>
              <a:rPr lang="pl-PL" altLang="pl-PL" sz="1200">
                <a:solidFill>
                  <a:schemeClr val="tx1"/>
                </a:solidFill>
                <a:latin typeface="Arial" panose="020B0604020202020204" pitchFamily="34" charset="0"/>
              </a:rPr>
              <a:t>KRAJOWA WŁADZA</a:t>
            </a:r>
          </a:p>
          <a:p>
            <a:pPr algn="ctr" eaLnBrk="1" hangingPunct="1"/>
            <a:r>
              <a:rPr lang="pl-PL" altLang="pl-PL" sz="1200">
                <a:solidFill>
                  <a:schemeClr val="tx1"/>
                </a:solidFill>
                <a:latin typeface="Arial" panose="020B0604020202020204" pitchFamily="34" charset="0"/>
              </a:rPr>
              <a:t>BEZPIECZEŃSTWA</a:t>
            </a:r>
          </a:p>
        </p:txBody>
      </p:sp>
      <p:sp>
        <p:nvSpPr>
          <p:cNvPr id="43" name="AutoShape 234"/>
          <p:cNvSpPr>
            <a:spLocks noChangeArrowheads="1"/>
          </p:cNvSpPr>
          <p:nvPr/>
        </p:nvSpPr>
        <p:spPr bwMode="auto">
          <a:xfrm rot="5400000">
            <a:off x="6910387" y="4449763"/>
            <a:ext cx="1331913" cy="1582738"/>
          </a:xfrm>
          <a:prstGeom prst="flowChartDelay">
            <a:avLst/>
          </a:prstGeom>
          <a:solidFill>
            <a:srgbClr val="002060"/>
          </a:solidFill>
          <a:ln w="28575" cmpd="sng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blurRad="88900" dist="381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002060"/>
            </a:contourClr>
          </a:sp3d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pl-P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SFERA</a:t>
            </a:r>
          </a:p>
          <a:p>
            <a:pPr algn="ctr" eaLnBrk="1" hangingPunct="1">
              <a:defRPr/>
            </a:pPr>
            <a:r>
              <a:rPr lang="pl-P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CYWILNA</a:t>
            </a:r>
          </a:p>
        </p:txBody>
      </p:sp>
      <p:sp>
        <p:nvSpPr>
          <p:cNvPr id="44" name="AutoShape 235"/>
          <p:cNvSpPr>
            <a:spLocks noChangeArrowheads="1"/>
          </p:cNvSpPr>
          <p:nvPr/>
        </p:nvSpPr>
        <p:spPr bwMode="auto">
          <a:xfrm rot="16200000">
            <a:off x="6910388" y="3035300"/>
            <a:ext cx="1331912" cy="1582738"/>
          </a:xfrm>
          <a:prstGeom prst="flowChartDelay">
            <a:avLst/>
          </a:prstGeom>
          <a:solidFill>
            <a:schemeClr val="tx1"/>
          </a:solidFill>
          <a:ln w="28575" cmpd="sng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blurRad="88900" dist="381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002060"/>
            </a:contourClr>
          </a:sp3d>
        </p:spPr>
        <p:txBody>
          <a:bodyPr vert="eaVert" wrap="none" anchor="ctr"/>
          <a:lstStyle/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SFERA</a:t>
            </a:r>
          </a:p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WOJSKOWA</a:t>
            </a:r>
          </a:p>
        </p:txBody>
      </p:sp>
      <p:grpSp>
        <p:nvGrpSpPr>
          <p:cNvPr id="4" name="Group 250"/>
          <p:cNvGrpSpPr>
            <a:grpSpLocks/>
          </p:cNvGrpSpPr>
          <p:nvPr/>
        </p:nvGrpSpPr>
        <p:grpSpPr bwMode="auto">
          <a:xfrm>
            <a:off x="2152650" y="3332163"/>
            <a:ext cx="576263" cy="2214562"/>
            <a:chOff x="1356" y="2099"/>
            <a:chExt cx="363" cy="1395"/>
          </a:xfrm>
        </p:grpSpPr>
        <p:sp>
          <p:nvSpPr>
            <p:cNvPr id="46" name="AutoShape 237"/>
            <p:cNvSpPr>
              <a:spLocks noChangeArrowheads="1"/>
            </p:cNvSpPr>
            <p:nvPr/>
          </p:nvSpPr>
          <p:spPr bwMode="auto">
            <a:xfrm>
              <a:off x="1356" y="3309"/>
              <a:ext cx="363" cy="185"/>
            </a:xfrm>
            <a:prstGeom prst="rightArrow">
              <a:avLst>
                <a:gd name="adj1" fmla="val 50000"/>
                <a:gd name="adj2" fmla="val 49054"/>
              </a:avLst>
            </a:prstGeom>
            <a:gradFill rotWithShape="0">
              <a:gsLst>
                <a:gs pos="0">
                  <a:srgbClr val="FF3300"/>
                </a:gs>
                <a:gs pos="50000">
                  <a:schemeClr val="bg1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pl-PL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4773" name="AutoShape 238"/>
            <p:cNvSpPr>
              <a:spLocks noChangeArrowheads="1"/>
            </p:cNvSpPr>
            <p:nvPr/>
          </p:nvSpPr>
          <p:spPr bwMode="auto">
            <a:xfrm>
              <a:off x="1356" y="2898"/>
              <a:ext cx="363" cy="185"/>
            </a:xfrm>
            <a:prstGeom prst="rightArrow">
              <a:avLst>
                <a:gd name="adj1" fmla="val 50000"/>
                <a:gd name="adj2" fmla="val 49054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774" name="AutoShape 239"/>
            <p:cNvSpPr>
              <a:spLocks noChangeArrowheads="1"/>
            </p:cNvSpPr>
            <p:nvPr/>
          </p:nvSpPr>
          <p:spPr bwMode="auto">
            <a:xfrm>
              <a:off x="1356" y="2490"/>
              <a:ext cx="363" cy="185"/>
            </a:xfrm>
            <a:prstGeom prst="rightArrow">
              <a:avLst>
                <a:gd name="adj1" fmla="val 50000"/>
                <a:gd name="adj2" fmla="val 4905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775" name="AutoShape 240"/>
            <p:cNvSpPr>
              <a:spLocks noChangeArrowheads="1"/>
            </p:cNvSpPr>
            <p:nvPr/>
          </p:nvSpPr>
          <p:spPr bwMode="auto">
            <a:xfrm>
              <a:off x="1356" y="2099"/>
              <a:ext cx="363" cy="185"/>
            </a:xfrm>
            <a:prstGeom prst="rightArrow">
              <a:avLst>
                <a:gd name="adj1" fmla="val 50000"/>
                <a:gd name="adj2" fmla="val 49054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0" name="AutoShape 241"/>
          <p:cNvSpPr>
            <a:spLocks noChangeArrowheads="1"/>
          </p:cNvSpPr>
          <p:nvPr/>
        </p:nvSpPr>
        <p:spPr bwMode="auto">
          <a:xfrm>
            <a:off x="4859338" y="4811713"/>
            <a:ext cx="1728787" cy="377825"/>
          </a:xfrm>
          <a:prstGeom prst="rightArrow">
            <a:avLst>
              <a:gd name="adj1" fmla="val 50000"/>
              <a:gd name="adj2" fmla="val 114391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" name="AutoShape 242"/>
          <p:cNvSpPr>
            <a:spLocks noChangeArrowheads="1"/>
          </p:cNvSpPr>
          <p:nvPr/>
        </p:nvSpPr>
        <p:spPr bwMode="auto">
          <a:xfrm>
            <a:off x="4849813" y="2297113"/>
            <a:ext cx="1441450" cy="140652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88900" dist="381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002060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SKW</a:t>
            </a:r>
            <a:endParaRPr lang="pl-PL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2" name="AutoShape 243"/>
          <p:cNvSpPr>
            <a:spLocks noChangeArrowheads="1"/>
          </p:cNvSpPr>
          <p:nvPr/>
        </p:nvSpPr>
        <p:spPr bwMode="auto">
          <a:xfrm rot="-2684887">
            <a:off x="4394200" y="3519488"/>
            <a:ext cx="576263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3" name="AutoShape 244" descr="Zielony marmur"/>
          <p:cNvSpPr>
            <a:spLocks noChangeArrowheads="1"/>
          </p:cNvSpPr>
          <p:nvPr/>
        </p:nvSpPr>
        <p:spPr bwMode="auto">
          <a:xfrm rot="2868253">
            <a:off x="6158707" y="3579019"/>
            <a:ext cx="557212" cy="304800"/>
          </a:xfrm>
          <a:prstGeom prst="rightArrow">
            <a:avLst>
              <a:gd name="adj1" fmla="val 50000"/>
              <a:gd name="adj2" fmla="val 45703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 Box 246"/>
          <p:cNvSpPr txBox="1">
            <a:spLocks noChangeArrowheads="1"/>
          </p:cNvSpPr>
          <p:nvPr/>
        </p:nvSpPr>
        <p:spPr bwMode="auto">
          <a:xfrm>
            <a:off x="971550" y="2486025"/>
            <a:ext cx="230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u="sng">
                <a:solidFill>
                  <a:srgbClr val="000000"/>
                </a:solidFill>
                <a:latin typeface="Arial" panose="020B0604020202020204" pitchFamily="34" charset="0"/>
              </a:rPr>
              <a:t>NADZÓR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54113"/>
            <a:ext cx="81534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Zadania ABW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jako 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Krajowej Władzy Bezpieczeństwa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2452688"/>
            <a:ext cx="854551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just">
              <a:lnSpc>
                <a:spcPct val="120000"/>
              </a:lnSpc>
              <a:buClr>
                <a:srgbClr val="002060"/>
              </a:buClr>
              <a:tabLst>
                <a:tab pos="809625" algn="l"/>
              </a:tabLst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NADZOROWANIE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 systemu ochrony informacji niejawnych </a:t>
            </a:r>
            <a:br>
              <a:rPr lang="pl-PL" altLang="pl-PL" smtClean="0">
                <a:solidFill>
                  <a:srgbClr val="000000"/>
                </a:solidFill>
                <a:effectLst/>
              </a:rPr>
            </a:br>
            <a:r>
              <a:rPr lang="pl-PL" altLang="pl-PL" smtClean="0">
                <a:solidFill>
                  <a:srgbClr val="000000"/>
                </a:solidFill>
                <a:effectLst/>
              </a:rPr>
              <a:t>w stosunkach RP z innymi państwami lub organizacjami międzynarodowymi.</a:t>
            </a:r>
          </a:p>
          <a:p>
            <a:pPr marL="457200" indent="-457200" algn="just">
              <a:lnSpc>
                <a:spcPct val="120000"/>
              </a:lnSpc>
              <a:buClr>
                <a:srgbClr val="002060"/>
              </a:buClr>
              <a:tabLst>
                <a:tab pos="809625" algn="l"/>
              </a:tabLst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Negocjowanie treści umów bilateralnych o ochronie informacji niejawnych.</a:t>
            </a:r>
          </a:p>
          <a:p>
            <a:pPr marL="457200" indent="-457200" algn="just">
              <a:lnSpc>
                <a:spcPct val="120000"/>
              </a:lnSpc>
              <a:buClr>
                <a:srgbClr val="002060"/>
              </a:buClr>
              <a:tabLst>
                <a:tab pos="809625" algn="l"/>
              </a:tabLst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Współpraca ze strukturami bezpieczeństwa NATO, UE i ESA  oraz KWB państw członkowskich tych organizacji.</a:t>
            </a:r>
          </a:p>
        </p:txBody>
      </p:sp>
      <p:sp>
        <p:nvSpPr>
          <p:cNvPr id="75780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CB7ED9F3-BEC6-4921-A87E-A9316A303B48}" type="slidenum">
              <a:rPr lang="pl-PL" altLang="pl-PL" smtClean="0">
                <a:solidFill>
                  <a:srgbClr val="000000"/>
                </a:solidFill>
              </a:rPr>
              <a:pPr/>
              <a:t>53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0663" y="1057275"/>
            <a:ext cx="6838950" cy="6175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klauzul tajności NATO, UE i ESA</a:t>
            </a:r>
          </a:p>
        </p:txBody>
      </p:sp>
      <p:graphicFrame>
        <p:nvGraphicFramePr>
          <p:cNvPr id="50472" name="Group 296"/>
          <p:cNvGraphicFramePr>
            <a:graphicFrameLocks noGrp="1"/>
          </p:cNvGraphicFramePr>
          <p:nvPr/>
        </p:nvGraphicFramePr>
        <p:xfrm>
          <a:off x="911532" y="1942895"/>
          <a:ext cx="7315200" cy="401545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7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Polska</a:t>
                      </a:r>
                      <a:endParaRPr kumimoji="1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NATO</a:t>
                      </a:r>
                      <a:endParaRPr kumimoji="1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UE</a:t>
                      </a:r>
                      <a:endParaRPr kumimoji="1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ESA</a:t>
                      </a:r>
                      <a:endParaRPr kumimoji="1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3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ŚCIŚLE TAJNE</a:t>
                      </a:r>
                      <a:endParaRPr kumimoji="1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COSMIC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TOP SECRET</a:t>
                      </a:r>
                      <a:endParaRPr kumimoji="1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TRÈS SECRET UE/</a:t>
                      </a:r>
                      <a:endParaRPr kumimoji="1" lang="pl-PL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EU TOP SECRET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ESA TOP SECRET</a:t>
                      </a:r>
                      <a:endParaRPr kumimoji="1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7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TAJNE</a:t>
                      </a:r>
                      <a:endParaRPr kumimoji="1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NATO SECRET</a:t>
                      </a:r>
                      <a:endParaRPr kumimoji="1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SECRET UE/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EU SECRET</a:t>
                      </a:r>
                      <a:endParaRPr kumimoji="1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ESA SECRET</a:t>
                      </a:r>
                      <a:endParaRPr kumimoji="1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POUFNE</a:t>
                      </a:r>
                      <a:endParaRPr kumimoji="1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NATO CONFIDENTIAL</a:t>
                      </a:r>
                      <a:endParaRPr kumimoji="1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CONFIDENTIEL UE/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EU CONFIDENTIAL</a:t>
                      </a:r>
                      <a:endParaRPr kumimoji="1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ESA CONFIDENTIAL</a:t>
                      </a:r>
                      <a:endParaRPr kumimoji="1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7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ZASTRZEŻONE</a:t>
                      </a:r>
                      <a:endParaRPr kumimoji="1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NATO RESTRICTED</a:t>
                      </a:r>
                      <a:endParaRPr kumimoji="1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RESTREINT UE/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EU RESTRICTED</a:t>
                      </a:r>
                      <a:endParaRPr kumimoji="1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ESA RESTRICTED</a:t>
                      </a:r>
                      <a:endParaRPr kumimoji="1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680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94B20A23-31F7-465A-A4C0-B1377200342A}" type="slidenum">
              <a:rPr lang="pl-PL" altLang="pl-PL" smtClean="0">
                <a:solidFill>
                  <a:srgbClr val="000000"/>
                </a:solidFill>
              </a:rPr>
              <a:pPr/>
              <a:t>54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4338" y="1001713"/>
            <a:ext cx="6838950" cy="1008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Warunki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dostępu do informacji niejawnych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NATO, UE i ESA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2235200"/>
            <a:ext cx="8458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42925" lvl="1" indent="-363538" algn="just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Poświadczenie bezpieczeństwa NATO, UE lub ESA, wydawane odpowiednio przez ABW lub SKW.</a:t>
            </a:r>
          </a:p>
          <a:p>
            <a:pPr marL="542925" lvl="1" indent="-363538" algn="just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Przeszkolenie z zakresu OIN NATO/UE/ESA.</a:t>
            </a:r>
          </a:p>
          <a:p>
            <a:pPr marL="542925" lvl="1" indent="-363538" algn="just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Zasada „</a:t>
            </a:r>
            <a:r>
              <a:rPr lang="pl-PL" altLang="pl-PL" sz="2400" i="1" smtClean="0">
                <a:solidFill>
                  <a:srgbClr val="000000"/>
                </a:solidFill>
                <a:effectLst/>
              </a:rPr>
              <a:t>need to know</a:t>
            </a:r>
            <a:r>
              <a:rPr lang="pl-PL" altLang="pl-PL" sz="2400" smtClean="0">
                <a:solidFill>
                  <a:srgbClr val="000000"/>
                </a:solidFill>
                <a:effectLst/>
              </a:rPr>
              <a:t>”.</a:t>
            </a:r>
          </a:p>
          <a:p>
            <a:pPr marL="542925" lvl="1" indent="-363538" algn="ctr">
              <a:lnSpc>
                <a:spcPct val="120000"/>
              </a:lnSpc>
              <a:spcBef>
                <a:spcPts val="2400"/>
              </a:spcBef>
              <a:buClr>
                <a:srgbClr val="002060"/>
              </a:buClr>
              <a:buFont typeface="Times New Roman" panose="02020603050405020304" pitchFamily="18" charset="0"/>
              <a:buNone/>
            </a:pPr>
            <a:r>
              <a:rPr lang="pl-PL" altLang="pl-PL" sz="2400" b="1" smtClean="0">
                <a:solidFill>
                  <a:srgbClr val="FF0000"/>
                </a:solidFill>
                <a:effectLst/>
              </a:rPr>
              <a:t>Nie jest wymagane posiadanie poświadczenia bezpieczeństwa w przypadku informacji NATO, UE i ESA na poziomie RESTRICTED</a:t>
            </a:r>
          </a:p>
        </p:txBody>
      </p:sp>
      <p:sp>
        <p:nvSpPr>
          <p:cNvPr id="7782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2A6B69A8-C51E-4E82-B8A3-7258A8159C86}" type="slidenum">
              <a:rPr lang="pl-PL" altLang="pl-PL" smtClean="0">
                <a:solidFill>
                  <a:srgbClr val="000000"/>
                </a:solidFill>
              </a:rPr>
              <a:pPr/>
              <a:t>55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66775" y="963613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Krajowy </a:t>
            </a:r>
            <a:r>
              <a:rPr lang="pl-PL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Międzynarodowy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Ochrony Informacji Niejawnych</a:t>
            </a:r>
            <a:endParaRPr lang="pl-P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851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08F8405F-0406-430F-BB54-25217B8FEA0E}" type="slidenum">
              <a:rPr lang="pl-PL" altLang="pl-PL" smtClean="0">
                <a:solidFill>
                  <a:srgbClr val="000000"/>
                </a:solidFill>
              </a:rPr>
              <a:pPr/>
              <a:t>56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grpSp>
        <p:nvGrpSpPr>
          <p:cNvPr id="2" name="Grupa 11"/>
          <p:cNvGrpSpPr>
            <a:grpSpLocks/>
          </p:cNvGrpSpPr>
          <p:nvPr/>
        </p:nvGrpSpPr>
        <p:grpSpPr bwMode="auto">
          <a:xfrm>
            <a:off x="762000" y="2647950"/>
            <a:ext cx="7608888" cy="2401888"/>
            <a:chOff x="762680" y="2516185"/>
            <a:chExt cx="7608434" cy="2401498"/>
          </a:xfrm>
        </p:grpSpPr>
        <p:sp>
          <p:nvSpPr>
            <p:cNvPr id="8" name="Prostokąt zaokrąglony 7"/>
            <p:cNvSpPr/>
            <p:nvPr/>
          </p:nvSpPr>
          <p:spPr bwMode="auto">
            <a:xfrm>
              <a:off x="1238902" y="2708242"/>
              <a:ext cx="2187444" cy="1136465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50000">
                  <a:srgbClr val="FFFFFF"/>
                </a:gs>
                <a:gs pos="100000">
                  <a:srgbClr val="FFC00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pl-PL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itchFamily="18" charset="0"/>
                </a:rPr>
                <a:t>KRAJOWE PB/ŚBP/KT</a:t>
              </a:r>
            </a:p>
          </p:txBody>
        </p:sp>
        <p:sp>
          <p:nvSpPr>
            <p:cNvPr id="9" name="Prostokąt zaokrąglony 8"/>
            <p:cNvSpPr/>
            <p:nvPr/>
          </p:nvSpPr>
          <p:spPr bwMode="auto">
            <a:xfrm>
              <a:off x="5651888" y="2692369"/>
              <a:ext cx="2168396" cy="1258683"/>
            </a:xfrm>
            <a:prstGeom prst="roundRect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rgbClr val="FFFFFF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pl-PL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itchFamily="18" charset="0"/>
                </a:rPr>
                <a:t>NATO/EU/ESA </a:t>
              </a:r>
            </a:p>
            <a:p>
              <a:pPr algn="ctr" eaLnBrk="1" hangingPunct="1">
                <a:defRPr/>
              </a:pPr>
              <a:r>
                <a:rPr lang="pl-PL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itchFamily="18" charset="0"/>
                </a:rPr>
                <a:t>PB/ŚBP/KTM</a:t>
              </a: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762680" y="4368497"/>
              <a:ext cx="7608434" cy="549186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ysDash"/>
            </a:ln>
            <a:effectLst/>
          </p:spPr>
          <p:txBody>
            <a:bodyPr tIns="72000" bIns="72000">
              <a:sp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defRPr/>
              </a:pPr>
              <a:r>
                <a:rPr lang="pl-PL" sz="2400" dirty="0">
                  <a:solidFill>
                    <a:srgbClr val="FF0000"/>
                  </a:solidFill>
                  <a:latin typeface="+mn-lt"/>
                </a:rPr>
                <a:t>Dwa odrębne i niezależne od siebie systemy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153378" y="2516185"/>
              <a:ext cx="1149281" cy="11888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CFFFF"/>
                </a:buClr>
                <a:buSzPct val="75000"/>
                <a:buFont typeface="Wingdings" pitchFamily="2" charset="2"/>
                <a:buNone/>
                <a:defRPr/>
              </a:pPr>
              <a:r>
                <a:rPr lang="pl-PL" sz="8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≠</a:t>
              </a:r>
            </a:p>
          </p:txBody>
        </p:sp>
      </p:grp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63550" y="1773238"/>
            <a:ext cx="3783013" cy="4079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l-PL" b="1" dirty="0" smtClean="0">
                <a:solidFill>
                  <a:srgbClr val="FF0000"/>
                </a:solidFill>
                <a:effectLst/>
              </a:rPr>
              <a:t>Umowy obowiązujące: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1371600" y="869950"/>
            <a:ext cx="7362825" cy="779463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pl-PL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Umowy międzynarodowe o wzajemnej ochronie informacji niejawnych</a:t>
            </a:r>
            <a:endParaRPr lang="pl-PL" sz="3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76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A33B15DD-9A87-4E39-A48E-5348120AB85F}" type="slidenum">
              <a:rPr lang="pl-PL" altLang="pl-PL" smtClean="0">
                <a:solidFill>
                  <a:srgbClr val="000000"/>
                </a:solidFill>
              </a:rPr>
              <a:pPr/>
              <a:t>57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28650" y="2252663"/>
          <a:ext cx="8713788" cy="4480482"/>
        </p:xfrm>
        <a:graphic>
          <a:graphicData uri="http://schemas.openxmlformats.org/drawingml/2006/table">
            <a:tbl>
              <a:tblPr/>
              <a:tblGrid>
                <a:gridCol w="2879874">
                  <a:extLst>
                    <a:ext uri="{9D8B030D-6E8A-4147-A177-3AD203B41FA5}">
                      <a16:colId xmlns:a16="http://schemas.microsoft.com/office/drawing/2014/main" val="2658403510"/>
                    </a:ext>
                  </a:extLst>
                </a:gridCol>
                <a:gridCol w="3190726">
                  <a:extLst>
                    <a:ext uri="{9D8B030D-6E8A-4147-A177-3AD203B41FA5}">
                      <a16:colId xmlns:a16="http://schemas.microsoft.com/office/drawing/2014/main" val="575093168"/>
                    </a:ext>
                  </a:extLst>
                </a:gridCol>
                <a:gridCol w="2643188">
                  <a:extLst>
                    <a:ext uri="{9D8B030D-6E8A-4147-A177-3AD203B41FA5}">
                      <a16:colId xmlns:a16="http://schemas.microsoft.com/office/drawing/2014/main" val="986364617"/>
                    </a:ext>
                  </a:extLst>
                </a:gridCol>
              </a:tblGrid>
              <a:tr h="447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Albania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Algieria 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(w sferze wojskowej)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Austria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Azerbejdżan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Bo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nia i Hercegowina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Bułgaria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Chorwacja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Cypr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Czarnogóra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Czechy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Dania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Estonia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Finlandia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Francja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81" marB="4568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Gruzja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Hiszpania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Izrael (w sferze wojskowej)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Kanada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Kazachstan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Korea Płd. (w sferze wojskowej)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Litwa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Luksemburg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Łotwa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Macedonia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Mongolia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Niderlandy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Niemcy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Norwegia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Portugalia</a:t>
                      </a:r>
                    </a:p>
                  </a:txBody>
                  <a:tcPr marT="45681" marB="4568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Rosja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Rumunia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Serbia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Słowacja 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Słowenia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Szwajcaria 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Szwecja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Turcja 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Ukraina 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Węgry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Wielka Brytania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Wietnam 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Włochy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OCCAR</a:t>
                      </a:r>
                    </a:p>
                  </a:txBody>
                  <a:tcPr marT="45681" marB="4568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32943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6963" y="946150"/>
            <a:ext cx="7997825" cy="922338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 kierownika przedsiębiorcy (1/7)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Podsumowanie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968500"/>
            <a:ext cx="8685213" cy="4278313"/>
          </a:xfrm>
          <a:prstGeom prst="rect">
            <a:avLst/>
          </a:prstGeom>
        </p:spPr>
        <p:txBody>
          <a:bodyPr anchor="ctr"/>
          <a:lstStyle/>
          <a:p>
            <a:pPr marL="381000" indent="-381000" algn="just" eaLnBrk="1" hangingPunct="1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defRPr/>
            </a:pPr>
            <a:r>
              <a:rPr lang="pl-PL" b="1" dirty="0" smtClean="0">
                <a:solidFill>
                  <a:srgbClr val="FF0000"/>
                </a:solidFill>
                <a:cs typeface="Times New Roman" pitchFamily="18" charset="0"/>
              </a:rPr>
              <a:t>Kie</a:t>
            </a:r>
            <a:r>
              <a:rPr lang="pl-PL" b="1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rownik jednostki organizacyjnej:</a:t>
            </a:r>
          </a:p>
          <a:p>
            <a:pPr marL="893763" lvl="1" indent="-333375" algn="just" eaLnBrk="1" hangingPunct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pl-PL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odpowiada za ochronę informacji niejawnych, </a:t>
            </a:r>
            <a:br>
              <a:rPr lang="pl-PL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pl-PL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w szczególności za zorganizowanie i zapewnienie funkcjonowania tej ochrony; </a:t>
            </a:r>
          </a:p>
          <a:p>
            <a:pPr marL="893763" lvl="1" indent="-333375" algn="just" eaLnBrk="1" hangingPunct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pl-PL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zatrudnia pełnomocnika ochrony</a:t>
            </a:r>
            <a:r>
              <a:rPr lang="pl-PL" sz="2400" dirty="0" smtClean="0">
                <a:solidFill>
                  <a:srgbClr val="000000"/>
                </a:solidFill>
                <a:effectLst/>
              </a:rPr>
              <a:t> oraz jego zastępcę</a:t>
            </a:r>
            <a:r>
              <a:rPr lang="pl-PL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 lub zastępców i organizuje pion ochrony;</a:t>
            </a:r>
            <a:endParaRPr lang="pl-PL" sz="2400" dirty="0" smtClean="0">
              <a:solidFill>
                <a:srgbClr val="000000"/>
              </a:solidFill>
              <a:effectLst/>
            </a:endParaRPr>
          </a:p>
          <a:p>
            <a:pPr marL="893763" lvl="1" indent="-333375" algn="just" eaLnBrk="1" hangingPunct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pl-PL" sz="2400" dirty="0" smtClean="0">
                <a:solidFill>
                  <a:srgbClr val="000000"/>
                </a:solidFill>
                <a:effectLst/>
              </a:rPr>
              <a:t>określa szczegółowy zakres czynności zastępcy pełnomocnika ochrony; </a:t>
            </a:r>
          </a:p>
          <a:p>
            <a:pPr marL="893763" lvl="1" indent="-333375" algn="just" eaLnBrk="1" hangingPunct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pl-PL" sz="2400" dirty="0" smtClean="0">
                <a:solidFill>
                  <a:srgbClr val="000000"/>
                </a:solidFill>
                <a:effectLst/>
              </a:rPr>
              <a:t>przeprowadza nie rzadziej niż raz na 5 lat przegląd materiałów w celu ustalenia, czy spełniają ustawowe przesłanki ochrony; </a:t>
            </a:r>
          </a:p>
        </p:txBody>
      </p:sp>
      <p:sp>
        <p:nvSpPr>
          <p:cNvPr id="80900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F36B3559-43CB-4E62-AD4C-76D916F089FF}" type="slidenum">
              <a:rPr lang="pl-PL" altLang="pl-PL" smtClean="0">
                <a:solidFill>
                  <a:srgbClr val="000000"/>
                </a:solidFill>
              </a:rPr>
              <a:pPr/>
              <a:t>58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 bwMode="auto">
          <a:xfrm>
            <a:off x="373063" y="2124075"/>
            <a:ext cx="8386762" cy="473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00000"/>
              </a:lnSpc>
              <a:spcBef>
                <a:spcPts val="600"/>
              </a:spcBef>
              <a:buClrTx/>
              <a:buFont typeface="Times New Roman" panose="02020603050405020304" pitchFamily="18" charset="0"/>
              <a:buChar char="–"/>
            </a:pPr>
            <a:r>
              <a:rPr lang="pl-PL" altLang="pl-PL" sz="240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wyraża pisemną zgodę na zniesienie lub zmianę klauzuli tajności („ściśle tajne”); 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ClrTx/>
              <a:buFont typeface="Times New Roman" panose="02020603050405020304" pitchFamily="18" charset="0"/>
              <a:buChar char="–"/>
            </a:pPr>
            <a:r>
              <a:rPr lang="pl-PL" altLang="pl-PL" sz="2400" smtClean="0">
                <a:solidFill>
                  <a:srgbClr val="000000"/>
                </a:solidFill>
                <a:effectLst/>
              </a:rPr>
              <a:t>współdziała ze służbami i instytucjami uprawnionymi do prowadzenia poszerzonych postępowań sprawdzających, kontrolnych postępowań sprawdzających i postępowań bezpieczeństwa przemysłowego – udostępniając informacje</a:t>
            </a:r>
            <a:br>
              <a:rPr lang="pl-PL" altLang="pl-PL" sz="2400" smtClean="0">
                <a:solidFill>
                  <a:srgbClr val="000000"/>
                </a:solidFill>
                <a:effectLst/>
              </a:rPr>
            </a:br>
            <a:r>
              <a:rPr lang="pl-PL" altLang="pl-PL" sz="2400" smtClean="0">
                <a:solidFill>
                  <a:srgbClr val="000000"/>
                </a:solidFill>
                <a:effectLst/>
              </a:rPr>
              <a:t>i dokumenty niezbędne do realizacji czynności </a:t>
            </a:r>
            <a:br>
              <a:rPr lang="pl-PL" altLang="pl-PL" sz="2400" smtClean="0">
                <a:solidFill>
                  <a:srgbClr val="000000"/>
                </a:solidFill>
                <a:effectLst/>
              </a:rPr>
            </a:br>
            <a:r>
              <a:rPr lang="pl-PL" altLang="pl-PL" sz="2400" smtClean="0">
                <a:solidFill>
                  <a:srgbClr val="000000"/>
                </a:solidFill>
                <a:effectLst/>
              </a:rPr>
              <a:t>w ramach tych postępowań;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ClrTx/>
              <a:buFont typeface="Times New Roman" panose="02020603050405020304" pitchFamily="18" charset="0"/>
              <a:buChar char="–"/>
            </a:pPr>
            <a:r>
              <a:rPr lang="pl-PL" altLang="pl-PL" sz="240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wnioskuje odpowiednio do ABW lub SKW </a:t>
            </a:r>
            <a:br>
              <a:rPr lang="pl-PL" altLang="pl-PL" sz="240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pl-PL" altLang="pl-PL" sz="240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o przeprowadzenie poszerzonego postępowania sprawdzającego;</a:t>
            </a:r>
          </a:p>
        </p:txBody>
      </p:sp>
      <p:sp>
        <p:nvSpPr>
          <p:cNvPr id="81923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1E41800A-198B-4F7E-9B72-B19576B672D9}" type="slidenum">
              <a:rPr lang="pl-PL" altLang="pl-PL" smtClean="0">
                <a:solidFill>
                  <a:srgbClr val="000000"/>
                </a:solidFill>
              </a:rPr>
              <a:pPr/>
              <a:t>59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6963" y="946150"/>
            <a:ext cx="7997825" cy="922338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 kierownika przedsiębiorcy (2/7)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Podsumowanie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505" name="Group 81"/>
          <p:cNvGraphicFramePr>
            <a:graphicFrameLocks noGrp="1"/>
          </p:cNvGraphicFramePr>
          <p:nvPr>
            <p:ph idx="4294967295"/>
          </p:nvPr>
        </p:nvGraphicFramePr>
        <p:xfrm>
          <a:off x="457200" y="2201863"/>
          <a:ext cx="8458200" cy="3578226"/>
        </p:xfrm>
        <a:graphic>
          <a:graphicData uri="http://schemas.openxmlformats.org/drawingml/2006/table">
            <a:tbl>
              <a:tblPr/>
              <a:tblGrid>
                <a:gridCol w="3838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9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l-PL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OZNACZENIE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pl-PL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POTENCJALNY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SKUTEK UJAWNIENIA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ŚCIŚLE TAJNE (00)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WYJĄTKOWO POWAŻNA</a:t>
                      </a: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SZKODA DLA RP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TAJNE (0)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POWAŻNA SZKODA</a:t>
                      </a: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DLA RP</a:t>
                      </a:r>
                      <a:endParaRPr kumimoji="1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POUFNE (</a:t>
                      </a:r>
                      <a:r>
                        <a:rPr kumimoji="1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Pf</a:t>
                      </a: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SZKODA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DLA RP</a:t>
                      </a:r>
                      <a:endParaRPr kumimoji="1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4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ZASTRZEŻONE (Z)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SZKODLIWY WPŁYW</a:t>
                      </a: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 WYKONYWANIE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ZADAŃ PRZEZ ORGANY WŁADZY PUBLICZNEJ LUB INNE JEDNOSTKI ORGANIZACYJNE</a:t>
                      </a:r>
                      <a:endParaRPr kumimoji="1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0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7238" y="6245225"/>
            <a:ext cx="3095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2801ABA0-EEB4-4DA9-ACEF-EC531C0611D1}" type="slidenum">
              <a:rPr lang="pl-PL" altLang="pl-PL" smtClean="0">
                <a:solidFill>
                  <a:srgbClr val="000000"/>
                </a:solidFill>
              </a:rPr>
              <a:pPr/>
              <a:t>6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73200" y="1169988"/>
            <a:ext cx="7080250" cy="6635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Klasyfikowanie informacji niejawnych (2/6)</a:t>
            </a:r>
            <a:endParaRPr kumimoji="1" lang="pl-PL" sz="30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44488" y="2005013"/>
            <a:ext cx="8435975" cy="417195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ClrTx/>
              <a:buFont typeface="Times New Roman" pitchFamily="18" charset="0"/>
              <a:buChar char="–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wydaje pisemne polecenie przeprowadzenia zwykłego postępowania sprawdzającego; </a:t>
            </a:r>
            <a:endParaRPr lang="pl-PL" dirty="0" smtClean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ClrTx/>
              <a:buFont typeface="Times New Roman" pitchFamily="18" charset="0"/>
              <a:buChar char="–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wnioskuje </a:t>
            </a:r>
            <a:r>
              <a:rPr lang="pl-PL" b="1" dirty="0" smtClean="0">
                <a:solidFill>
                  <a:srgbClr val="FF0000"/>
                </a:solidFill>
                <a:effectLst/>
              </a:rPr>
              <a:t>co najmniej 6 miesięcy</a:t>
            </a:r>
            <a:r>
              <a:rPr lang="pl-PL" dirty="0" smtClean="0">
                <a:solidFill>
                  <a:srgbClr val="FF0000"/>
                </a:solidFill>
                <a:effectLst/>
              </a:rPr>
              <a:t> 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przed upływem terminu ważności poświadczenia bezpieczeństwa do właściwego organu o przeprowadzenie kolejnego postępowania sprawdzającego;</a:t>
            </a:r>
          </a:p>
          <a:p>
            <a:pPr algn="just" eaLnBrk="1" hangingPunct="1">
              <a:lnSpc>
                <a:spcPct val="120000"/>
              </a:lnSpc>
              <a:buClrTx/>
              <a:buFont typeface="Times New Roman" pitchFamily="18" charset="0"/>
              <a:buChar char="–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informuje w </a:t>
            </a:r>
            <a:r>
              <a:rPr lang="pl-PL" b="1" dirty="0" smtClean="0">
                <a:solidFill>
                  <a:srgbClr val="FF0000"/>
                </a:solidFill>
                <a:effectLst/>
              </a:rPr>
              <a:t>terminie 7 dni</a:t>
            </a:r>
            <a:r>
              <a:rPr lang="pl-PL" dirty="0" smtClean="0">
                <a:solidFill>
                  <a:srgbClr val="FF0000"/>
                </a:solidFill>
                <a:effectLst/>
              </a:rPr>
              <a:t> 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organ, który wydał poświadczenie bezpieczeństwa, oraz odpowiednio ABW lub SKW </a:t>
            </a:r>
            <a:br>
              <a:rPr lang="pl-PL" dirty="0" smtClean="0">
                <a:solidFill>
                  <a:srgbClr val="000000"/>
                </a:solidFill>
                <a:effectLst/>
              </a:rPr>
            </a:br>
            <a:r>
              <a:rPr lang="pl-PL" dirty="0" smtClean="0">
                <a:solidFill>
                  <a:srgbClr val="000000"/>
                </a:solidFill>
                <a:effectLst/>
              </a:rPr>
              <a:t>o zatrudnieniu osoby przedstawiającej takie poświadczenie;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82947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A0B6F785-507A-4EF0-B01C-18DEEA61FB82}" type="slidenum">
              <a:rPr lang="pl-PL" altLang="pl-PL" smtClean="0">
                <a:solidFill>
                  <a:srgbClr val="000000"/>
                </a:solidFill>
              </a:rPr>
              <a:pPr/>
              <a:t>60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6963" y="946150"/>
            <a:ext cx="7997825" cy="922338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 kierownika przedsiębiorcy (3/7)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Podsumowanie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2338388"/>
            <a:ext cx="8229600" cy="36195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5000"/>
                </a:schemeClr>
              </a:buClr>
              <a:buFont typeface="Times New Roman" pitchFamily="18" charset="0"/>
              <a:buChar char="–"/>
              <a:defRPr/>
            </a:pPr>
            <a:r>
              <a:rPr lang="pl-PL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składa wyjaśnienia w toku procedur kontrolnych prowadzonych przez ABW lub SKW;</a:t>
            </a:r>
          </a:p>
          <a:p>
            <a:pPr algn="just" eaLnBrk="1" hangingPunct="1"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5000"/>
                </a:schemeClr>
              </a:buClr>
              <a:buFont typeface="Times New Roman" pitchFamily="18" charset="0"/>
              <a:buChar char="–"/>
              <a:defRPr/>
            </a:pPr>
            <a:r>
              <a:rPr lang="pl-PL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wydaje pisemne upoważnienie do dostępu do informacji niejawnych do klauzuli „zastrzeżone” osobie, która nie posiada poświadczenia bezpieczeństwa; </a:t>
            </a:r>
          </a:p>
          <a:p>
            <a:pPr algn="just" eaLnBrk="1" hangingPunct="1"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5000"/>
                </a:schemeClr>
              </a:buClr>
              <a:buFont typeface="Times New Roman" pitchFamily="18" charset="0"/>
              <a:buChar char="–"/>
              <a:defRPr/>
            </a:pPr>
            <a:r>
              <a:rPr lang="pl-PL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tworz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y</a:t>
            </a:r>
            <a:r>
              <a:rPr lang="pl-PL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 kancelari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ę</a:t>
            </a:r>
            <a:r>
              <a:rPr lang="pl-PL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 tajn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ą</a:t>
            </a:r>
            <a:r>
              <a:rPr lang="pl-PL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, jeżeli w podległej mu jednostce przetwarzane są informacje niejawne o klauzuli </a:t>
            </a:r>
            <a:r>
              <a:rPr lang="pl-PL" b="1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„tajne”</a:t>
            </a:r>
            <a:r>
              <a:rPr lang="pl-PL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lang="pl-PL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pl-PL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lub </a:t>
            </a:r>
            <a:r>
              <a:rPr lang="pl-PL" b="1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„ściśle tajne”</a:t>
            </a:r>
            <a:r>
              <a:rPr lang="pl-PL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; 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83971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32A7F461-DC7B-4A45-B4EF-F911DB956691}" type="slidenum">
              <a:rPr lang="pl-PL" altLang="pl-PL" smtClean="0">
                <a:solidFill>
                  <a:srgbClr val="000000"/>
                </a:solidFill>
              </a:rPr>
              <a:pPr/>
              <a:t>61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6963" y="946150"/>
            <a:ext cx="7997825" cy="922338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 kierownika przedsiębiorcy (4/7)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Podsumowanie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73063" y="2027238"/>
            <a:ext cx="8435975" cy="4525962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ts val="1000"/>
              </a:spcBef>
              <a:buClrTx/>
              <a:buFont typeface="Times New Roman" pitchFamily="18" charset="0"/>
              <a:buChar char="–"/>
              <a:defRPr/>
            </a:pPr>
            <a:r>
              <a:rPr lang="pl-PL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informuje odpowiednio ABW lub SKW o utworzeniu lub likwidacji kancelarii tajnej;</a:t>
            </a:r>
          </a:p>
          <a:p>
            <a:pPr algn="just" eaLnBrk="1" hangingPunct="1">
              <a:lnSpc>
                <a:spcPct val="100000"/>
              </a:lnSpc>
              <a:spcBef>
                <a:spcPts val="1000"/>
              </a:spcBef>
              <a:buClrTx/>
              <a:buFont typeface="Times New Roman" pitchFamily="18" charset="0"/>
              <a:buChar char="–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zatwierdza, opracowany i aktualizowany przez pełnomocnika ochrony, plan ochrony informacji niejawnych;</a:t>
            </a:r>
            <a:endParaRPr lang="pl-PL" dirty="0" smtClean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1000"/>
              </a:spcBef>
              <a:buClrTx/>
              <a:buFont typeface="Times New Roman" pitchFamily="18" charset="0"/>
              <a:buChar char="–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zatwierdza, opracowany przez pełnomocnika ochrony, sposób </a:t>
            </a:r>
            <a:br>
              <a:rPr lang="pl-PL" dirty="0" smtClean="0">
                <a:solidFill>
                  <a:srgbClr val="000000"/>
                </a:solidFill>
                <a:effectLst/>
              </a:rPr>
            </a:br>
            <a:r>
              <a:rPr lang="pl-PL" dirty="0" smtClean="0">
                <a:solidFill>
                  <a:srgbClr val="000000"/>
                </a:solidFill>
                <a:effectLst/>
              </a:rPr>
              <a:t>i tryb przetwarzania informacji niejawnych o klauzuli „poufne” w podległych komórkach organizacyjnych;</a:t>
            </a:r>
          </a:p>
          <a:p>
            <a:pPr algn="just" eaLnBrk="1" hangingPunct="1">
              <a:lnSpc>
                <a:spcPct val="100000"/>
              </a:lnSpc>
              <a:spcBef>
                <a:spcPts val="1000"/>
              </a:spcBef>
              <a:buClrTx/>
              <a:buFont typeface="Times New Roman" pitchFamily="18" charset="0"/>
              <a:buChar char="–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zatwierdza, opracowaną przez pełnomocnika ochrony, dokumentację określającą poziom zagrożeń związanych </a:t>
            </a:r>
            <a:br>
              <a:rPr lang="pl-PL" dirty="0" smtClean="0">
                <a:solidFill>
                  <a:srgbClr val="000000"/>
                </a:solidFill>
                <a:effectLst/>
              </a:rPr>
            </a:br>
            <a:r>
              <a:rPr lang="pl-PL" dirty="0" smtClean="0">
                <a:solidFill>
                  <a:srgbClr val="000000"/>
                </a:solidFill>
                <a:effectLst/>
              </a:rPr>
              <a:t>z nieuprawnionym dostępem do informacji niejawnych lub ich utratą;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84995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30632C1D-4131-469D-8095-56757FD9D451}" type="slidenum">
              <a:rPr lang="pl-PL" altLang="pl-PL" smtClean="0">
                <a:solidFill>
                  <a:srgbClr val="000000"/>
                </a:solidFill>
              </a:rPr>
              <a:pPr/>
              <a:t>62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6963" y="946150"/>
            <a:ext cx="7997825" cy="922338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 kierownika przedsiębiorcy (5/7)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Podsumowanie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73063" y="2174875"/>
            <a:ext cx="8416925" cy="3621088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ts val="1000"/>
              </a:spcBef>
              <a:buClrTx/>
              <a:buFont typeface="Times New Roman" pitchFamily="18" charset="0"/>
              <a:buChar char="–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zatwierdza, opracowaną przez pełnomocnika ochrony, instrukcję dotyczącą sposobu i trybu przetwarzania informacji niejawnych o klauzuli „zastrzeżone” w podległych komórkach organizacyjnych oraz zakres i warunki stosowania środków bezpieczeństwa fizycznego w celu ich ochrony; </a:t>
            </a:r>
          </a:p>
          <a:p>
            <a:pPr algn="just">
              <a:lnSpc>
                <a:spcPct val="120000"/>
              </a:lnSpc>
              <a:spcBef>
                <a:spcPts val="1000"/>
              </a:spcBef>
              <a:buClrTx/>
              <a:buFont typeface="Times New Roman" pitchFamily="18" charset="0"/>
              <a:buChar char="–"/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udziela akredytacji bezpieczeństwa teleinformatycznego dla    systemu teleinformatycznego przeznaczonego do przetwarzania informacji niejawnych o klauzuli „zastrzeżone”;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86019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79049CB6-FEE8-4A82-A35F-5990C946F9B0}" type="slidenum">
              <a:rPr lang="pl-PL" altLang="pl-PL" smtClean="0">
                <a:solidFill>
                  <a:srgbClr val="000000"/>
                </a:solidFill>
              </a:rPr>
              <a:pPr/>
              <a:t>63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6963" y="946150"/>
            <a:ext cx="7997825" cy="922338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 kierownika przedsiębiorcy (6/7)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Podsumowanie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47675" y="2054225"/>
            <a:ext cx="8229600" cy="405130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200"/>
              </a:spcBef>
              <a:buClrTx/>
              <a:buFont typeface="Symbol" pitchFamily="18" charset="2"/>
              <a:buChar char="-"/>
              <a:tabLst>
                <a:tab pos="354013" algn="l"/>
              </a:tabLst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akceptuje wyniki procesu szacowania ryzyka dla bezpieczeństwa informacji niejawnych oraz jest odpowiedzialny za właściwą organizację bezpieczeństwa teleinformatycznego;</a:t>
            </a:r>
          </a:p>
          <a:p>
            <a:pPr algn="just">
              <a:lnSpc>
                <a:spcPct val="120000"/>
              </a:lnSpc>
              <a:spcBef>
                <a:spcPts val="200"/>
              </a:spcBef>
              <a:buClrTx/>
              <a:buFont typeface="Symbol" pitchFamily="18" charset="2"/>
              <a:buChar char="-"/>
              <a:tabLst>
                <a:tab pos="354013" algn="l"/>
              </a:tabLst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wyznacza</a:t>
            </a:r>
            <a:r>
              <a:rPr lang="pl-PL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pracownika lub pracowników pionu ochrony pełniących funkcję inspektora bezpieczeństwa teleinformatycznego;</a:t>
            </a:r>
          </a:p>
          <a:p>
            <a:pPr algn="just">
              <a:lnSpc>
                <a:spcPct val="120000"/>
              </a:lnSpc>
              <a:spcBef>
                <a:spcPts val="200"/>
              </a:spcBef>
              <a:buClrTx/>
              <a:buFont typeface="Symbol" pitchFamily="18" charset="2"/>
              <a:buChar char="-"/>
              <a:tabLst>
                <a:tab pos="354013" algn="l"/>
              </a:tabLst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wyznacza osobę lub zespół osób pełniących funkcję administratora systemu.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87043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1A632074-AF9D-4A7B-B22C-73CA752B1650}" type="slidenum">
              <a:rPr lang="pl-PL" altLang="pl-PL" smtClean="0">
                <a:solidFill>
                  <a:srgbClr val="000000"/>
                </a:solidFill>
              </a:rPr>
              <a:pPr/>
              <a:t>64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6963" y="946150"/>
            <a:ext cx="7997825" cy="922338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 kierownika przedsiębiorcy (7/</a:t>
            </a:r>
            <a:r>
              <a:rPr lang="pl-PL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Podsumowanie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upa 7"/>
          <p:cNvGrpSpPr>
            <a:grpSpLocks/>
          </p:cNvGrpSpPr>
          <p:nvPr/>
        </p:nvGrpSpPr>
        <p:grpSpPr bwMode="auto">
          <a:xfrm>
            <a:off x="31750" y="6751638"/>
            <a:ext cx="68263" cy="68262"/>
            <a:chOff x="1364776" y="5186149"/>
            <a:chExt cx="1337481" cy="1233701"/>
          </a:xfrm>
        </p:grpSpPr>
        <p:sp>
          <p:nvSpPr>
            <p:cNvPr id="88070" name="Uśmiechnięta buźka 5"/>
            <p:cNvSpPr>
              <a:spLocks noChangeArrowheads="1"/>
            </p:cNvSpPr>
            <p:nvPr/>
          </p:nvSpPr>
          <p:spPr bwMode="auto">
            <a:xfrm>
              <a:off x="1364776" y="5186149"/>
              <a:ext cx="1337481" cy="1176319"/>
            </a:xfrm>
            <a:prstGeom prst="smileyFace">
              <a:avLst>
                <a:gd name="adj" fmla="val 106"/>
              </a:avLst>
            </a:prstGeom>
            <a:solidFill>
              <a:srgbClr val="FFFFFF"/>
            </a:solidFill>
            <a:ln w="3175" algn="ctr">
              <a:solidFill>
                <a:srgbClr val="08080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B2B2B2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CCFFFF"/>
                </a:buClr>
                <a:buSzPct val="75000"/>
                <a:buFont typeface="Wingdings" panose="05000000000000000000" pitchFamily="2" charset="2"/>
                <a:buNone/>
              </a:pPr>
              <a:endParaRPr lang="pl-PL" altLang="pl-PL" sz="2400">
                <a:solidFill>
                  <a:srgbClr val="FFFFFF"/>
                </a:solidFill>
              </a:endParaRPr>
            </a:p>
          </p:txBody>
        </p:sp>
        <p:sp>
          <p:nvSpPr>
            <p:cNvPr id="7" name="Cięciwa 6"/>
            <p:cNvSpPr/>
            <p:nvPr/>
          </p:nvSpPr>
          <p:spPr bwMode="auto">
            <a:xfrm rot="16200000">
              <a:off x="1859095" y="5887728"/>
              <a:ext cx="659882" cy="404362"/>
            </a:xfrm>
            <a:prstGeom prst="chord">
              <a:avLst>
                <a:gd name="adj1" fmla="val 5399500"/>
                <a:gd name="adj2" fmla="val 16200000"/>
              </a:avLst>
            </a:prstGeom>
            <a:solidFill>
              <a:srgbClr val="FFFFFF"/>
            </a:solidFill>
            <a:ln w="3175" cap="flat" cmpd="sng" algn="ctr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1" hangingPunct="1">
                <a:spcBef>
                  <a:spcPct val="40000"/>
                </a:spcBef>
                <a:buClr>
                  <a:srgbClr val="CCFFFF"/>
                </a:buClr>
                <a:buSzPct val="75000"/>
                <a:buFont typeface="Wingdings" pitchFamily="2" charset="2"/>
                <a:buNone/>
                <a:defRPr/>
              </a:pPr>
              <a:endParaRPr lang="pl-PL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Tytuł 1"/>
          <p:cNvSpPr>
            <a:spLocks noGrp="1"/>
          </p:cNvSpPr>
          <p:nvPr>
            <p:ph type="title" idx="4294967295"/>
          </p:nvPr>
        </p:nvSpPr>
        <p:spPr>
          <a:xfrm>
            <a:off x="804863" y="889000"/>
            <a:ext cx="8382000" cy="9794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Gdzie szukać informacji?</a:t>
            </a:r>
            <a:b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 z ABW</a:t>
            </a:r>
            <a:endParaRPr lang="pl-P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381000" y="2057400"/>
            <a:ext cx="8512175" cy="44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www.abw.gov.pl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 – strona główna ABW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www.bip.abw.gov.pl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 – podstawowe informacje dot. o.i.n.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doin@abw.gov.pl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 – ogólna skrzynka DOIN ABW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nsa@abw.gov.pl</a:t>
            </a:r>
            <a:r>
              <a:rPr lang="pl-PL" altLang="pl-PL" b="1" smtClean="0">
                <a:solidFill>
                  <a:srgbClr val="000000"/>
                </a:solidFill>
                <a:effectLst/>
              </a:rPr>
              <a:t> 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– informacje niejawne międzynarodowe, </a:t>
            </a:r>
            <a:r>
              <a:rPr kumimoji="0" lang="pl-PL" altLang="pl-PL" smtClean="0">
                <a:solidFill>
                  <a:srgbClr val="000000"/>
                </a:solidFill>
                <a:effectLst/>
              </a:rPr>
              <a:t>tel. 22 5857944, 22 5857443</a:t>
            </a:r>
            <a:endParaRPr lang="pl-PL" altLang="pl-PL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szkolenia.doin@abw.gov.pl</a:t>
            </a:r>
            <a:r>
              <a:rPr lang="pl-PL" altLang="pl-PL" b="1" smtClean="0">
                <a:solidFill>
                  <a:srgbClr val="000000"/>
                </a:solidFill>
                <a:effectLst/>
              </a:rPr>
              <a:t> 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– szkolenia DOIN ABW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przemyslowe.bezpieczenstwo@abw.gov.pl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 – zagadnienia dot. bezpieczeństwa przemysłowego</a:t>
            </a:r>
          </a:p>
        </p:txBody>
      </p:sp>
      <p:sp>
        <p:nvSpPr>
          <p:cNvPr id="88069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245225"/>
            <a:ext cx="438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BA872600-D7C6-4D4D-B6FF-36142BF428A6}" type="slidenum">
              <a:rPr lang="pl-PL" altLang="pl-PL" smtClean="0">
                <a:solidFill>
                  <a:srgbClr val="000000"/>
                </a:solidFill>
              </a:rPr>
              <a:pPr/>
              <a:t>65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8150" y="2103438"/>
            <a:ext cx="8458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pl-PL" altLang="pl-PL" smtClean="0">
                <a:solidFill>
                  <a:srgbClr val="000000"/>
                </a:solidFill>
                <a:effectLst/>
              </a:rPr>
              <a:t>Informacjom niejawnym nadaje się klauzulę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„zastrzeżone”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, jeżeli nie nadano im wyższej klauzuli tajności, a ich nieuprawnione ujawnienie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może mieć szkodliwy </a:t>
            </a:r>
            <a:r>
              <a:rPr lang="pl-PL" altLang="pl-PL" smtClean="0">
                <a:solidFill>
                  <a:srgbClr val="000000"/>
                </a:solidFill>
                <a:effectLst/>
              </a:rPr>
              <a:t>wpływ na wykonywanie przez organy władzy publicznej lub inne jednostki organizacyjne zadań </a:t>
            </a:r>
            <a:r>
              <a:rPr lang="pl-PL" altLang="pl-PL" u="sng" smtClean="0">
                <a:solidFill>
                  <a:srgbClr val="000000"/>
                </a:solidFill>
                <a:effectLst/>
              </a:rPr>
              <a:t>w zakresie obrony narodowej, polityki zagranicznej, bezpieczeństwa publicznego, przestrzegania praw i wolności obywateli, wymiaru sprawiedliwości albo interesów ekonomicznych RP. 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7238" y="6245225"/>
            <a:ext cx="3095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AC516A6C-A879-4F22-8EED-57734933854B}" type="slidenum">
              <a:rPr lang="pl-PL" altLang="pl-PL" smtClean="0">
                <a:solidFill>
                  <a:srgbClr val="000000"/>
                </a:solidFill>
              </a:rPr>
              <a:pPr/>
              <a:t>7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73200" y="1169988"/>
            <a:ext cx="7080250" cy="6635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Klasyfikowanie informacji niejawnych (3/6)</a:t>
            </a:r>
            <a:endParaRPr kumimoji="1" lang="pl-PL" sz="30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1300" y="1939925"/>
            <a:ext cx="8677275" cy="4833938"/>
          </a:xfrm>
          <a:prstGeom prst="rect">
            <a:avLst/>
          </a:prstGeom>
        </p:spPr>
        <p:txBody>
          <a:bodyPr anchor="ctr"/>
          <a:lstStyle/>
          <a:p>
            <a:pPr marL="363538" indent="-363538" algn="just">
              <a:lnSpc>
                <a:spcPct val="100000"/>
              </a:lnSpc>
              <a:buClr>
                <a:schemeClr val="accent2">
                  <a:lumMod val="25000"/>
                </a:schemeClr>
              </a:buClr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Klauzulę tajności nadaje </a:t>
            </a:r>
            <a:r>
              <a:rPr lang="pl-PL" b="1" dirty="0" smtClean="0">
                <a:solidFill>
                  <a:srgbClr val="FF0000"/>
                </a:solidFill>
                <a:effectLst/>
              </a:rPr>
              <a:t>osoba, która jest uprawniona do podpisania dokumentu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 lub oznaczenia innego niż dokument materiału (art. 6 ust. 1 ustawy).</a:t>
            </a:r>
            <a:endParaRPr lang="pl-PL" sz="800" dirty="0" smtClean="0">
              <a:solidFill>
                <a:srgbClr val="000000"/>
              </a:solidFill>
              <a:effectLst/>
            </a:endParaRPr>
          </a:p>
          <a:p>
            <a:pPr marL="363538" indent="-363538" algn="just" eaLnBrk="1" hangingPunct="1">
              <a:lnSpc>
                <a:spcPct val="100000"/>
              </a:lnSpc>
              <a:buClr>
                <a:schemeClr val="accent2">
                  <a:lumMod val="25000"/>
                </a:schemeClr>
              </a:buClr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„Osoba uprawniona do podpisania” - zniesienie lub zmiana klauzuli tajności dokumentu wyłącznie po wyrażeniu przez tę osobę (albo jej przełożonego) </a:t>
            </a:r>
            <a:r>
              <a:rPr lang="pl-PL" b="1" dirty="0" smtClean="0">
                <a:solidFill>
                  <a:srgbClr val="FF0000"/>
                </a:solidFill>
                <a:effectLst/>
              </a:rPr>
              <a:t>pisemnej zgody 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w przypadku ustania lub zmiany ustawowych przesłanek ochrony (art. 6 ust. 3 ustawy).</a:t>
            </a:r>
          </a:p>
          <a:p>
            <a:pPr marL="0" indent="-363538" algn="just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pl-PL" b="1" dirty="0" smtClean="0">
                <a:solidFill>
                  <a:srgbClr val="002060"/>
                </a:solidFill>
                <a:effectLst/>
              </a:rPr>
              <a:t>Wyjątek:</a:t>
            </a:r>
            <a:r>
              <a:rPr lang="pl-PL" dirty="0" smtClean="0">
                <a:solidFill>
                  <a:srgbClr val="002060"/>
                </a:solidFill>
                <a:effectLst/>
              </a:rPr>
              <a:t> </a:t>
            </a:r>
            <a:r>
              <a:rPr lang="pl-PL" b="1" dirty="0" smtClean="0">
                <a:solidFill>
                  <a:srgbClr val="002060"/>
                </a:solidFill>
                <a:effectLst/>
              </a:rPr>
              <a:t>klauzula </a:t>
            </a:r>
            <a:r>
              <a:rPr lang="pl-PL" b="1" dirty="0" smtClean="0">
                <a:solidFill>
                  <a:srgbClr val="FF0000"/>
                </a:solidFill>
                <a:effectLst/>
              </a:rPr>
              <a:t>„ściśle tajne”</a:t>
            </a:r>
            <a:r>
              <a:rPr lang="pl-PL" b="1" dirty="0" smtClean="0">
                <a:solidFill>
                  <a:srgbClr val="002060"/>
                </a:solidFill>
                <a:effectLst/>
              </a:rPr>
              <a:t> - zgodę na zniesienie lub zmianę klauzuli wyraża kierownik jednostki organizacyjnej</a:t>
            </a:r>
            <a:r>
              <a:rPr lang="pl-PL" dirty="0" smtClean="0">
                <a:solidFill>
                  <a:srgbClr val="002060"/>
                </a:solidFill>
                <a:effectLst/>
              </a:rPr>
              <a:t> (art. 6 ust. 5 ustawy).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7238" y="6245225"/>
            <a:ext cx="3095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E2196511-9C9D-4193-AD7B-E74B5BB6B3F4}" type="slidenum">
              <a:rPr lang="pl-PL" altLang="pl-PL" smtClean="0">
                <a:solidFill>
                  <a:srgbClr val="000000"/>
                </a:solidFill>
              </a:rPr>
              <a:pPr/>
              <a:t>8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73200" y="1169988"/>
            <a:ext cx="7080250" cy="6635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Klasyfikowanie informacji niejawnych (4/6)</a:t>
            </a:r>
            <a:endParaRPr kumimoji="1" lang="pl-PL" sz="30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638" y="2259013"/>
            <a:ext cx="8458200" cy="3162300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lnSpc>
                <a:spcPct val="120000"/>
              </a:lnSpc>
              <a:buClr>
                <a:schemeClr val="accent2">
                  <a:lumMod val="25000"/>
                </a:schemeClr>
              </a:buClr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Kierownicy jednostek organizacyjnych przeprowadzają </a:t>
            </a:r>
            <a:r>
              <a:rPr lang="pl-PL" b="1" dirty="0" smtClean="0">
                <a:solidFill>
                  <a:srgbClr val="FF0000"/>
                </a:solidFill>
                <a:effectLst/>
              </a:rPr>
              <a:t>nie rzadziej niż raz na 5 lat przegląd materiałów</a:t>
            </a:r>
            <a:r>
              <a:rPr lang="pl-PL" dirty="0" smtClean="0">
                <a:solidFill>
                  <a:srgbClr val="000000"/>
                </a:solidFill>
                <a:effectLst/>
              </a:rPr>
              <a:t> w celu ustalenia, czy spełniają ustawowe przesłanki ochrony (art. 6 ust. 4 ustawy). </a:t>
            </a:r>
          </a:p>
          <a:p>
            <a:pPr algn="just" eaLnBrk="1" hangingPunct="1">
              <a:lnSpc>
                <a:spcPct val="120000"/>
              </a:lnSpc>
              <a:buClr>
                <a:schemeClr val="accent2">
                  <a:lumMod val="25000"/>
                </a:schemeClr>
              </a:buClr>
              <a:defRPr/>
            </a:pPr>
            <a:r>
              <a:rPr lang="pl-PL" dirty="0" smtClean="0">
                <a:solidFill>
                  <a:srgbClr val="000000"/>
                </a:solidFill>
                <a:effectLst/>
              </a:rPr>
              <a:t>Pamiętaj: możesz skorzystać z art. 6 ust. 2 ustawy - </a:t>
            </a:r>
            <a:r>
              <a:rPr lang="pl-PL" b="1" dirty="0" smtClean="0">
                <a:solidFill>
                  <a:srgbClr val="FF0000"/>
                </a:solidFill>
                <a:effectLst/>
              </a:rPr>
              <a:t>określenie daty lub wydarzenia, po których nastąpi (automatycznie) zniesienie lub zmiana klauzuli tajności.</a:t>
            </a:r>
            <a:endParaRPr lang="pl-PL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7238" y="6245225"/>
            <a:ext cx="3095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B2B2B2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DD3557EB-1665-4F7C-98AE-ED4813251D0B}" type="slidenum">
              <a:rPr lang="pl-PL" altLang="pl-PL" smtClean="0">
                <a:solidFill>
                  <a:srgbClr val="000000"/>
                </a:solidFill>
              </a:rPr>
              <a:pPr/>
              <a:t>9</a:t>
            </a:fld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73200" y="1169988"/>
            <a:ext cx="7080250" cy="6635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pl-PL" sz="3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Klasyfikowanie informacji niejawnych (5/6)</a:t>
            </a:r>
            <a:endParaRPr kumimoji="1" lang="pl-PL" sz="30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"/>
</p:tagLst>
</file>

<file path=ppt/theme/theme1.xml><?xml version="1.0" encoding="utf-8"?>
<a:theme xmlns:a="http://schemas.openxmlformats.org/drawingml/2006/main" name="BBŁiI - pl">
  <a:themeElements>
    <a:clrScheme name="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BBŁiI - p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lnDef>
  </a:objectDefaults>
  <a:extraClrSchemeLst>
    <a:extraClrScheme>
      <a:clrScheme name="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BBŁiI - pl">
  <a:themeElements>
    <a:clrScheme name="6_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6_BBŁiI - p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lnDef>
  </a:objectDefaults>
  <a:extraClrSchemeLst>
    <a:extraClrScheme>
      <a:clrScheme name="6_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BBŁiI - pl">
  <a:themeElements>
    <a:clrScheme name="5_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5_BBŁiI - p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lnDef>
  </a:objectDefaults>
  <a:extraClrSchemeLst>
    <a:extraClrScheme>
      <a:clrScheme name="5_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BBŁiI - pl">
  <a:themeElements>
    <a:clrScheme name="4_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4_BBŁiI - p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lnDef>
  </a:objectDefaults>
  <a:extraClrSchemeLst>
    <a:extraClrScheme>
      <a:clrScheme name="4_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BBŁiI - pl">
  <a:themeElements>
    <a:clrScheme name="3_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3_BBŁiI - p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lnDef>
  </a:objectDefaults>
  <a:extraClrSchemeLst>
    <a:extraClrScheme>
      <a:clrScheme name="3_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BBŁiI - pl">
  <a:themeElements>
    <a:clrScheme name="2_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2_BBŁiI - p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lnDef>
  </a:objectDefaults>
  <a:extraClrSchemeLst>
    <a:extraClrScheme>
      <a:clrScheme name="2_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BBŁiI - pl">
  <a:themeElements>
    <a:clrScheme name="1_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1_BBŁiI - p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lnDef>
  </a:objectDefaults>
  <a:extraClrSchemeLst>
    <a:extraClrScheme>
      <a:clrScheme name="1_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lnDef>
  </a:objectDefaults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BBŁiI - pl">
  <a:themeElements>
    <a:clrScheme name="14_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14_BBŁiI - p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lnDef>
  </a:objectDefaults>
  <a:extraClrSchemeLst>
    <a:extraClrScheme>
      <a:clrScheme name="14_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BBŁiI - pl">
  <a:themeElements>
    <a:clrScheme name="13_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13_BBŁiI - p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lnDef>
  </a:objectDefaults>
  <a:extraClrSchemeLst>
    <a:extraClrScheme>
      <a:clrScheme name="13_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BBŁiI - pl">
  <a:themeElements>
    <a:clrScheme name="12_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12_BBŁiI - p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lnDef>
  </a:objectDefaults>
  <a:extraClrSchemeLst>
    <a:extraClrScheme>
      <a:clrScheme name="12_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BBŁiI - pl">
  <a:themeElements>
    <a:clrScheme name="11_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11_BBŁiI - p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lnDef>
  </a:objectDefaults>
  <a:extraClrSchemeLst>
    <a:extraClrScheme>
      <a:clrScheme name="11_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BBŁiI - pl">
  <a:themeElements>
    <a:clrScheme name="10_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10_BBŁiI - p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lnDef>
  </a:objectDefaults>
  <a:extraClrSchemeLst>
    <a:extraClrScheme>
      <a:clrScheme name="10_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BBŁiI - pl">
  <a:themeElements>
    <a:clrScheme name="9_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9_BBŁiI - p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lnDef>
  </a:objectDefaults>
  <a:extraClrSchemeLst>
    <a:extraClrScheme>
      <a:clrScheme name="9_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BŁiI - pl">
  <a:themeElements>
    <a:clrScheme name="7_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7_BBŁiI - p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B2B2B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defRPr>
        </a:defPPr>
      </a:lstStyle>
    </a:lnDef>
  </a:objectDefaults>
  <a:extraClrSchemeLst>
    <a:extraClrScheme>
      <a:clrScheme name="7_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3926</Words>
  <Application>Microsoft Office PowerPoint</Application>
  <PresentationFormat>Pokaz na ekranie (4:3)</PresentationFormat>
  <Paragraphs>469</Paragraphs>
  <Slides>65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15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65</vt:i4>
      </vt:variant>
    </vt:vector>
  </HeadingPairs>
  <TitlesOfParts>
    <vt:vector size="89" baseType="lpstr">
      <vt:lpstr>Wingdings</vt:lpstr>
      <vt:lpstr>Times New Roman</vt:lpstr>
      <vt:lpstr>Tahoma</vt:lpstr>
      <vt:lpstr>Corbel</vt:lpstr>
      <vt:lpstr>Book Antiqua</vt:lpstr>
      <vt:lpstr>Symbol</vt:lpstr>
      <vt:lpstr>Arial</vt:lpstr>
      <vt:lpstr>Monotype Sorts</vt:lpstr>
      <vt:lpstr>BBŁiI - pl</vt:lpstr>
      <vt:lpstr>Projekt niestandardowy</vt:lpstr>
      <vt:lpstr>14_BBŁiI - pl</vt:lpstr>
      <vt:lpstr>13_BBŁiI - pl</vt:lpstr>
      <vt:lpstr>12_BBŁiI - pl</vt:lpstr>
      <vt:lpstr>11_BBŁiI - pl</vt:lpstr>
      <vt:lpstr>10_BBŁiI - pl</vt:lpstr>
      <vt:lpstr>9_BBŁiI - pl</vt:lpstr>
      <vt:lpstr>7_BBŁiI - pl</vt:lpstr>
      <vt:lpstr>6_BBŁiI - pl</vt:lpstr>
      <vt:lpstr>5_BBŁiI - pl</vt:lpstr>
      <vt:lpstr>4_BBŁiI - pl</vt:lpstr>
      <vt:lpstr>3_BBŁiI - pl</vt:lpstr>
      <vt:lpstr>2_BBŁiI - pl</vt:lpstr>
      <vt:lpstr>1_BBŁiI - pl</vt:lpstr>
      <vt:lpstr>Fotografia Photo Editor</vt:lpstr>
      <vt:lpstr>Prezentacja programu PowerPoint</vt:lpstr>
      <vt:lpstr>Podstawy prawne </vt:lpstr>
      <vt:lpstr>Rozwiązania instytucjonalne</vt:lpstr>
      <vt:lpstr>Podział kompetencji między  ABW a SKW</vt:lpstr>
      <vt:lpstr>Klasyfikowanie informacji niejawnych (1/6)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Dostęp do informacji niejawnych (1/4) </vt:lpstr>
      <vt:lpstr>Dostęp do informacji niejawnych (2/4) </vt:lpstr>
      <vt:lpstr>Dostęp do informacji niejawnych (3/4) </vt:lpstr>
      <vt:lpstr>Dostęp do informacji niejawnych (4/4) </vt:lpstr>
      <vt:lpstr>Przetwarzanie informacji niejawnych  w jednostce organizacyjnej (1/3) </vt:lpstr>
      <vt:lpstr>Przetwarzanie informacji niejawnych  w jednostce organizacyjnej (2/3) </vt:lpstr>
      <vt:lpstr>Prezentacja programu PowerPoint</vt:lpstr>
      <vt:lpstr>Postępowanie w sytuacjach zagrożenia dla informacji niejawnych (1/2)</vt:lpstr>
      <vt:lpstr>Postępowanie w sytuacjach zagrożenia dla informacji niejawnych (2/2)</vt:lpstr>
      <vt:lpstr>Postępowanie w przypadku  ujawnienia informacji niejawnych</vt:lpstr>
      <vt:lpstr>Odpowiedzialność karna </vt:lpstr>
      <vt:lpstr>Przestępstwo ujawnienia informacji niejawnych o klauzuli „tajne” lub  „ściśle tajne” (1/3)</vt:lpstr>
      <vt:lpstr>Prezentacja programu PowerPoint</vt:lpstr>
      <vt:lpstr>Prezentacja programu PowerPoint</vt:lpstr>
      <vt:lpstr>Przestępstwo ujawnienia informacji o klauzuli „zastrzeżone” lub „poufne” (1/2)</vt:lpstr>
      <vt:lpstr>Prezentacja programu PowerPoint</vt:lpstr>
      <vt:lpstr>Bezpieczeństwo teleinformatyczne. Akredytacja systemów teleinformatycznych (1/3)</vt:lpstr>
      <vt:lpstr>Prezentacja programu PowerPoint</vt:lpstr>
      <vt:lpstr>Prezentacja programu PowerPoint</vt:lpstr>
      <vt:lpstr>Podmioty bezpieczeństwa przemysłowego</vt:lpstr>
      <vt:lpstr>Dostęp do informacji niejawnych (1/2)  Przedsiębiorca</vt:lpstr>
      <vt:lpstr>Prezentacja programu PowerPoint</vt:lpstr>
      <vt:lpstr>Świadectwo bezpieczeństwa  przemysłowego (1/2)</vt:lpstr>
      <vt:lpstr>Świadectwo bezpieczeństwa  przemysłowego (2/2)</vt:lpstr>
      <vt:lpstr>Świadectwo bezpieczeństwa przemysłowego. Stopnie</vt:lpstr>
      <vt:lpstr>Przedsiębiorca wykonujący działalność jednoosobowo i osobiście</vt:lpstr>
      <vt:lpstr>Składanie dokumentów – przedsiębiorca</vt:lpstr>
      <vt:lpstr>Składanie dokumentów – przedsiębiorca wykonujący działalność jednoosobowo i osobiście</vt:lpstr>
      <vt:lpstr>Wszczęcie postępowań. Opłaty</vt:lpstr>
      <vt:lpstr>Postępowanie bezpieczeństwa przemysłowego</vt:lpstr>
      <vt:lpstr>Zakończenie postępowania bezpieczeństwa przemysłowego</vt:lpstr>
      <vt:lpstr>Obowiązki informacyjne przedsiębiorcy  wobec ABW lub SKW (1/3)</vt:lpstr>
      <vt:lpstr>Obowiązki informacyjne przedsiębiorcy  wobec ABW lub SKW (2/3)</vt:lpstr>
      <vt:lpstr>Obowiązki wykonawcy wobec zlecającego (3/3) </vt:lpstr>
      <vt:lpstr>Obowiązki podmiotu zlecającego (1/3) </vt:lpstr>
      <vt:lpstr>Prezentacja programu PowerPoint</vt:lpstr>
      <vt:lpstr>Obowiązki podmiotu zlecającego (3/3) wobec ABW albo SKW</vt:lpstr>
      <vt:lpstr>Prezentacja programu PowerPoint</vt:lpstr>
      <vt:lpstr>Podstawy prawne wymiany informacji niejawnych międzynarodowych (1/2)</vt:lpstr>
      <vt:lpstr>Podstawy prawne wymiany informacji niejawnych międzynarodowych (2/2)</vt:lpstr>
      <vt:lpstr>Prezentacja programu PowerPoint</vt:lpstr>
      <vt:lpstr>System ochrony informacji niejawnych międzynarodowych w RP </vt:lpstr>
      <vt:lpstr>Zadania ABW jako Krajowej Władzy Bezpieczeństwa</vt:lpstr>
      <vt:lpstr>System klauzul tajności NATO, UE i ESA</vt:lpstr>
      <vt:lpstr>Warunki dostępu do informacji niejawnych NATO, UE i ESA</vt:lpstr>
      <vt:lpstr>Krajowy vs Międzynarodowy System Ochrony Informacji Niejawnych</vt:lpstr>
      <vt:lpstr>Prezentacja programu PowerPoint</vt:lpstr>
      <vt:lpstr>Zadania kierownika przedsiębiorcy (1/7) Podsumowanie</vt:lpstr>
      <vt:lpstr>Zadania kierownika przedsiębiorcy (2/7) Podsumowanie</vt:lpstr>
      <vt:lpstr>Zadania kierownika przedsiębiorcy (3/7) Podsumowanie</vt:lpstr>
      <vt:lpstr>Zadania kierownika przedsiębiorcy (4/7) Podsumowanie</vt:lpstr>
      <vt:lpstr>Zadania kierownika przedsiębiorcy (5/7) Podsumowanie</vt:lpstr>
      <vt:lpstr>Zadania kierownika przedsiębiorcy (6/7) Podsumowanie</vt:lpstr>
      <vt:lpstr>Zadania kierownika przedsiębiorcy (7/7) Podsumowanie</vt:lpstr>
      <vt:lpstr>Gdzie szukać informacji? Kontakt z ABW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2020-01-24T13:41:42Z</dcterms:created>
  <dcterms:modified xsi:type="dcterms:W3CDTF">2026-01-16T11:58:22Z</dcterms:modified>
</cp:coreProperties>
</file>