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57"/>
  </p:notesMasterIdLst>
  <p:handoutMasterIdLst>
    <p:handoutMasterId r:id="rId58"/>
  </p:handoutMasterIdLst>
  <p:sldIdLst>
    <p:sldId id="257" r:id="rId2"/>
    <p:sldId id="303" r:id="rId3"/>
    <p:sldId id="301" r:id="rId4"/>
    <p:sldId id="305" r:id="rId5"/>
    <p:sldId id="384" r:id="rId6"/>
    <p:sldId id="388" r:id="rId7"/>
    <p:sldId id="285" r:id="rId8"/>
    <p:sldId id="268" r:id="rId9"/>
    <p:sldId id="294" r:id="rId10"/>
    <p:sldId id="296" r:id="rId11"/>
    <p:sldId id="328" r:id="rId12"/>
    <p:sldId id="329" r:id="rId13"/>
    <p:sldId id="330" r:id="rId14"/>
    <p:sldId id="335" r:id="rId15"/>
    <p:sldId id="336" r:id="rId16"/>
    <p:sldId id="337" r:id="rId17"/>
    <p:sldId id="338" r:id="rId18"/>
    <p:sldId id="341" r:id="rId19"/>
    <p:sldId id="342" r:id="rId20"/>
    <p:sldId id="353" r:id="rId21"/>
    <p:sldId id="374" r:id="rId22"/>
    <p:sldId id="378" r:id="rId23"/>
    <p:sldId id="377" r:id="rId24"/>
    <p:sldId id="364" r:id="rId25"/>
    <p:sldId id="366" r:id="rId26"/>
    <p:sldId id="367" r:id="rId27"/>
    <p:sldId id="369" r:id="rId28"/>
    <p:sldId id="309" r:id="rId29"/>
    <p:sldId id="310" r:id="rId30"/>
    <p:sldId id="311" r:id="rId31"/>
    <p:sldId id="312" r:id="rId32"/>
    <p:sldId id="313" r:id="rId33"/>
    <p:sldId id="314" r:id="rId34"/>
    <p:sldId id="315" r:id="rId35"/>
    <p:sldId id="381" r:id="rId36"/>
    <p:sldId id="382" r:id="rId37"/>
    <p:sldId id="383" r:id="rId38"/>
    <p:sldId id="356" r:id="rId39"/>
    <p:sldId id="357" r:id="rId40"/>
    <p:sldId id="389" r:id="rId41"/>
    <p:sldId id="385" r:id="rId42"/>
    <p:sldId id="386" r:id="rId43"/>
    <p:sldId id="358" r:id="rId44"/>
    <p:sldId id="359" r:id="rId45"/>
    <p:sldId id="363" r:id="rId46"/>
    <p:sldId id="379" r:id="rId47"/>
    <p:sldId id="362" r:id="rId48"/>
    <p:sldId id="390" r:id="rId49"/>
    <p:sldId id="391" r:id="rId50"/>
    <p:sldId id="392" r:id="rId51"/>
    <p:sldId id="393" r:id="rId52"/>
    <p:sldId id="394" r:id="rId53"/>
    <p:sldId id="395" r:id="rId54"/>
    <p:sldId id="396" r:id="rId55"/>
    <p:sldId id="355" r:id="rId56"/>
  </p:sldIdLst>
  <p:sldSz cx="9144000" cy="6858000" type="screen4x3"/>
  <p:notesSz cx="6854825" cy="9750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1">
          <p15:clr>
            <a:srgbClr val="A4A3A4"/>
          </p15:clr>
        </p15:guide>
        <p15:guide id="2" pos="215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FFFF"/>
    <a:srgbClr val="FF9900"/>
    <a:srgbClr val="FFCC00"/>
    <a:srgbClr val="FFCC66"/>
    <a:srgbClr val="FFFF99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02" autoAdjust="0"/>
    <p:restoredTop sz="97755" autoAdjust="0"/>
  </p:normalViewPr>
  <p:slideViewPr>
    <p:cSldViewPr snapToGrid="0">
      <p:cViewPr varScale="1">
        <p:scale>
          <a:sx n="96" d="100"/>
          <a:sy n="96" d="100"/>
        </p:scale>
        <p:origin x="1066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586"/>
    </p:cViewPr>
  </p:sorterViewPr>
  <p:notesViewPr>
    <p:cSldViewPr snapToGrid="0">
      <p:cViewPr varScale="1">
        <p:scale>
          <a:sx n="58" d="100"/>
          <a:sy n="58" d="100"/>
        </p:scale>
        <p:origin x="-1770" y="-66"/>
      </p:cViewPr>
      <p:guideLst>
        <p:guide orient="horz" pos="3071"/>
        <p:guide pos="21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38.xml"/><Relationship Id="rId3" Type="http://schemas.openxmlformats.org/officeDocument/2006/relationships/slide" Target="slides/slide23.xml"/><Relationship Id="rId7" Type="http://schemas.openxmlformats.org/officeDocument/2006/relationships/slide" Target="slides/slide37.xml"/><Relationship Id="rId2" Type="http://schemas.openxmlformats.org/officeDocument/2006/relationships/slide" Target="slides/slide8.xml"/><Relationship Id="rId1" Type="http://schemas.openxmlformats.org/officeDocument/2006/relationships/slide" Target="slides/slide5.xml"/><Relationship Id="rId6" Type="http://schemas.openxmlformats.org/officeDocument/2006/relationships/slide" Target="slides/slide36.xml"/><Relationship Id="rId11" Type="http://schemas.openxmlformats.org/officeDocument/2006/relationships/slide" Target="slides/slide51.xml"/><Relationship Id="rId5" Type="http://schemas.openxmlformats.org/officeDocument/2006/relationships/slide" Target="slides/slide35.xml"/><Relationship Id="rId10" Type="http://schemas.openxmlformats.org/officeDocument/2006/relationships/slide" Target="slides/slide49.xml"/><Relationship Id="rId4" Type="http://schemas.openxmlformats.org/officeDocument/2006/relationships/slide" Target="slides/slide29.xml"/><Relationship Id="rId9" Type="http://schemas.openxmlformats.org/officeDocument/2006/relationships/slide" Target="slides/slide4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5B5839D-B8EE-46F8-BF59-51A658E3977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31838"/>
            <a:ext cx="4875213" cy="3656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32325"/>
            <a:ext cx="5026025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3CB05C-3115-46A1-99B6-ABD85A8FF76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5EBC42E-7D18-4826-977B-4395844D7862}" type="slidenum">
              <a:rPr kumimoji="0" lang="pl-PL" altLang="pl-PL" smtClean="0"/>
              <a:pPr>
                <a:spcBef>
                  <a:spcPct val="0"/>
                </a:spcBef>
              </a:pPr>
              <a:t>1</a:t>
            </a:fld>
            <a:endParaRPr kumimoji="0" lang="pl-PL" altLang="pl-PL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316F204-553C-44F1-9808-103B184408B7}" type="slidenum">
              <a:rPr kumimoji="0" lang="pl-PL" altLang="pl-PL" smtClean="0"/>
              <a:pPr>
                <a:spcBef>
                  <a:spcPct val="0"/>
                </a:spcBef>
              </a:pPr>
              <a:t>28</a:t>
            </a:fld>
            <a:endParaRPr kumimoji="0" lang="pl-PL" altLang="pl-PL" smtClean="0"/>
          </a:p>
        </p:txBody>
      </p:sp>
      <p:sp>
        <p:nvSpPr>
          <p:cNvPr id="34819" name="Rectangle 7"/>
          <p:cNvSpPr txBox="1">
            <a:spLocks noGrp="1" noChangeArrowheads="1"/>
          </p:cNvSpPr>
          <p:nvPr/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BAFA4F6-C574-4C3F-A4CA-3370DF9C7E8D}" type="slidenum">
              <a:rPr kumimoji="0" lang="pl-PL" altLang="pl-PL"/>
              <a:pPr algn="r" eaLnBrk="1" hangingPunct="1">
                <a:spcBef>
                  <a:spcPct val="0"/>
                </a:spcBef>
              </a:pPr>
              <a:t>28</a:t>
            </a:fld>
            <a:endParaRPr kumimoji="0" lang="pl-PL" altLang="pl-PL"/>
          </a:p>
        </p:txBody>
      </p:sp>
      <p:sp>
        <p:nvSpPr>
          <p:cNvPr id="348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30738"/>
            <a:ext cx="5026025" cy="4387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 txBox="1">
            <a:spLocks noGrp="1" noChangeArrowheads="1"/>
          </p:cNvSpPr>
          <p:nvPr/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9928AF4B-4B5B-4AD3-AB92-04E1FDADFEB4}" type="slidenum">
              <a:rPr kumimoji="0" lang="pl-PL" altLang="pl-PL"/>
              <a:pPr algn="r">
                <a:spcBef>
                  <a:spcPct val="0"/>
                </a:spcBef>
              </a:pPr>
              <a:t>37</a:t>
            </a:fld>
            <a:endParaRPr kumimoji="0" lang="pl-PL" altLang="pl-PL"/>
          </a:p>
        </p:txBody>
      </p:sp>
      <p:sp>
        <p:nvSpPr>
          <p:cNvPr id="45059" name="Rectangle 7"/>
          <p:cNvSpPr txBox="1">
            <a:spLocks noGrp="1" noChangeArrowheads="1"/>
          </p:cNvSpPr>
          <p:nvPr/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729B26C-D53D-4018-B144-1F30FD1D1AF1}" type="slidenum">
              <a:rPr kumimoji="0" lang="pl-PL" altLang="pl-PL"/>
              <a:pPr algn="r" eaLnBrk="1" hangingPunct="1">
                <a:spcBef>
                  <a:spcPct val="0"/>
                </a:spcBef>
              </a:pPr>
              <a:t>37</a:t>
            </a:fld>
            <a:endParaRPr kumimoji="0" lang="pl-PL" altLang="pl-PL"/>
          </a:p>
        </p:txBody>
      </p:sp>
      <p:sp>
        <p:nvSpPr>
          <p:cNvPr id="450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30738"/>
            <a:ext cx="5026025" cy="4387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5525E3B-94B5-4F09-A54F-E1E01A0D4AAE}" type="slidenum">
              <a:rPr kumimoji="0" lang="pl-PL" altLang="pl-PL" smtClean="0"/>
              <a:pPr>
                <a:spcBef>
                  <a:spcPct val="0"/>
                </a:spcBef>
              </a:pPr>
              <a:t>38</a:t>
            </a:fld>
            <a:endParaRPr kumimoji="0" lang="pl-PL" altLang="pl-PL" smtClean="0"/>
          </a:p>
        </p:txBody>
      </p:sp>
      <p:sp>
        <p:nvSpPr>
          <p:cNvPr id="47107" name="Rectangle 7"/>
          <p:cNvSpPr txBox="1">
            <a:spLocks noGrp="1" noChangeArrowheads="1"/>
          </p:cNvSpPr>
          <p:nvPr/>
        </p:nvSpPr>
        <p:spPr bwMode="auto">
          <a:xfrm>
            <a:off x="3883025" y="9263063"/>
            <a:ext cx="2971800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672CE40-3D79-4C5D-9E54-EAA39C7380D9}" type="slidenum">
              <a:rPr kumimoji="0" lang="pl-PL" altLang="pl-PL"/>
              <a:pPr algn="r" eaLnBrk="1" hangingPunct="1">
                <a:spcBef>
                  <a:spcPct val="0"/>
                </a:spcBef>
              </a:pPr>
              <a:t>38</a:t>
            </a:fld>
            <a:endParaRPr kumimoji="0" lang="pl-PL" altLang="pl-PL"/>
          </a:p>
        </p:txBody>
      </p:sp>
      <p:sp>
        <p:nvSpPr>
          <p:cNvPr id="471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30738"/>
            <a:ext cx="5026025" cy="4387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 txBox="1">
            <a:spLocks noGrp="1" noChangeArrowheads="1"/>
          </p:cNvSpPr>
          <p:nvPr/>
        </p:nvSpPr>
        <p:spPr bwMode="auto">
          <a:xfrm>
            <a:off x="3883025" y="9261475"/>
            <a:ext cx="2970213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CA4614A-7C0C-4C5B-9304-BD08B77E4AC4}" type="slidenum">
              <a:rPr kumimoji="0" lang="pl-PL" altLang="pl-PL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41</a:t>
            </a:fld>
            <a:endParaRPr kumimoji="0" lang="pl-PL" altLang="pl-PL">
              <a:latin typeface="Arial" panose="020B0604020202020204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630738"/>
            <a:ext cx="5483225" cy="4387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 txBox="1">
            <a:spLocks noGrp="1" noChangeArrowheads="1"/>
          </p:cNvSpPr>
          <p:nvPr/>
        </p:nvSpPr>
        <p:spPr bwMode="auto">
          <a:xfrm>
            <a:off x="3883025" y="9261475"/>
            <a:ext cx="2970213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5FD2386-93C6-4D2E-9155-209D2DCC2CC4}" type="slidenum">
              <a:rPr kumimoji="0" lang="pl-PL" altLang="pl-PL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42</a:t>
            </a:fld>
            <a:endParaRPr kumimoji="0" lang="pl-PL" altLang="pl-PL">
              <a:latin typeface="Arial" panose="020B0604020202020204" pitchFamily="34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630738"/>
            <a:ext cx="5483225" cy="4387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pl-PL" altLang="pl-P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/>
          </p:cNvSpPr>
          <p:nvPr>
            <p:ph type="body" idx="1"/>
          </p:nvPr>
        </p:nvSpPr>
        <p:spPr>
          <a:xfrm>
            <a:off x="685800" y="4632325"/>
            <a:ext cx="5483225" cy="43862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l-PL" altLang="pl-PL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9175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828800" y="914400"/>
            <a:ext cx="6553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1828800" y="990600"/>
            <a:ext cx="6553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133600" y="304800"/>
            <a:ext cx="57673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0" rIns="18000" bIns="0"/>
          <a:lstStyle/>
          <a:p>
            <a:pPr algn="ctr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Biuro Bezpieczeństwa Łączności i Informatyki</a:t>
            </a:r>
          </a:p>
          <a:p>
            <a:pPr algn="ctr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Urząd Ochrony Państwa 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219200"/>
          </a:xfrm>
        </p:spPr>
        <p:txBody>
          <a:bodyPr anchor="b"/>
          <a:lstStyle>
            <a:lvl1pPr>
              <a:defRPr sz="1700"/>
            </a:lvl1pPr>
          </a:lstStyle>
          <a:p>
            <a:r>
              <a:rPr lang="pl-PL"/>
              <a:t>Kliknij, aby edytować styl tytułu z Wzorca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l-PL"/>
              <a:t>Kliknij, aby edytować styl podtytułu z Wzorca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z="1400" i="0">
                <a:solidFill>
                  <a:srgbClr val="CCECFF"/>
                </a:solidFill>
                <a:latin typeface="+mn-lt"/>
              </a:defRPr>
            </a:lvl1pPr>
          </a:lstStyle>
          <a:p>
            <a:pPr>
              <a:defRPr/>
            </a:pPr>
            <a:fld id="{DFB0C517-80E9-43BB-97EF-A710E89876A0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buClrTx/>
              <a:buSzTx/>
              <a:buFontTx/>
              <a:buNone/>
              <a:defRPr kumimoji="0" u="none">
                <a:solidFill>
                  <a:srgbClr val="CCECFF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fld id="{75607DEB-9884-4F21-8D0C-E910D41BA911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562157879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C1D69-B306-4FF1-B73E-934657D21FA0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EFD98-FEC1-45BA-9C2C-E07F8BD9982D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329425"/>
      </p:ext>
    </p:extLst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00850" y="869950"/>
            <a:ext cx="2114550" cy="51244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869950"/>
            <a:ext cx="6191250" cy="51244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EE9B95-8C06-46FE-9148-1779407C0B6D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3F1CD-8BCA-482C-A313-CC1CF725EDCE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976195"/>
      </p:ext>
    </p:extLst>
  </p:cSld>
  <p:clrMapOvr>
    <a:masterClrMapping/>
  </p:clrMapOvr>
  <p:transition spd="slow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2725" y="869950"/>
            <a:ext cx="683895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2438400"/>
            <a:ext cx="8458200" cy="3556000"/>
          </a:xfrm>
        </p:spPr>
        <p:txBody>
          <a:bodyPr/>
          <a:lstStyle/>
          <a:p>
            <a:pPr lvl="0"/>
            <a:endParaRPr lang="pl-PL" noProof="0" smtClean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8B7E8-3B24-48BC-AC94-8049E6FCDA44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F7462-C787-417B-8D85-95CF2A31304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8863251"/>
      </p:ext>
    </p:extLst>
  </p:cSld>
  <p:clrMapOvr>
    <a:masterClrMapping/>
  </p:clrMapOvr>
  <p:transition spd="slow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2725" y="869950"/>
            <a:ext cx="683895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2438400"/>
            <a:ext cx="4152900" cy="35560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2500" y="2438400"/>
            <a:ext cx="4152900" cy="35560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2017C-0E06-4B4D-939D-CCD1B02DEC9E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A1FA7-6909-4D4C-BA41-241DFC000249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358945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E5162-7585-4048-BEC5-BE83E4CFE61C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35761-21C7-4C37-9030-3CB5FC578F49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29898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21349-CC20-402F-BAFA-AEBB07F9B619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6CEA3-304F-4F2B-B692-F5D42EC3D578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142176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25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EBDC9-0CF9-4BF4-9A86-2135659115F8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6C679-0FD9-49BD-876E-787E10A2B1FD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995793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4A167-B09B-4104-96ED-2E14819DF1BC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C768D-DC9D-428D-AB0E-A8C337991EE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317782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4D961-C642-432F-9BFB-E950ACCBAAEE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37908B-2C8D-4E13-9351-2A4B1A7ED2A6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964088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8E78F-7126-43DE-A078-C8DE95D5B9A9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93A52-106E-4C4A-8E57-FAAC38FF17AB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36969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9FCE9-5B6B-4413-88D8-EDF5127F15C9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5001C-A35A-4933-9603-C9EEFFD46A2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758627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CC580-DA91-49F1-9953-3E9144445AF7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DADB5-1C50-4B1A-A60A-A4045F1FEBB5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459886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38400"/>
            <a:ext cx="84582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smtClean="0"/>
              <a:t>Kliknij, aby edytować style tekstu z Wzorca</a:t>
            </a:r>
          </a:p>
          <a:p>
            <a:pPr lvl="1"/>
            <a:r>
              <a:rPr lang="en-US" altLang="pl-PL" smtClean="0"/>
              <a:t>Drugi poziom</a:t>
            </a:r>
          </a:p>
          <a:p>
            <a:pPr lvl="2"/>
            <a:r>
              <a:rPr lang="en-US" altLang="pl-PL" smtClean="0"/>
              <a:t>Trzeci poziom</a:t>
            </a:r>
          </a:p>
          <a:p>
            <a:pPr lvl="3"/>
            <a:r>
              <a:rPr lang="en-US" altLang="pl-PL" smtClean="0"/>
              <a:t>Czwarty poziom</a:t>
            </a:r>
          </a:p>
          <a:p>
            <a:pPr lvl="4"/>
            <a:r>
              <a:rPr lang="en-US" altLang="pl-PL" smtClean="0"/>
              <a:t>Piąty poziom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43675"/>
            <a:ext cx="311626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  <a:defRPr kumimoji="0" sz="1200" i="1">
                <a:solidFill>
                  <a:srgbClr val="000000"/>
                </a:solidFill>
                <a:effectLst/>
                <a:latin typeface="Tahoma" pitchFamily="34" charset="0"/>
              </a:defRPr>
            </a:lvl1pPr>
          </a:lstStyle>
          <a:p>
            <a:pPr>
              <a:defRPr/>
            </a:pPr>
            <a:fld id="{FCBE69FD-27AF-4CE0-88BD-3CA54A75B297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39CD1F5-8168-4BBD-A61F-33297AE6D1D4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482725" y="8699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Kliknij, aby edytować styl wzorca tytułu</a:t>
            </a: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3657600" y="6324600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tx1"/>
              </a:buClr>
              <a:buSzPct val="75000"/>
              <a:buFont typeface="Symbol" panose="05050102010706020507" pitchFamily="18" charset="2"/>
              <a:buAutoNum type="arabicPeriod"/>
              <a:defRPr/>
            </a:pPr>
            <a:endParaRPr lang="en-GB" altLang="pl-PL" sz="2000" smtClean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 sz="1400" u="sng">
                <a:solidFill>
                  <a:srgbClr val="000000"/>
                </a:solidFill>
                <a:effectLst/>
                <a:latin typeface="Tahom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grpSp>
        <p:nvGrpSpPr>
          <p:cNvPr id="1032" name="Group 26"/>
          <p:cNvGrpSpPr>
            <a:grpSpLocks/>
          </p:cNvGrpSpPr>
          <p:nvPr/>
        </p:nvGrpSpPr>
        <p:grpSpPr bwMode="auto">
          <a:xfrm>
            <a:off x="239713" y="142875"/>
            <a:ext cx="8580437" cy="1296988"/>
            <a:chOff x="158" y="210"/>
            <a:chExt cx="5405" cy="817"/>
          </a:xfrm>
        </p:grpSpPr>
        <p:pic>
          <p:nvPicPr>
            <p:cNvPr id="1034" name="Picture 28"/>
            <p:cNvPicPr>
              <a:picLocks noChangeAspect="1" noChangeArrowheads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" y="572"/>
              <a:ext cx="5314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29" descr="LOGO 5kopia"/>
            <p:cNvPicPr>
              <a:picLocks noChangeAspect="1" noChangeArrowheads="1"/>
            </p:cNvPicPr>
            <p:nvPr userDrawn="1"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" y="210"/>
              <a:ext cx="699" cy="8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3" name="Text Box 27"/>
          <p:cNvSpPr txBox="1">
            <a:spLocks noChangeArrowheads="1"/>
          </p:cNvSpPr>
          <p:nvPr userDrawn="1"/>
        </p:nvSpPr>
        <p:spPr bwMode="auto">
          <a:xfrm>
            <a:off x="2306638" y="425450"/>
            <a:ext cx="5614987" cy="34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pl-PL" altLang="pl-PL" sz="1800" b="1" smtClean="0">
                <a:solidFill>
                  <a:srgbClr val="000000"/>
                </a:solidFill>
              </a:rPr>
              <a:t>AGENCJA BEZPIECZEŃSTWA WEWNĘTRZNEGO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46" r:id="rId1"/>
    <p:sldLayoutId id="2147483934" r:id="rId2"/>
    <p:sldLayoutId id="2147483935" r:id="rId3"/>
    <p:sldLayoutId id="2147483936" r:id="rId4"/>
    <p:sldLayoutId id="2147483937" r:id="rId5"/>
    <p:sldLayoutId id="2147483938" r:id="rId6"/>
    <p:sldLayoutId id="2147483939" r:id="rId7"/>
    <p:sldLayoutId id="2147483940" r:id="rId8"/>
    <p:sldLayoutId id="2147483941" r:id="rId9"/>
    <p:sldLayoutId id="2147483942" r:id="rId10"/>
    <p:sldLayoutId id="2147483943" r:id="rId11"/>
    <p:sldLayoutId id="2147483944" r:id="rId12"/>
    <p:sldLayoutId id="2147483945" r:id="rId13"/>
  </p:sldLayoutIdLst>
  <p:transition spd="slow"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2060"/>
        </a:buClr>
        <a:buSzPct val="75000"/>
        <a:buFont typeface="Wingdings" panose="05000000000000000000" pitchFamily="2" charset="2"/>
        <a:buChar char="q"/>
        <a:defRPr kumimoji="1"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2060"/>
        </a:buClr>
        <a:buSzPct val="75000"/>
        <a:buFont typeface="Times New Roman" panose="02020603050405020304" pitchFamily="18" charset="0"/>
        <a:buChar char="–"/>
        <a:defRPr kumimoji="1" sz="22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2060"/>
        </a:buClr>
        <a:buSzPct val="75000"/>
        <a:buFont typeface="Wingdings" panose="05000000000000000000" pitchFamily="2" charset="2"/>
        <a:buChar char="q"/>
        <a:defRPr kumimoji="1"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2060"/>
        </a:buClr>
        <a:buSzPct val="75000"/>
        <a:buFont typeface="Times New Roman" panose="02020603050405020304" pitchFamily="18" charset="0"/>
        <a:buChar char="–"/>
        <a:defRPr kumimoji="1"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2060"/>
        </a:buClr>
        <a:buSzPct val="75000"/>
        <a:buFont typeface="Monotype Sorts"/>
        <a:buChar char="n"/>
        <a:defRPr kumimoji="1" sz="1600">
          <a:solidFill>
            <a:srgbClr val="000000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8.png"/><Relationship Id="rId4" Type="http://schemas.openxmlformats.org/officeDocument/2006/relationships/oleObject" Target="../embeddings/oleObject1.bin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B5CB3C7-FD38-4B62-A7DB-ACAECA97D5F6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pl-PL" sz="1400" smtClean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50813" y="2085975"/>
            <a:ext cx="8743950" cy="2597150"/>
          </a:xfrm>
        </p:spPr>
        <p:txBody>
          <a:bodyPr/>
          <a:lstStyle/>
          <a:p>
            <a:pPr eaLnBrk="1" hangingPunct="1">
              <a:defRPr/>
            </a:pPr>
            <a:r>
              <a:rPr lang="pl-PL" sz="3600" b="1" dirty="0" smtClean="0">
                <a:solidFill>
                  <a:srgbClr val="002060"/>
                </a:solidFill>
                <a:cs typeface="Times New Roman" pitchFamily="18" charset="0"/>
              </a:rPr>
              <a:t>SYSTEM OCHRONY </a:t>
            </a:r>
            <a:br>
              <a:rPr lang="pl-PL" sz="3600" b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pl-PL" sz="3600" b="1" dirty="0" smtClean="0">
                <a:solidFill>
                  <a:srgbClr val="002060"/>
                </a:solidFill>
                <a:cs typeface="Times New Roman" pitchFamily="18" charset="0"/>
              </a:rPr>
              <a:t/>
            </a:r>
            <a:br>
              <a:rPr lang="pl-PL" sz="3600" b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pl-PL" sz="3600" b="1" dirty="0" smtClean="0">
                <a:solidFill>
                  <a:srgbClr val="002060"/>
                </a:solidFill>
                <a:cs typeface="Times New Roman" pitchFamily="18" charset="0"/>
              </a:rPr>
              <a:t>INFORMACJI NIEJAWNYCH RP</a:t>
            </a:r>
            <a:br>
              <a:rPr lang="pl-PL" sz="3600" b="1" dirty="0" smtClean="0">
                <a:solidFill>
                  <a:srgbClr val="002060"/>
                </a:solidFill>
                <a:cs typeface="Times New Roman" pitchFamily="18" charset="0"/>
              </a:rPr>
            </a:br>
            <a:endParaRPr lang="pl-PL" sz="15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9D9F9DF-CA56-48BA-9790-86161EB4389F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10</a:t>
            </a:fld>
            <a:endParaRPr kumimoji="0" lang="en-US" altLang="pl-PL" sz="1400" smtClean="0"/>
          </a:p>
        </p:txBody>
      </p:sp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482725" y="869950"/>
            <a:ext cx="7200900" cy="1143000"/>
          </a:xfrm>
        </p:spPr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Klasyfikowanie informacji niejawnych (6/6)</a:t>
            </a:r>
            <a:endParaRPr lang="pl-PL" smtClean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458200" cy="4419600"/>
          </a:xfrm>
        </p:spPr>
        <p:txBody>
          <a:bodyPr/>
          <a:lstStyle/>
          <a:p>
            <a:pPr algn="ctr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z="2800" b="1" smtClean="0">
                <a:solidFill>
                  <a:srgbClr val="FF0000"/>
                </a:solidFill>
              </a:rPr>
              <a:t>Unikaj zawyżenia lub zaniżenia klauzuli tajności !!!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None/>
            </a:pPr>
            <a:endParaRPr lang="pl-PL" altLang="pl-PL" sz="1000" b="1" smtClean="0"/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Stwierdzisz taki przypadek, skieruj:</a:t>
            </a:r>
          </a:p>
          <a:p>
            <a:pPr algn="just">
              <a:lnSpc>
                <a:spcPct val="120000"/>
              </a:lnSpc>
              <a:buFont typeface="Times New Roman" panose="02020603050405020304" pitchFamily="18" charset="0"/>
              <a:buChar char="–"/>
            </a:pPr>
            <a:r>
              <a:rPr lang="pl-PL" altLang="pl-PL" smtClean="0"/>
              <a:t>wniosek</a:t>
            </a:r>
            <a:r>
              <a:rPr lang="pl-PL" altLang="pl-PL" b="1" smtClean="0"/>
              <a:t> </a:t>
            </a:r>
            <a:r>
              <a:rPr lang="pl-PL" altLang="pl-PL" smtClean="0"/>
              <a:t>o dokonanie stosownej zmiany do wytwórcy informacji lub jego przełożonego (art. 9 ust. 1 ustawy), ostatecznie …</a:t>
            </a:r>
          </a:p>
          <a:p>
            <a:pPr algn="just">
              <a:lnSpc>
                <a:spcPct val="120000"/>
              </a:lnSpc>
              <a:buFont typeface="Times New Roman" panose="02020603050405020304" pitchFamily="18" charset="0"/>
              <a:buChar char="–"/>
            </a:pPr>
            <a:r>
              <a:rPr lang="pl-PL" altLang="pl-PL" smtClean="0"/>
              <a:t>wniosek o rozstrzygnięcie sporu przez ABW lub SKW </a:t>
            </a:r>
            <a:br>
              <a:rPr lang="pl-PL" altLang="pl-PL" smtClean="0"/>
            </a:br>
            <a:r>
              <a:rPr lang="pl-PL" altLang="pl-PL" smtClean="0"/>
              <a:t> (art. 9 ust. 2 ustawy).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F65FC1E-E038-45DA-B551-35FBFE2F18EA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11</a:t>
            </a:fld>
            <a:endParaRPr kumimoji="0" lang="en-US" altLang="pl-PL" sz="1400" smtClean="0"/>
          </a:p>
        </p:txBody>
      </p:sp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Dostęp do informacji niejawnych (1/3)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Bezwzględne</a:t>
            </a:r>
            <a:r>
              <a:rPr lang="pl-PL" altLang="pl-PL" smtClean="0"/>
              <a:t> warunki udostępnienia informacji niejawnych: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altLang="pl-PL" smtClean="0"/>
              <a:t>poświadczenie bezpieczeństwa lub upoważnienie;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altLang="pl-PL" smtClean="0"/>
              <a:t>zaświadczenie o przeszkoleniu;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altLang="pl-PL" smtClean="0"/>
              <a:t>zasada „need to know”. 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0126FB9-CBFF-4FA1-AF0E-708755D54610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12</a:t>
            </a:fld>
            <a:endParaRPr kumimoji="0" lang="en-US" altLang="pl-PL" sz="1400" smtClean="0"/>
          </a:p>
        </p:txBody>
      </p:sp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>
          <a:xfrm>
            <a:off x="1460500" y="658813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smtClean="0"/>
              <a:t>Dostęp do informacji niejawnych (2/3) 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35150"/>
            <a:ext cx="8458200" cy="4818063"/>
          </a:xfrm>
        </p:spPr>
        <p:txBody>
          <a:bodyPr/>
          <a:lstStyle/>
          <a:p>
            <a:pPr marL="0" indent="0" algn="just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Informacje „ściśle tajne” i „tajne”:</a:t>
            </a:r>
          </a:p>
          <a:p>
            <a:pPr marL="627063" lvl="1" indent="-447675" algn="just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pl-PL" altLang="pl-PL" sz="2400" smtClean="0"/>
              <a:t>poświadczenie bezpieczeństwa wydane przez  ABW lub SKW (nie dotyczy AW, CBA, SOP, Policji, SW, SWW, SG i ŻW);</a:t>
            </a:r>
          </a:p>
          <a:p>
            <a:pPr marL="627063" lvl="1" indent="-447675" algn="just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pl-PL" altLang="pl-PL" sz="2400" smtClean="0"/>
              <a:t>zaświadczenie o przeszkoleniu wydane przez pełnomocnika ochrony. </a:t>
            </a:r>
          </a:p>
          <a:p>
            <a:pPr marL="0" indent="0" algn="just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Ważne: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</a:p>
          <a:p>
            <a:pPr marL="0" indent="0" algn="just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Zaświadczenia o przeszkoleniu dla pełnomocnika ochrony, kierownika jednostki organizacyjnej przetwarzającej informacje „ściśle tajne” i  „tajne” </a:t>
            </a:r>
            <a:r>
              <a:rPr lang="pl-PL" altLang="pl-PL" b="1" smtClean="0">
                <a:solidFill>
                  <a:srgbClr val="002060"/>
                </a:solidFill>
              </a:rPr>
              <a:t>wydaje ABW lub SKW.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FF94984-67D1-4BAF-AF53-7BE1EBDEC52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13</a:t>
            </a:fld>
            <a:endParaRPr kumimoji="0" lang="en-US" altLang="pl-PL" sz="1400" smtClean="0"/>
          </a:p>
        </p:txBody>
      </p:sp>
      <p:sp>
        <p:nvSpPr>
          <p:cNvPr id="47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Dostęp do informacji niejawnych (3/</a:t>
            </a:r>
            <a:r>
              <a:rPr lang="pl-PL" dirty="0" err="1" smtClean="0"/>
              <a:t>3</a:t>
            </a:r>
            <a:r>
              <a:rPr lang="pl-PL" dirty="0" smtClean="0"/>
              <a:t>)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7038" y="1898650"/>
            <a:ext cx="8458200" cy="4341813"/>
          </a:xfrm>
        </p:spPr>
        <p:txBody>
          <a:bodyPr/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Informacje „poufne”: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pl-PL" altLang="pl-PL" b="1" smtClean="0">
                <a:solidFill>
                  <a:srgbClr val="002060"/>
                </a:solidFill>
              </a:rPr>
              <a:t>poświadczenie</a:t>
            </a:r>
            <a:r>
              <a:rPr lang="pl-PL" altLang="pl-PL" smtClean="0"/>
              <a:t> bezpieczeństwa wydane przez pełnomocnika ochrony (postępowanie zwykłe);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pl-PL" altLang="pl-PL" b="1" smtClean="0">
                <a:solidFill>
                  <a:srgbClr val="002060"/>
                </a:solidFill>
              </a:rPr>
              <a:t>zaświadczenie</a:t>
            </a:r>
            <a:r>
              <a:rPr lang="pl-PL" altLang="pl-PL" smtClean="0"/>
              <a:t> o przeszkoleniu wydane przez pełnomocnika ochrony.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Informacje „zastrzeżone”: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pl-PL" altLang="pl-PL" b="1" smtClean="0">
                <a:solidFill>
                  <a:srgbClr val="002060"/>
                </a:solidFill>
              </a:rPr>
              <a:t>upoważnienie</a:t>
            </a:r>
            <a:r>
              <a:rPr lang="pl-PL" altLang="pl-PL" smtClean="0"/>
              <a:t> wydane przez kjo (ważne w tej jednostce) – 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b="1" smtClean="0">
                <a:solidFill>
                  <a:srgbClr val="002060"/>
                </a:solidFill>
              </a:rPr>
              <a:t>ustawa nie określa „procedury” w tym przypadku!!!</a:t>
            </a:r>
            <a:r>
              <a:rPr lang="pl-PL" altLang="pl-PL" smtClean="0"/>
              <a:t>;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pl-PL" altLang="pl-PL" b="1" smtClean="0">
                <a:solidFill>
                  <a:srgbClr val="002060"/>
                </a:solidFill>
              </a:rPr>
              <a:t>zaświadczenie</a:t>
            </a:r>
            <a:r>
              <a:rPr lang="pl-PL" altLang="pl-PL" smtClean="0"/>
              <a:t> o przeszkoleniu wydane przez pełnomocnika ochrony.    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3C59A50-FD9F-43EA-BD13-3DE921A57A0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14</a:t>
            </a:fld>
            <a:endParaRPr kumimoji="0" lang="en-US" altLang="pl-PL" sz="14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92313"/>
            <a:ext cx="8458200" cy="4865687"/>
          </a:xfrm>
        </p:spPr>
        <p:txBody>
          <a:bodyPr/>
          <a:lstStyle/>
          <a:p>
            <a:pPr marL="381000" indent="-381000" algn="ctr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Informacje „ściśle tajne” i  „tajne” (1/2)</a:t>
            </a:r>
          </a:p>
          <a:p>
            <a:pPr marL="381000" indent="-381000" algn="just">
              <a:lnSpc>
                <a:spcPct val="100000"/>
              </a:lnSpc>
            </a:pPr>
            <a:r>
              <a:rPr lang="pl-PL" altLang="pl-PL" smtClean="0"/>
              <a:t>Obowiązek utworzenia kancelarii tajnej.</a:t>
            </a:r>
          </a:p>
          <a:p>
            <a:pPr marL="381000" indent="-38100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     Kancelaria tajna - </a:t>
            </a:r>
            <a:r>
              <a:rPr lang="pl-PL" altLang="pl-PL" b="1" smtClean="0">
                <a:solidFill>
                  <a:srgbClr val="002060"/>
                </a:solidFill>
              </a:rPr>
              <a:t>wyodrębniona komórka organizacyjna</a:t>
            </a:r>
            <a:r>
              <a:rPr lang="pl-PL" altLang="pl-PL" smtClean="0">
                <a:solidFill>
                  <a:srgbClr val="002060"/>
                </a:solidFill>
              </a:rPr>
              <a:t> </a:t>
            </a:r>
            <a:r>
              <a:rPr lang="pl-PL" altLang="pl-PL" smtClean="0"/>
              <a:t>podległa pełnomocnikowi ochrony, obsługiwana przez pracowników pionu ochrony, odpowiedzialna za właściwe rejestrowanie, przechowywanie, obieg i wydawanie materiałów uprawnionym osobom. </a:t>
            </a:r>
          </a:p>
          <a:p>
            <a:pPr marL="381000" indent="-381000" algn="just">
              <a:lnSpc>
                <a:spcPct val="100000"/>
              </a:lnSpc>
            </a:pPr>
            <a:r>
              <a:rPr lang="pl-PL" altLang="pl-PL" smtClean="0"/>
              <a:t>Kierownik jednostki organizacyjnej zatrudnia kierownika kancelarii tajnej  (informuje ABW/SKW o utworzeniu lub likwidacji  kancelarii).</a:t>
            </a:r>
          </a:p>
          <a:p>
            <a:pPr marL="381000" indent="-38100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(art. 42 ustawy)</a:t>
            </a:r>
          </a:p>
        </p:txBody>
      </p:sp>
      <p:sp>
        <p:nvSpPr>
          <p:cNvPr id="481282" name="Rectangle 2"/>
          <p:cNvSpPr>
            <a:spLocks noChangeArrowheads="1"/>
          </p:cNvSpPr>
          <p:nvPr/>
        </p:nvSpPr>
        <p:spPr bwMode="auto">
          <a:xfrm>
            <a:off x="1498600" y="839788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Funkcjonowanie informacji niejawnych </a:t>
            </a:r>
            <a:b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 jednostce organizacyjnej (1/4)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FA85860-4E98-4C2C-B570-EB491AC3B372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15</a:t>
            </a:fld>
            <a:endParaRPr kumimoji="0" lang="en-US" altLang="pl-PL" sz="140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82813"/>
            <a:ext cx="8458200" cy="4151312"/>
          </a:xfrm>
        </p:spPr>
        <p:txBody>
          <a:bodyPr/>
          <a:lstStyle/>
          <a:p>
            <a:pPr marL="0" indent="0" algn="ctr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Informacje „ściśle tajne” i  „tajne” (2/2)</a:t>
            </a:r>
          </a:p>
          <a:p>
            <a:pPr marL="0" indent="0" algn="just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 marL="0" indent="0" algn="just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 jednostkach organizacyjnych, wymienionych w art. 47 ust. 3 ustawy (centralna administracja państwowa) dopuszcza się organizowanie </a:t>
            </a:r>
            <a:r>
              <a:rPr lang="pl-PL" altLang="pl-PL" b="1" smtClean="0">
                <a:solidFill>
                  <a:srgbClr val="002060"/>
                </a:solidFill>
              </a:rPr>
              <a:t>innych niż kancelaria tajna komórek organizacyjnych</a:t>
            </a:r>
            <a:r>
              <a:rPr lang="pl-PL" altLang="pl-PL" smtClean="0"/>
              <a:t> odpowiedzialnych za przetwarzanie materiałów niejawnych.</a:t>
            </a:r>
          </a:p>
        </p:txBody>
      </p:sp>
      <p:sp>
        <p:nvSpPr>
          <p:cNvPr id="481282" name="Rectangle 2"/>
          <p:cNvSpPr>
            <a:spLocks noChangeArrowheads="1"/>
          </p:cNvSpPr>
          <p:nvPr/>
        </p:nvSpPr>
        <p:spPr bwMode="auto">
          <a:xfrm>
            <a:off x="1482725" y="8699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Funkcjonowanie informacji niejawnych </a:t>
            </a:r>
            <a:b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 jednostce organizacyjnej (2/4)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63CC8E8-5B00-4B12-83F7-B6630C14652D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16</a:t>
            </a:fld>
            <a:endParaRPr kumimoji="0" lang="en-US" altLang="pl-PL" sz="14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68550"/>
            <a:ext cx="8458200" cy="4489450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Dokumentacja (1/2)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Organizacja pracy kancelarii tajnej oraz innych komórek, </a:t>
            </a:r>
            <a:br>
              <a:rPr lang="pl-PL" altLang="pl-PL" smtClean="0"/>
            </a:br>
            <a:r>
              <a:rPr lang="pl-PL" altLang="pl-PL" smtClean="0"/>
              <a:t>w których rejestrowane są materiały niejawne zapewnia możliwość ustalenia </a:t>
            </a:r>
            <a:r>
              <a:rPr lang="pl-PL" altLang="pl-PL" b="1" smtClean="0">
                <a:solidFill>
                  <a:srgbClr val="002060"/>
                </a:solidFill>
              </a:rPr>
              <a:t>w każdych okolicznościach</a:t>
            </a:r>
            <a:r>
              <a:rPr lang="pl-PL" altLang="pl-PL" smtClean="0">
                <a:solidFill>
                  <a:srgbClr val="002060"/>
                </a:solidFill>
              </a:rPr>
              <a:t> </a:t>
            </a:r>
            <a:r>
              <a:rPr lang="pl-PL" altLang="pl-PL" smtClean="0"/>
              <a:t>gdzie znajduje się konkretny materiał niejawny oraz kto się z nim zapoznał !!! </a:t>
            </a:r>
          </a:p>
        </p:txBody>
      </p:sp>
      <p:sp>
        <p:nvSpPr>
          <p:cNvPr id="481282" name="Rectangle 2"/>
          <p:cNvSpPr>
            <a:spLocks noChangeArrowheads="1"/>
          </p:cNvSpPr>
          <p:nvPr/>
        </p:nvSpPr>
        <p:spPr bwMode="auto">
          <a:xfrm>
            <a:off x="1482725" y="8699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Funkcjonowanie informacji niejawnych </a:t>
            </a:r>
            <a:b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 jednostce organizacyjnej (3/4)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8764F19-4246-4877-9A52-D8F5542FF66C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17</a:t>
            </a:fld>
            <a:endParaRPr kumimoji="0" lang="en-US" altLang="pl-PL" sz="14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39938"/>
            <a:ext cx="8458200" cy="4818062"/>
          </a:xfrm>
        </p:spPr>
        <p:txBody>
          <a:bodyPr/>
          <a:lstStyle/>
          <a:p>
            <a:pPr marL="542925" lvl="1" indent="-363538" algn="ctr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z="2400" b="1" smtClean="0">
                <a:solidFill>
                  <a:srgbClr val="FF0000"/>
                </a:solidFill>
              </a:rPr>
              <a:t>Dokumentacja (2/2)</a:t>
            </a:r>
          </a:p>
          <a:p>
            <a:pPr marL="542925" lvl="1" indent="-363538" algn="just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pl-PL" altLang="pl-PL" sz="2400" smtClean="0"/>
              <a:t>Sposób i tryb przetwarzania informacji niejawnych o klauzuli „poufne”.</a:t>
            </a:r>
          </a:p>
          <a:p>
            <a:pPr marL="542925" lvl="1" indent="-363538" algn="just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pl-PL" altLang="pl-PL" sz="2400" smtClean="0"/>
              <a:t>Skreślenie poziomu zagrożeń.</a:t>
            </a:r>
          </a:p>
          <a:p>
            <a:pPr marL="542925" lvl="1" indent="-363538" algn="just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pl-PL" altLang="pl-PL" sz="2400" smtClean="0"/>
              <a:t>Instrukcja w sprawie sposobu i trybu przetwarzania informacji niejawnych o klauzuli „zastrzeżone” oraz zakresu stosowania środków bezpieczeństwa fizycznego. 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002060"/>
                </a:solidFill>
              </a:rPr>
              <a:t>Uwaga: dokumentację opracowuje pełnomocnik ochrony, </a:t>
            </a:r>
            <a:br>
              <a:rPr lang="pl-PL" altLang="pl-PL" b="1" smtClean="0">
                <a:solidFill>
                  <a:srgbClr val="002060"/>
                </a:solidFill>
              </a:rPr>
            </a:br>
            <a:r>
              <a:rPr lang="pl-PL" altLang="pl-PL" b="1" smtClean="0">
                <a:solidFill>
                  <a:srgbClr val="002060"/>
                </a:solidFill>
              </a:rPr>
              <a:t>a zatwierdza kierownik jednostki organizacyjnej.</a:t>
            </a:r>
            <a:r>
              <a:rPr lang="pl-PL" altLang="pl-PL" smtClean="0">
                <a:solidFill>
                  <a:srgbClr val="002060"/>
                </a:solidFill>
              </a:rPr>
              <a:t>  </a:t>
            </a:r>
          </a:p>
        </p:txBody>
      </p:sp>
      <p:sp>
        <p:nvSpPr>
          <p:cNvPr id="481282" name="Rectangle 2"/>
          <p:cNvSpPr>
            <a:spLocks noChangeArrowheads="1"/>
          </p:cNvSpPr>
          <p:nvPr/>
        </p:nvSpPr>
        <p:spPr bwMode="auto">
          <a:xfrm>
            <a:off x="1482725" y="8699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Funkcjonowanie informacji niejawnych </a:t>
            </a:r>
            <a:b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 jednostce organizacyjnej (4/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48D064F-2CF3-41B4-90A8-DC2CBE89D52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18</a:t>
            </a:fld>
            <a:endParaRPr kumimoji="0" lang="en-US" altLang="pl-PL" sz="1400" smtClean="0"/>
          </a:p>
        </p:txBody>
      </p:sp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>
          <a:xfrm>
            <a:off x="1414463" y="1004888"/>
            <a:ext cx="7104062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Bezpieczeństwo teleinformatyczne. Akredytacja systemów teleinformatycznych (1/2)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5925" y="2916238"/>
            <a:ext cx="8458200" cy="3200400"/>
          </a:xfrm>
        </p:spPr>
        <p:txBody>
          <a:bodyPr/>
          <a:lstStyle/>
          <a:p>
            <a:pPr marL="273050" indent="-273050" algn="just">
              <a:lnSpc>
                <a:spcPct val="120000"/>
              </a:lnSpc>
              <a:buFont typeface="Wingdings" panose="05000000000000000000" pitchFamily="2" charset="2"/>
              <a:buAutoNum type="arabicPeriod"/>
            </a:pPr>
            <a:r>
              <a:rPr lang="pl-PL" altLang="pl-PL" smtClean="0"/>
              <a:t>Przetwarzanie informacji niejawnych odbywa się </a:t>
            </a:r>
            <a:r>
              <a:rPr lang="pl-PL" altLang="pl-PL" b="1" smtClean="0">
                <a:solidFill>
                  <a:srgbClr val="FF0000"/>
                </a:solidFill>
              </a:rPr>
              <a:t>tylko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w systemach akredytowanych.</a:t>
            </a:r>
          </a:p>
          <a:p>
            <a:pPr marL="273050" indent="-273050" algn="just">
              <a:lnSpc>
                <a:spcPct val="120000"/>
              </a:lnSpc>
              <a:buFont typeface="Wingdings" panose="05000000000000000000" pitchFamily="2" charset="2"/>
              <a:buAutoNum type="arabicPeriod"/>
            </a:pPr>
            <a:endParaRPr lang="pl-PL" altLang="pl-PL" sz="1000" smtClean="0"/>
          </a:p>
          <a:p>
            <a:pPr marL="273050" indent="-273050" algn="just">
              <a:lnSpc>
                <a:spcPct val="120000"/>
              </a:lnSpc>
              <a:buFont typeface="Wingdings" panose="05000000000000000000" pitchFamily="2" charset="2"/>
              <a:buAutoNum type="arabicPeriod"/>
            </a:pPr>
            <a:r>
              <a:rPr lang="pl-PL" altLang="pl-PL" smtClean="0"/>
              <a:t>Akredytacja udzielana jest na czas określony, </a:t>
            </a:r>
            <a:r>
              <a:rPr lang="pl-PL" altLang="pl-PL" b="1" smtClean="0">
                <a:solidFill>
                  <a:srgbClr val="FF0000"/>
                </a:solidFill>
              </a:rPr>
              <a:t>nie dłuższy niż 5 lat.</a:t>
            </a:r>
          </a:p>
          <a:p>
            <a:pPr marL="273050" indent="-27305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(art. 48 ust. 1-2 ustawy)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F29D13ED-DFD9-49C2-99D0-77E529C647C1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19</a:t>
            </a:fld>
            <a:endParaRPr kumimoji="0" lang="en-US" altLang="pl-PL" sz="1400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1325" y="2378075"/>
            <a:ext cx="8458200" cy="4479925"/>
          </a:xfrm>
        </p:spPr>
        <p:txBody>
          <a:bodyPr/>
          <a:lstStyle/>
          <a:p>
            <a:pPr marL="355600" indent="-355600" algn="just">
              <a:lnSpc>
                <a:spcPct val="120000"/>
              </a:lnSpc>
            </a:pPr>
            <a:r>
              <a:rPr lang="pl-PL" altLang="pl-PL" smtClean="0"/>
              <a:t>Akredytacji systemu, przeznaczonego do przetwarzania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„zastrzeżone”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dokonuje kierownik jednostki organizacyjnej (art. 48 ust. 9 ustawy) – </a:t>
            </a:r>
            <a:r>
              <a:rPr lang="pl-PL" altLang="pl-PL" b="1" smtClean="0">
                <a:solidFill>
                  <a:srgbClr val="FF0000"/>
                </a:solidFill>
              </a:rPr>
              <a:t>ABW może zalecić wprowadzenie zmian w systemie.</a:t>
            </a:r>
          </a:p>
          <a:p>
            <a:pPr marL="355600" indent="-355600" algn="just">
              <a:lnSpc>
                <a:spcPct val="120000"/>
              </a:lnSpc>
              <a:buFont typeface="Wingdings" panose="05000000000000000000" pitchFamily="2" charset="2"/>
              <a:buAutoNum type="arabicPeriod" startAt="3"/>
            </a:pPr>
            <a:endParaRPr lang="pl-PL" altLang="pl-PL" sz="1000" smtClean="0"/>
          </a:p>
          <a:p>
            <a:pPr marL="355600" indent="-355600" algn="just">
              <a:lnSpc>
                <a:spcPct val="120000"/>
              </a:lnSpc>
            </a:pPr>
            <a:r>
              <a:rPr lang="pl-PL" altLang="pl-PL" smtClean="0"/>
              <a:t>Akredytacji systemu, przeznaczonego do przetwarzania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„poufne” lub wyższej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dokonuje ABW lub SKW (art. 48 ust. 3 ustawy) – </a:t>
            </a:r>
            <a:r>
              <a:rPr lang="pl-PL" altLang="pl-PL" b="1" smtClean="0">
                <a:solidFill>
                  <a:srgbClr val="FF0000"/>
                </a:solidFill>
              </a:rPr>
              <a:t>świadectwo akredytacji bezpieczeństwa systemu teleinformatycznego. </a:t>
            </a:r>
            <a:endParaRPr lang="pl-PL" altLang="pl-PL" smtClean="0">
              <a:solidFill>
                <a:srgbClr val="FF0000"/>
              </a:solidFill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414463" y="1004888"/>
            <a:ext cx="7104062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Bezpieczeństwo teleinformatyczne. Akredytacja systemów teleinformatycznych (2/</a:t>
            </a:r>
            <a:r>
              <a:rPr lang="pl-PL" dirty="0" err="1" smtClean="0"/>
              <a:t>2</a:t>
            </a:r>
            <a:r>
              <a:rPr lang="pl-PL" dirty="0" smtClean="0"/>
              <a:t>)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6C56FDF-55DA-42AD-84AE-BE75B08B7DC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pl-PL" sz="1400" smtClean="0"/>
          </a:p>
        </p:txBody>
      </p:sp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354138" y="869950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Podstawy prawne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1775" y="2211388"/>
            <a:ext cx="8666163" cy="4445000"/>
          </a:xfrm>
        </p:spPr>
        <p:txBody>
          <a:bodyPr/>
          <a:lstStyle/>
          <a:p>
            <a:pPr algn="ctr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z="3200" b="1" smtClean="0">
                <a:solidFill>
                  <a:srgbClr val="FF0000"/>
                </a:solidFill>
              </a:rPr>
              <a:t>Ustawa z dnia 5 sierpnia 2010 r. o ochronie informacji niejawnych</a:t>
            </a:r>
            <a:r>
              <a:rPr lang="pl-PL" altLang="pl-PL" sz="3200" smtClean="0"/>
              <a:t>, zwana dalej „ustawą” </a:t>
            </a:r>
          </a:p>
          <a:p>
            <a:pPr algn="ctr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z="3200" smtClean="0"/>
              <a:t>+ akty wykonawcze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072CA6F-33A6-47F8-8525-C157AC8B3382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20</a:t>
            </a:fld>
            <a:endParaRPr kumimoji="0" lang="en-US" altLang="pl-PL" sz="1400" smtClean="0"/>
          </a:p>
        </p:txBody>
      </p:sp>
      <p:sp>
        <p:nvSpPr>
          <p:cNvPr id="4976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936625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smtClean="0"/>
              <a:t>Administrator i inspektor BTI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6388" y="2341563"/>
            <a:ext cx="8609012" cy="4346575"/>
          </a:xfrm>
        </p:spPr>
        <p:txBody>
          <a:bodyPr/>
          <a:lstStyle/>
          <a:p>
            <a:pPr marL="457200" indent="-45720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Kierownik jednostki organizacyjnej wyznacza:</a:t>
            </a:r>
          </a:p>
          <a:p>
            <a:pPr marL="903288" lvl="1" indent="-446088" algn="just">
              <a:lnSpc>
                <a:spcPct val="120000"/>
              </a:lnSpc>
              <a:buFont typeface="Wingdings" panose="05000000000000000000" pitchFamily="2" charset="2"/>
              <a:buAutoNum type="alphaLcParenR"/>
            </a:pPr>
            <a:r>
              <a:rPr lang="pl-PL" altLang="pl-PL" sz="2400" b="1" smtClean="0">
                <a:solidFill>
                  <a:srgbClr val="002060"/>
                </a:solidFill>
              </a:rPr>
              <a:t>administratora systemu;</a:t>
            </a:r>
          </a:p>
          <a:p>
            <a:pPr marL="903288" lvl="1" indent="-446088" algn="just">
              <a:lnSpc>
                <a:spcPct val="120000"/>
              </a:lnSpc>
              <a:buFont typeface="Wingdings" panose="05000000000000000000" pitchFamily="2" charset="2"/>
              <a:buAutoNum type="alphaLcParenR"/>
            </a:pPr>
            <a:r>
              <a:rPr lang="pl-PL" altLang="pl-PL" sz="2400" b="1" smtClean="0">
                <a:solidFill>
                  <a:srgbClr val="002060"/>
                </a:solidFill>
              </a:rPr>
              <a:t>inspektora bezpieczeństwa teleinformatycznego.</a:t>
            </a:r>
          </a:p>
          <a:p>
            <a:pPr marL="457200" indent="-45720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(art.  52 ustawy)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39825" y="554038"/>
            <a:ext cx="8004175" cy="12192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Świadectwo bezpieczeństwa przemysłowego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6388" y="1731963"/>
            <a:ext cx="8589962" cy="5126037"/>
          </a:xfrm>
        </p:spPr>
        <p:txBody>
          <a:bodyPr/>
          <a:lstStyle/>
          <a:p>
            <a:pPr marL="0" indent="0" algn="just">
              <a:lnSpc>
                <a:spcPct val="110000"/>
              </a:lnSpc>
              <a:buFont typeface="Wingdings" panose="05000000000000000000" pitchFamily="2" charset="2"/>
              <a:buNone/>
              <a:tabLst>
                <a:tab pos="530225" algn="l"/>
              </a:tabLst>
            </a:pPr>
            <a:r>
              <a:rPr lang="pl-PL" altLang="pl-PL" smtClean="0"/>
              <a:t>Jeżeli umowa lub zadanie łączy się z dostępem do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„poufne” lub wyższej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– przedsiębiorca </a:t>
            </a:r>
            <a:br>
              <a:rPr lang="pl-PL" altLang="pl-PL" smtClean="0"/>
            </a:br>
            <a:r>
              <a:rPr lang="pl-PL" altLang="pl-PL" b="1" smtClean="0">
                <a:solidFill>
                  <a:srgbClr val="002060"/>
                </a:solidFill>
              </a:rPr>
              <a:t>ma obowiązek uzyskania świadectwa bezpieczeństwa przemysłowego </a:t>
            </a:r>
            <a:r>
              <a:rPr lang="pl-PL" altLang="pl-PL" smtClean="0"/>
              <a:t>(ŚBP).</a:t>
            </a:r>
          </a:p>
          <a:p>
            <a:pPr marL="0" indent="0" algn="just">
              <a:lnSpc>
                <a:spcPct val="110000"/>
              </a:lnSpc>
              <a:buFont typeface="Wingdings" panose="05000000000000000000" pitchFamily="2" charset="2"/>
              <a:buNone/>
              <a:tabLst>
                <a:tab pos="530225" algn="l"/>
              </a:tabLst>
            </a:pPr>
            <a:r>
              <a:rPr lang="pl-PL" altLang="pl-PL" smtClean="0"/>
              <a:t>ŚBP to dokument:</a:t>
            </a:r>
          </a:p>
          <a:p>
            <a:pPr marL="530225" lvl="1" indent="-350838" algn="just">
              <a:lnSpc>
                <a:spcPct val="120000"/>
              </a:lnSpc>
              <a:buFont typeface="Wingdings" panose="05000000000000000000" pitchFamily="2" charset="2"/>
              <a:buChar char="q"/>
              <a:tabLst>
                <a:tab pos="530225" algn="l"/>
              </a:tabLst>
            </a:pPr>
            <a:r>
              <a:rPr lang="pl-PL" altLang="pl-PL" sz="2400" b="1" smtClean="0">
                <a:solidFill>
                  <a:srgbClr val="002060"/>
                </a:solidFill>
              </a:rPr>
              <a:t>potwierdzający zdolność</a:t>
            </a:r>
            <a:r>
              <a:rPr lang="pl-PL" altLang="pl-PL" sz="2400" smtClean="0">
                <a:solidFill>
                  <a:srgbClr val="002060"/>
                </a:solidFill>
              </a:rPr>
              <a:t> </a:t>
            </a:r>
            <a:r>
              <a:rPr lang="pl-PL" altLang="pl-PL" sz="2400" smtClean="0"/>
              <a:t>przedsiębiorcy do ochrony informacji niejawnych o klauzuli </a:t>
            </a:r>
            <a:r>
              <a:rPr lang="pl-PL" altLang="pl-PL" sz="2400" b="1" smtClean="0">
                <a:solidFill>
                  <a:srgbClr val="FF0000"/>
                </a:solidFill>
              </a:rPr>
              <a:t>„poufne” lub wyższej;</a:t>
            </a:r>
          </a:p>
          <a:p>
            <a:pPr marL="530225" lvl="1" indent="-350838" algn="just">
              <a:lnSpc>
                <a:spcPct val="120000"/>
              </a:lnSpc>
              <a:buFont typeface="Wingdings" panose="05000000000000000000" pitchFamily="2" charset="2"/>
              <a:buChar char="q"/>
              <a:tabLst>
                <a:tab pos="530225" algn="l"/>
              </a:tabLst>
            </a:pPr>
            <a:r>
              <a:rPr lang="pl-PL" altLang="pl-PL" sz="2400" b="1" smtClean="0">
                <a:solidFill>
                  <a:srgbClr val="FFCC66"/>
                </a:solidFill>
              </a:rPr>
              <a:t> </a:t>
            </a:r>
            <a:r>
              <a:rPr lang="pl-PL" altLang="pl-PL" sz="2400" b="1" smtClean="0">
                <a:solidFill>
                  <a:srgbClr val="002060"/>
                </a:solidFill>
              </a:rPr>
              <a:t>wydawany</a:t>
            </a:r>
            <a:r>
              <a:rPr lang="pl-PL" altLang="pl-PL" sz="2400" smtClean="0"/>
              <a:t> przedsiębiorcy </a:t>
            </a:r>
            <a:r>
              <a:rPr lang="pl-PL" altLang="pl-PL" sz="2400" b="1" smtClean="0">
                <a:solidFill>
                  <a:srgbClr val="002060"/>
                </a:solidFill>
              </a:rPr>
              <a:t>przez ABW albo SKW</a:t>
            </a:r>
            <a:r>
              <a:rPr lang="pl-PL" altLang="pl-PL" sz="2400" smtClean="0">
                <a:solidFill>
                  <a:srgbClr val="002060"/>
                </a:solidFill>
              </a:rPr>
              <a:t> </a:t>
            </a:r>
            <a:r>
              <a:rPr lang="pl-PL" altLang="pl-PL" sz="2400" smtClean="0"/>
              <a:t>po przeprowadzeniu postępowania bezpieczeństwa przemysłowego.</a:t>
            </a:r>
          </a:p>
        </p:txBody>
      </p:sp>
      <p:sp>
        <p:nvSpPr>
          <p:cNvPr id="26628" name="Symbol zastępczy numeru slajdu 4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2A164FF-E984-49A0-A68C-230C4131BF7A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21</a:t>
            </a:fld>
            <a:endParaRPr kumimoji="0" lang="en-US" altLang="pl-PL" sz="140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ymbol zastępczy numeru slajdu 4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EF98163-AFBF-40E6-8250-4E5487AB47EC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22</a:t>
            </a:fld>
            <a:endParaRPr kumimoji="0" lang="en-US" altLang="pl-PL" sz="1400"/>
          </a:p>
        </p:txBody>
      </p:sp>
      <p:grpSp>
        <p:nvGrpSpPr>
          <p:cNvPr id="2" name="Grupa 30"/>
          <p:cNvGrpSpPr>
            <a:grpSpLocks/>
          </p:cNvGrpSpPr>
          <p:nvPr/>
        </p:nvGrpSpPr>
        <p:grpSpPr bwMode="auto">
          <a:xfrm>
            <a:off x="325438" y="4470400"/>
            <a:ext cx="2193925" cy="1535113"/>
            <a:chOff x="325438" y="4470400"/>
            <a:chExt cx="2193925" cy="1535113"/>
          </a:xfrm>
        </p:grpSpPr>
        <p:sp>
          <p:nvSpPr>
            <p:cNvPr id="27678" name="pole tekstowe 9"/>
            <p:cNvSpPr txBox="1">
              <a:spLocks noChangeArrowheads="1"/>
            </p:cNvSpPr>
            <p:nvPr/>
          </p:nvSpPr>
          <p:spPr bwMode="auto">
            <a:xfrm>
              <a:off x="325438" y="4470400"/>
              <a:ext cx="2193925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pl-PL" altLang="pl-PL" sz="1800" b="1">
                  <a:latin typeface="Arial" panose="020B0604020202020204" pitchFamily="34" charset="0"/>
                  <a:cs typeface="Arial" panose="020B0604020202020204" pitchFamily="34" charset="0"/>
                </a:rPr>
                <a:t>I stopień</a:t>
              </a:r>
            </a:p>
          </p:txBody>
        </p:sp>
        <p:sp>
          <p:nvSpPr>
            <p:cNvPr id="27679" name="pole tekstowe 10"/>
            <p:cNvSpPr txBox="1">
              <a:spLocks noChangeArrowheads="1"/>
            </p:cNvSpPr>
            <p:nvPr/>
          </p:nvSpPr>
          <p:spPr bwMode="auto">
            <a:xfrm>
              <a:off x="325438" y="5059363"/>
              <a:ext cx="2193925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pl-PL" altLang="pl-PL" sz="1800" b="1">
                  <a:latin typeface="Arial" panose="020B0604020202020204" pitchFamily="34" charset="0"/>
                  <a:cs typeface="Arial" panose="020B0604020202020204" pitchFamily="34" charset="0"/>
                </a:rPr>
                <a:t>II stopień</a:t>
              </a:r>
            </a:p>
          </p:txBody>
        </p:sp>
        <p:sp>
          <p:nvSpPr>
            <p:cNvPr id="27680" name="pole tekstowe 11"/>
            <p:cNvSpPr txBox="1">
              <a:spLocks noChangeArrowheads="1"/>
            </p:cNvSpPr>
            <p:nvPr/>
          </p:nvSpPr>
          <p:spPr bwMode="auto">
            <a:xfrm>
              <a:off x="325438" y="5638800"/>
              <a:ext cx="2193925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pl-PL" altLang="pl-PL" sz="1800" b="1">
                  <a:latin typeface="Arial" panose="020B0604020202020204" pitchFamily="34" charset="0"/>
                  <a:cs typeface="Arial" panose="020B0604020202020204" pitchFamily="34" charset="0"/>
                </a:rPr>
                <a:t>III stopień</a:t>
              </a:r>
            </a:p>
          </p:txBody>
        </p:sp>
      </p:grpSp>
      <p:grpSp>
        <p:nvGrpSpPr>
          <p:cNvPr id="3" name="Grupa 29"/>
          <p:cNvGrpSpPr>
            <a:grpSpLocks/>
          </p:cNvGrpSpPr>
          <p:nvPr/>
        </p:nvGrpSpPr>
        <p:grpSpPr bwMode="auto">
          <a:xfrm>
            <a:off x="427038" y="4856163"/>
            <a:ext cx="8208962" cy="1168400"/>
            <a:chOff x="427038" y="4856163"/>
            <a:chExt cx="8208962" cy="1168400"/>
          </a:xfrm>
        </p:grpSpPr>
        <p:cxnSp>
          <p:nvCxnSpPr>
            <p:cNvPr id="27675" name="Łącznik prosty 13"/>
            <p:cNvCxnSpPr>
              <a:cxnSpLocks noChangeShapeType="1"/>
            </p:cNvCxnSpPr>
            <p:nvPr/>
          </p:nvCxnSpPr>
          <p:spPr bwMode="auto">
            <a:xfrm>
              <a:off x="427038" y="4856163"/>
              <a:ext cx="820896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76" name="Łącznik prosty 17"/>
            <p:cNvCxnSpPr>
              <a:cxnSpLocks noChangeShapeType="1"/>
            </p:cNvCxnSpPr>
            <p:nvPr/>
          </p:nvCxnSpPr>
          <p:spPr bwMode="auto">
            <a:xfrm>
              <a:off x="427038" y="5445125"/>
              <a:ext cx="820896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77" name="Łącznik prosty 18"/>
            <p:cNvCxnSpPr>
              <a:cxnSpLocks noChangeShapeType="1"/>
            </p:cNvCxnSpPr>
            <p:nvPr/>
          </p:nvCxnSpPr>
          <p:spPr bwMode="auto">
            <a:xfrm>
              <a:off x="427038" y="6024563"/>
              <a:ext cx="820896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upa 34"/>
          <p:cNvGrpSpPr>
            <a:grpSpLocks/>
          </p:cNvGrpSpPr>
          <p:nvPr/>
        </p:nvGrpSpPr>
        <p:grpSpPr bwMode="auto">
          <a:xfrm>
            <a:off x="3227388" y="4264025"/>
            <a:ext cx="4541837" cy="493713"/>
            <a:chOff x="3227388" y="4264025"/>
            <a:chExt cx="4541837" cy="493713"/>
          </a:xfrm>
        </p:grpSpPr>
        <p:sp>
          <p:nvSpPr>
            <p:cNvPr id="23" name="Kształt litery L 22"/>
            <p:cNvSpPr/>
            <p:nvPr/>
          </p:nvSpPr>
          <p:spPr bwMode="auto">
            <a:xfrm rot="18173685">
              <a:off x="3128169" y="4363244"/>
              <a:ext cx="493713" cy="295275"/>
            </a:xfrm>
            <a:prstGeom prst="corner">
              <a:avLst/>
            </a:prstGeom>
            <a:solidFill>
              <a:srgbClr val="00B050"/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/>
          </p:spPr>
          <p:txBody>
            <a:bodyPr anchor="ctr"/>
            <a:lstStyle/>
            <a:p>
              <a:pPr eaLnBrk="1" hangingPunct="1">
                <a:defRPr/>
              </a:pPr>
              <a:endParaRPr kumimoji="0" lang="pl-PL" sz="1800">
                <a:solidFill>
                  <a:srgbClr val="0000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4" name="Kształt litery L 23"/>
            <p:cNvSpPr/>
            <p:nvPr/>
          </p:nvSpPr>
          <p:spPr bwMode="auto">
            <a:xfrm rot="18173685">
              <a:off x="5251450" y="4364038"/>
              <a:ext cx="493713" cy="293687"/>
            </a:xfrm>
            <a:prstGeom prst="corner">
              <a:avLst/>
            </a:prstGeom>
            <a:solidFill>
              <a:srgbClr val="00B050"/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/>
          </p:spPr>
          <p:txBody>
            <a:bodyPr anchor="ctr"/>
            <a:lstStyle/>
            <a:p>
              <a:pPr eaLnBrk="1" hangingPunct="1">
                <a:defRPr/>
              </a:pPr>
              <a:endParaRPr kumimoji="0" lang="pl-PL" sz="1800">
                <a:solidFill>
                  <a:srgbClr val="0000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5" name="Kształt litery L 24"/>
            <p:cNvSpPr/>
            <p:nvPr/>
          </p:nvSpPr>
          <p:spPr bwMode="auto">
            <a:xfrm rot="18173685">
              <a:off x="7374731" y="4363244"/>
              <a:ext cx="493713" cy="295275"/>
            </a:xfrm>
            <a:prstGeom prst="corner">
              <a:avLst/>
            </a:prstGeom>
            <a:solidFill>
              <a:srgbClr val="00B050"/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/>
          </p:spPr>
          <p:txBody>
            <a:bodyPr anchor="ctr"/>
            <a:lstStyle/>
            <a:p>
              <a:pPr eaLnBrk="1" hangingPunct="1">
                <a:defRPr/>
              </a:pPr>
              <a:endParaRPr kumimoji="0" lang="pl-PL" sz="1800">
                <a:solidFill>
                  <a:srgbClr val="000000"/>
                </a:solidFill>
                <a:latin typeface="Arial" pitchFamily="34" charset="0"/>
                <a:cs typeface="+mn-cs"/>
              </a:endParaRPr>
            </a:p>
          </p:txBody>
        </p:sp>
      </p:grpSp>
      <p:grpSp>
        <p:nvGrpSpPr>
          <p:cNvPr id="5" name="Grupa 35"/>
          <p:cNvGrpSpPr>
            <a:grpSpLocks/>
          </p:cNvGrpSpPr>
          <p:nvPr/>
        </p:nvGrpSpPr>
        <p:grpSpPr bwMode="auto">
          <a:xfrm>
            <a:off x="3227388" y="4864100"/>
            <a:ext cx="4718050" cy="601663"/>
            <a:chOff x="3227388" y="4864100"/>
            <a:chExt cx="4718050" cy="601663"/>
          </a:xfrm>
        </p:grpSpPr>
        <p:sp>
          <p:nvSpPr>
            <p:cNvPr id="20" name="Mnożenie 19"/>
            <p:cNvSpPr/>
            <p:nvPr/>
          </p:nvSpPr>
          <p:spPr bwMode="auto">
            <a:xfrm>
              <a:off x="7254875" y="4867275"/>
              <a:ext cx="690563" cy="598488"/>
            </a:xfrm>
            <a:prstGeom prst="mathMultiply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/>
          </p:spPr>
          <p:txBody>
            <a:bodyPr anchor="ctr"/>
            <a:lstStyle/>
            <a:p>
              <a:pPr eaLnBrk="1" hangingPunct="1">
                <a:defRPr/>
              </a:pPr>
              <a:endParaRPr kumimoji="0" lang="pl-PL" sz="1800">
                <a:solidFill>
                  <a:srgbClr val="0000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6" name="Kształt litery L 25"/>
            <p:cNvSpPr/>
            <p:nvPr/>
          </p:nvSpPr>
          <p:spPr bwMode="auto">
            <a:xfrm rot="18173685">
              <a:off x="3128169" y="4963319"/>
              <a:ext cx="493713" cy="295275"/>
            </a:xfrm>
            <a:prstGeom prst="corner">
              <a:avLst/>
            </a:prstGeom>
            <a:solidFill>
              <a:srgbClr val="00B050"/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/>
          </p:spPr>
          <p:txBody>
            <a:bodyPr anchor="ctr"/>
            <a:lstStyle/>
            <a:p>
              <a:pPr eaLnBrk="1" hangingPunct="1">
                <a:defRPr/>
              </a:pPr>
              <a:endParaRPr kumimoji="0" lang="pl-PL" sz="1800">
                <a:solidFill>
                  <a:srgbClr val="0000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7" name="Kształt litery L 26"/>
            <p:cNvSpPr/>
            <p:nvPr/>
          </p:nvSpPr>
          <p:spPr bwMode="auto">
            <a:xfrm rot="18173685">
              <a:off x="5251450" y="4964113"/>
              <a:ext cx="493713" cy="293687"/>
            </a:xfrm>
            <a:prstGeom prst="corner">
              <a:avLst/>
            </a:prstGeom>
            <a:solidFill>
              <a:srgbClr val="00B050"/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/>
          </p:spPr>
          <p:txBody>
            <a:bodyPr anchor="ctr"/>
            <a:lstStyle/>
            <a:p>
              <a:pPr eaLnBrk="1" hangingPunct="1">
                <a:defRPr/>
              </a:pPr>
              <a:endParaRPr kumimoji="0" lang="pl-PL" sz="1800">
                <a:solidFill>
                  <a:srgbClr val="000000"/>
                </a:solidFill>
                <a:latin typeface="Arial" pitchFamily="34" charset="0"/>
                <a:cs typeface="+mn-cs"/>
              </a:endParaRPr>
            </a:p>
          </p:txBody>
        </p:sp>
      </p:grpSp>
      <p:grpSp>
        <p:nvGrpSpPr>
          <p:cNvPr id="6" name="Grupa 36"/>
          <p:cNvGrpSpPr>
            <a:grpSpLocks/>
          </p:cNvGrpSpPr>
          <p:nvPr/>
        </p:nvGrpSpPr>
        <p:grpSpPr bwMode="auto">
          <a:xfrm>
            <a:off x="3227388" y="5432425"/>
            <a:ext cx="4718050" cy="622300"/>
            <a:chOff x="3227388" y="5432425"/>
            <a:chExt cx="4718050" cy="622300"/>
          </a:xfrm>
        </p:grpSpPr>
        <p:sp>
          <p:nvSpPr>
            <p:cNvPr id="21" name="Mnożenie 20"/>
            <p:cNvSpPr/>
            <p:nvPr/>
          </p:nvSpPr>
          <p:spPr bwMode="auto">
            <a:xfrm>
              <a:off x="7254875" y="5456238"/>
              <a:ext cx="690563" cy="598487"/>
            </a:xfrm>
            <a:prstGeom prst="mathMultiply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/>
          </p:spPr>
          <p:txBody>
            <a:bodyPr anchor="ctr"/>
            <a:lstStyle/>
            <a:p>
              <a:pPr eaLnBrk="1" hangingPunct="1">
                <a:defRPr/>
              </a:pPr>
              <a:endParaRPr kumimoji="0" lang="pl-PL" sz="1800">
                <a:solidFill>
                  <a:srgbClr val="0000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2" name="Mnożenie 21"/>
            <p:cNvSpPr/>
            <p:nvPr/>
          </p:nvSpPr>
          <p:spPr bwMode="auto">
            <a:xfrm>
              <a:off x="5121275" y="5456238"/>
              <a:ext cx="690563" cy="598487"/>
            </a:xfrm>
            <a:prstGeom prst="mathMultiply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/>
          </p:spPr>
          <p:txBody>
            <a:bodyPr anchor="ctr"/>
            <a:lstStyle/>
            <a:p>
              <a:pPr eaLnBrk="1" hangingPunct="1">
                <a:defRPr/>
              </a:pPr>
              <a:endParaRPr kumimoji="0" lang="pl-PL" sz="1800">
                <a:solidFill>
                  <a:srgbClr val="0000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28" name="Kształt litery L 27"/>
            <p:cNvSpPr/>
            <p:nvPr/>
          </p:nvSpPr>
          <p:spPr bwMode="auto">
            <a:xfrm rot="18173685">
              <a:off x="3128169" y="5531644"/>
              <a:ext cx="493713" cy="295275"/>
            </a:xfrm>
            <a:prstGeom prst="corner">
              <a:avLst/>
            </a:prstGeom>
            <a:solidFill>
              <a:srgbClr val="00B050"/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/>
          </p:spPr>
          <p:txBody>
            <a:bodyPr anchor="ctr"/>
            <a:lstStyle/>
            <a:p>
              <a:pPr eaLnBrk="1" hangingPunct="1">
                <a:defRPr/>
              </a:pPr>
              <a:endParaRPr kumimoji="0" lang="pl-PL" sz="1800">
                <a:solidFill>
                  <a:srgbClr val="000000"/>
                </a:solidFill>
                <a:latin typeface="Arial" pitchFamily="34" charset="0"/>
                <a:cs typeface="+mn-cs"/>
              </a:endParaRPr>
            </a:p>
          </p:txBody>
        </p:sp>
      </p:grpSp>
      <p:grpSp>
        <p:nvGrpSpPr>
          <p:cNvPr id="7" name="Grupa 31"/>
          <p:cNvGrpSpPr>
            <a:grpSpLocks/>
          </p:cNvGrpSpPr>
          <p:nvPr/>
        </p:nvGrpSpPr>
        <p:grpSpPr bwMode="auto">
          <a:xfrm>
            <a:off x="2476500" y="1893888"/>
            <a:ext cx="1768475" cy="2182812"/>
            <a:chOff x="2447925" y="1878013"/>
            <a:chExt cx="1768475" cy="2183289"/>
          </a:xfrm>
        </p:grpSpPr>
        <p:pic>
          <p:nvPicPr>
            <p:cNvPr id="23559" name="Picture 7" descr="E:\MS OFFICE\MEDIA\CAGCAT10\j0149481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00325" y="1878013"/>
              <a:ext cx="1449388" cy="1471934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7665" name="pole tekstowe 30"/>
            <p:cNvSpPr txBox="1">
              <a:spLocks noChangeArrowheads="1"/>
            </p:cNvSpPr>
            <p:nvPr/>
          </p:nvSpPr>
          <p:spPr bwMode="auto">
            <a:xfrm>
              <a:off x="2447925" y="3322638"/>
              <a:ext cx="1768475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400" b="1"/>
                <a:t>OSOBY POSIADAJĄCE POŚWIADCZENIA</a:t>
              </a:r>
            </a:p>
          </p:txBody>
        </p:sp>
      </p:grpSp>
      <p:grpSp>
        <p:nvGrpSpPr>
          <p:cNvPr id="8" name="Grupa 32"/>
          <p:cNvGrpSpPr>
            <a:grpSpLocks/>
          </p:cNvGrpSpPr>
          <p:nvPr/>
        </p:nvGrpSpPr>
        <p:grpSpPr bwMode="auto">
          <a:xfrm>
            <a:off x="4602163" y="1946275"/>
            <a:ext cx="2001837" cy="1900238"/>
            <a:chOff x="4602163" y="1946275"/>
            <a:chExt cx="2001837" cy="1899583"/>
          </a:xfrm>
        </p:grpSpPr>
        <p:pic>
          <p:nvPicPr>
            <p:cNvPr id="23560" name="Picture 8" descr="E:\MS OFFICE\MEDIA\CAGCAT10\j0235319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745038" y="1946275"/>
              <a:ext cx="1358900" cy="1386997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7663" name="pole tekstowe 31"/>
            <p:cNvSpPr txBox="1">
              <a:spLocks noChangeArrowheads="1"/>
            </p:cNvSpPr>
            <p:nvPr/>
          </p:nvSpPr>
          <p:spPr bwMode="auto">
            <a:xfrm>
              <a:off x="4602163" y="3322638"/>
              <a:ext cx="2001837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400" b="1"/>
                <a:t>SYSTEM OCHRONY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400" b="1"/>
                <a:t>FIZYCZNEJ</a:t>
              </a:r>
            </a:p>
          </p:txBody>
        </p:sp>
      </p:grpSp>
      <p:grpSp>
        <p:nvGrpSpPr>
          <p:cNvPr id="9" name="Grupa 33"/>
          <p:cNvGrpSpPr>
            <a:grpSpLocks/>
          </p:cNvGrpSpPr>
          <p:nvPr/>
        </p:nvGrpSpPr>
        <p:grpSpPr bwMode="auto">
          <a:xfrm>
            <a:off x="6584950" y="2022475"/>
            <a:ext cx="2001838" cy="2046288"/>
            <a:chOff x="6613525" y="2198688"/>
            <a:chExt cx="2001838" cy="2044913"/>
          </a:xfrm>
        </p:grpSpPr>
        <p:pic>
          <p:nvPicPr>
            <p:cNvPr id="23558" name="Picture 6" descr="E:\MS OFFICE\MEDIA\CAGCAT10\j0285750.wm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778625" y="2198688"/>
              <a:ext cx="1824038" cy="1120022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7661" name="pole tekstowe 32"/>
            <p:cNvSpPr txBox="1">
              <a:spLocks noChangeArrowheads="1"/>
            </p:cNvSpPr>
            <p:nvPr/>
          </p:nvSpPr>
          <p:spPr bwMode="auto">
            <a:xfrm>
              <a:off x="6613525" y="3505201"/>
              <a:ext cx="2001838" cy="738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400" b="1"/>
                <a:t>WŁASNY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400" b="1"/>
                <a:t>AKREDYTOWANY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400" b="1"/>
                <a:t>SYSTEM TI</a:t>
              </a:r>
            </a:p>
          </p:txBody>
        </p:sp>
      </p:grpSp>
      <p:sp>
        <p:nvSpPr>
          <p:cNvPr id="29707" name="Rectangle 2"/>
          <p:cNvSpPr>
            <a:spLocks noChangeArrowheads="1"/>
          </p:cNvSpPr>
          <p:nvPr/>
        </p:nvSpPr>
        <p:spPr bwMode="auto">
          <a:xfrm>
            <a:off x="1139825" y="657225"/>
            <a:ext cx="80041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Świadectwo bezpieczeństwa przemysłowego. Stopnie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3538" y="2400300"/>
            <a:ext cx="8416925" cy="4457700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pl-PL" altLang="pl-PL" smtClean="0"/>
              <a:t>Wprowadzenie do umowy </a:t>
            </a:r>
            <a:r>
              <a:rPr lang="pl-PL" altLang="pl-PL" b="1" smtClean="0">
                <a:solidFill>
                  <a:srgbClr val="FF0000"/>
                </a:solidFill>
              </a:rPr>
              <a:t>instrukcji bezpieczeństwa przemysłowego.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W</a:t>
            </a:r>
            <a:r>
              <a:rPr lang="pl-PL" altLang="pl-PL" smtClean="0"/>
              <a:t>yznaczenie osoby odpowiedzialnej za nadzorowanie, kontrolę i doradztwo w zakresie ochrony informacji niejawnych.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Wypełnianie obowiązków informacyjnych wobec ABW lub SKW.</a:t>
            </a:r>
          </a:p>
          <a:p>
            <a:pPr algn="just">
              <a:lnSpc>
                <a:spcPct val="120000"/>
              </a:lnSpc>
            </a:pPr>
            <a:endParaRPr lang="pl-PL" altLang="pl-PL" sz="1400" smtClean="0"/>
          </a:p>
          <a:p>
            <a:pPr algn="ctr"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r>
              <a:rPr lang="pl-PL" altLang="pl-PL" b="1" smtClean="0">
                <a:solidFill>
                  <a:srgbClr val="002060"/>
                </a:solidFill>
              </a:rPr>
              <a:t>POWYŻSZE OBOWIĄZKI        KLAUZULA „POUFNE” LUB WYŻSZA</a:t>
            </a:r>
            <a:endParaRPr lang="pl-PL" altLang="pl-PL" smtClean="0">
              <a:solidFill>
                <a:srgbClr val="002060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xfrm>
            <a:off x="1023938" y="963613"/>
            <a:ext cx="7772400" cy="952500"/>
          </a:xfrm>
        </p:spPr>
        <p:txBody>
          <a:bodyPr/>
          <a:lstStyle/>
          <a:p>
            <a:pPr marL="571500" indent="-571500">
              <a:defRPr/>
            </a:pPr>
            <a:r>
              <a:rPr lang="pl-PL" dirty="0" smtClean="0"/>
              <a:t>Obowiązki podmiotu zlecającego </a:t>
            </a:r>
          </a:p>
        </p:txBody>
      </p:sp>
      <p:sp>
        <p:nvSpPr>
          <p:cNvPr id="105476" name="Line 4"/>
          <p:cNvSpPr>
            <a:spLocks noChangeShapeType="1"/>
          </p:cNvSpPr>
          <p:nvPr/>
        </p:nvSpPr>
        <p:spPr bwMode="auto">
          <a:xfrm>
            <a:off x="4560888" y="5981700"/>
            <a:ext cx="360362" cy="0"/>
          </a:xfrm>
          <a:prstGeom prst="line">
            <a:avLst/>
          </a:prstGeom>
          <a:noFill/>
          <a:ln w="76200">
            <a:solidFill>
              <a:srgbClr val="00206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677" name="Symbol zastępczy numeru slajdu 4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BF633F5E-649C-4315-A412-CA9F5AE72088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23</a:t>
            </a:fld>
            <a:endParaRPr kumimoji="0" lang="en-US" altLang="pl-PL" sz="140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4675" y="1047750"/>
            <a:ext cx="8170863" cy="4748213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pl-PL" sz="4000" dirty="0" smtClean="0">
                <a:solidFill>
                  <a:srgbClr val="002060"/>
                </a:solidFill>
              </a:rPr>
              <a:t>POSTĘPOWANIE W SYTUACJACH ZAGROŻENIA DLA INFORMACJI NIEJAWNYCH  LUB </a:t>
            </a:r>
            <a:br>
              <a:rPr lang="pl-PL" sz="4000" dirty="0" smtClean="0">
                <a:solidFill>
                  <a:srgbClr val="002060"/>
                </a:solidFill>
              </a:rPr>
            </a:br>
            <a:r>
              <a:rPr lang="pl-PL" sz="4000" dirty="0" smtClean="0">
                <a:solidFill>
                  <a:srgbClr val="002060"/>
                </a:solidFill>
              </a:rPr>
              <a:t>W PRZYPADKU ICH UJAWNIENIA</a:t>
            </a:r>
          </a:p>
        </p:txBody>
      </p:sp>
      <p:sp>
        <p:nvSpPr>
          <p:cNvPr id="29699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C8D384F-8B62-4E14-8A66-3D8E0D9764F5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24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Postępowanie w sytuacjach zagrożenia dla informacji niejawnych (1/2)</a:t>
            </a:r>
          </a:p>
        </p:txBody>
      </p:sp>
      <p:sp>
        <p:nvSpPr>
          <p:cNvPr id="3072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447925"/>
            <a:ext cx="8458200" cy="4144963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Kierownik jednostki organizacyjnej powinien zatwierdzić, opracowaną przez pełnomocnika ochrony, </a:t>
            </a:r>
            <a:r>
              <a:rPr lang="pl-PL" altLang="pl-PL" b="1" smtClean="0">
                <a:solidFill>
                  <a:srgbClr val="FF0000"/>
                </a:solidFill>
              </a:rPr>
              <a:t>procedurę postępowania w sytuacjach zagrożenia</a:t>
            </a:r>
            <a:r>
              <a:rPr lang="pl-PL" altLang="pl-PL" smtClean="0"/>
              <a:t> dla informacji niejawnych.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002060"/>
                </a:solidFill>
              </a:rPr>
              <a:t>Z przedmiotową procedurą powinni zostać zapoznani wszyscy pracownicy mający dostęp do informacji niejawnych.</a:t>
            </a:r>
            <a:r>
              <a:rPr lang="pl-PL" altLang="pl-PL" smtClean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0724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A81D9FA-CFE0-47E5-99EC-9AB88BB9F5F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25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53709D3-E47E-4ECB-951E-FE6E422CA462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26</a:t>
            </a:fld>
            <a:endParaRPr kumimoji="0" lang="en-US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Postępowanie w sytuacjach zagrożenia dla informacji niejawnych (2/2)</a:t>
            </a:r>
          </a:p>
        </p:txBody>
      </p:sp>
      <p:sp>
        <p:nvSpPr>
          <p:cNvPr id="31748" name="Symbol zastępczy zawartości 2"/>
          <p:cNvSpPr>
            <a:spLocks noGrp="1"/>
          </p:cNvSpPr>
          <p:nvPr>
            <p:ph idx="1"/>
          </p:nvPr>
        </p:nvSpPr>
        <p:spPr>
          <a:xfrm>
            <a:off x="295275" y="2001838"/>
            <a:ext cx="8620125" cy="4856162"/>
          </a:xfrm>
        </p:spPr>
        <p:txBody>
          <a:bodyPr/>
          <a:lstStyle/>
          <a:p>
            <a:pPr marL="0" indent="0" algn="just"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W przypadku stwierdzenia naruszenia przepisów o ochronie informacji niejawnych należy:</a:t>
            </a:r>
          </a:p>
          <a:p>
            <a:pPr marL="530225" lvl="1" indent="-350838" algn="just">
              <a:buFont typeface="Wingdings" panose="05000000000000000000" pitchFamily="2" charset="2"/>
              <a:buChar char="ü"/>
            </a:pPr>
            <a:r>
              <a:rPr lang="pl-PL" altLang="pl-PL" sz="2400" smtClean="0"/>
              <a:t>niezwłocznie </a:t>
            </a:r>
            <a:r>
              <a:rPr lang="pl-PL" altLang="pl-PL" sz="2400" b="1" smtClean="0">
                <a:solidFill>
                  <a:srgbClr val="002060"/>
                </a:solidFill>
              </a:rPr>
              <a:t>zawiadomić</a:t>
            </a:r>
            <a:r>
              <a:rPr lang="pl-PL" altLang="pl-PL" sz="2400" smtClean="0"/>
              <a:t> kierownika jednostki organizacyjnej;</a:t>
            </a:r>
          </a:p>
          <a:p>
            <a:pPr marL="530225" lvl="1" indent="-350838" algn="just">
              <a:buFont typeface="Wingdings" panose="05000000000000000000" pitchFamily="2" charset="2"/>
              <a:buChar char="ü"/>
            </a:pPr>
            <a:r>
              <a:rPr lang="pl-PL" altLang="pl-PL" sz="2400" smtClean="0"/>
              <a:t>niezwłocznie </a:t>
            </a:r>
            <a:r>
              <a:rPr lang="pl-PL" altLang="pl-PL" sz="2400" b="1" smtClean="0">
                <a:solidFill>
                  <a:srgbClr val="002060"/>
                </a:solidFill>
              </a:rPr>
              <a:t>podjąć działania wyjaśniające </a:t>
            </a:r>
            <a:r>
              <a:rPr lang="pl-PL" altLang="pl-PL" sz="2400" smtClean="0"/>
              <a:t>(niezbędne jest opracowanie szczegółowej instrukcji, wytycznych postępowania wyjaśniającego);</a:t>
            </a:r>
          </a:p>
          <a:p>
            <a:pPr marL="530225" lvl="1" indent="-350838" algn="just">
              <a:buFont typeface="Wingdings" panose="05000000000000000000" pitchFamily="2" charset="2"/>
              <a:buChar char="ü"/>
            </a:pPr>
            <a:r>
              <a:rPr lang="pl-PL" altLang="pl-PL" sz="2400" b="1" smtClean="0">
                <a:solidFill>
                  <a:srgbClr val="002060"/>
                </a:solidFill>
              </a:rPr>
              <a:t>podjąć działania ograniczające negatywne skutki </a:t>
            </a:r>
            <a:r>
              <a:rPr lang="pl-PL" altLang="pl-PL" sz="2400" smtClean="0"/>
              <a:t>naruszenia przepisów;</a:t>
            </a:r>
          </a:p>
          <a:p>
            <a:pPr marL="530225" lvl="1" indent="-350838" algn="just">
              <a:buFont typeface="Wingdings" panose="05000000000000000000" pitchFamily="2" charset="2"/>
              <a:buChar char="ü"/>
            </a:pPr>
            <a:r>
              <a:rPr lang="pl-PL" altLang="pl-PL" sz="2400" smtClean="0"/>
              <a:t>niezwłocznie </a:t>
            </a:r>
            <a:r>
              <a:rPr lang="pl-PL" altLang="pl-PL" sz="2400" b="1" smtClean="0">
                <a:solidFill>
                  <a:srgbClr val="002060"/>
                </a:solidFill>
              </a:rPr>
              <a:t>zawiadomić</a:t>
            </a:r>
            <a:r>
              <a:rPr lang="pl-PL" altLang="pl-PL" sz="2400" smtClean="0"/>
              <a:t>, w przypadku stwierdzenia naruszenia przepisów o ochronie informacji niejawnych o klauzuli „poufne” lub wyższej, również odpowiednio </a:t>
            </a:r>
            <a:r>
              <a:rPr lang="pl-PL" altLang="pl-PL" sz="2400" b="1" smtClean="0">
                <a:solidFill>
                  <a:srgbClr val="002060"/>
                </a:solidFill>
              </a:rPr>
              <a:t>ABW lub SKW</a:t>
            </a:r>
            <a:r>
              <a:rPr lang="pl-PL" altLang="pl-PL" sz="2400" smtClean="0"/>
              <a:t>.</a:t>
            </a:r>
            <a:endParaRPr lang="pl-PL" altLang="pl-PL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3458510-1D6A-4F8D-81C0-AAAC810E45DD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27</a:t>
            </a:fld>
            <a:endParaRPr kumimoji="0" lang="en-US" altLang="pl-PL" sz="1400" smtClean="0"/>
          </a:p>
        </p:txBody>
      </p:sp>
      <p:sp>
        <p:nvSpPr>
          <p:cNvPr id="7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Postępowanie w przypadku ujawnienia informacji niejawnych</a:t>
            </a:r>
          </a:p>
        </p:txBody>
      </p:sp>
      <p:sp>
        <p:nvSpPr>
          <p:cNvPr id="32772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 przypadku uzasadnionego podejrzenia popełnienia przestępstwa ujawnienia informacji niejawnych (art. 265 oraz art. 266 k.k.) istnieje obowiązek </a:t>
            </a:r>
            <a:r>
              <a:rPr lang="pl-PL" altLang="pl-PL" b="1" smtClean="0">
                <a:solidFill>
                  <a:srgbClr val="FF0000"/>
                </a:solidFill>
              </a:rPr>
              <a:t>niezwłocznego zawiadomienia właściwego organu ścigania</a:t>
            </a:r>
            <a:r>
              <a:rPr lang="pl-PL" altLang="pl-PL" smtClean="0"/>
              <a:t> (prokuratura lub ABW).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(art. 304 k.p.k.)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F2AC006-2BCE-4876-BDED-A87071B946B4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28</a:t>
            </a:fld>
            <a:endParaRPr kumimoji="0" lang="en-US" altLang="pl-PL" sz="1400" smtClean="0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71463" y="1162050"/>
            <a:ext cx="8720137" cy="4210050"/>
          </a:xfrm>
        </p:spPr>
        <p:txBody>
          <a:bodyPr/>
          <a:lstStyle/>
          <a:p>
            <a:pPr eaLnBrk="1" hangingPunct="1">
              <a:defRPr/>
            </a:pPr>
            <a:r>
              <a:rPr lang="pl-PL" sz="4000" dirty="0" smtClean="0">
                <a:solidFill>
                  <a:srgbClr val="002060"/>
                </a:solidFill>
                <a:cs typeface="Times New Roman" pitchFamily="18" charset="0"/>
              </a:rPr>
              <a:t>ODPOWIEDZIALNOŚĆ </a:t>
            </a:r>
            <a:br>
              <a:rPr lang="pl-PL" sz="4000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pl-PL" sz="4000" dirty="0" smtClean="0">
                <a:solidFill>
                  <a:srgbClr val="002060"/>
                </a:solidFill>
                <a:cs typeface="Times New Roman" pitchFamily="18" charset="0"/>
              </a:rPr>
              <a:t>KARNA, DYSCYPLINARNA </a:t>
            </a:r>
            <a:br>
              <a:rPr lang="pl-PL" sz="4000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pl-PL" sz="4000" dirty="0" smtClean="0">
                <a:solidFill>
                  <a:srgbClr val="002060"/>
                </a:solidFill>
                <a:cs typeface="Times New Roman" pitchFamily="18" charset="0"/>
              </a:rPr>
              <a:t>I SŁUŻBOWA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981EA62-F253-4B44-8EEC-4CCFBA3A0D07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29</a:t>
            </a:fld>
            <a:endParaRPr kumimoji="0" lang="en-US" altLang="pl-PL" sz="1400" smtClean="0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Odpowiedzialność karna 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9588" y="1941513"/>
            <a:ext cx="8397875" cy="426720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Odpowiedzialność karną ponosi osoba, która naruszyła przepisy o ochronie informacji niejawnych w taki sposób, że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czyn ten stanowi znamiona przestępstwa określonego w kodeksie karnym.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Ustawa z dnia 6 czerwca 1997 r. –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Kodeks karny w rozdziale XXXIII (art. 265 - 269 </a:t>
            </a:r>
            <a:r>
              <a:rPr lang="pl-PL" altLang="pl-PL" b="1" smtClean="0">
                <a:solidFill>
                  <a:srgbClr val="FF0000"/>
                </a:solidFill>
              </a:rPr>
              <a:t>b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  <a:r>
              <a:rPr lang="pl-PL" altLang="pl-PL" smtClean="0">
                <a:cs typeface="Times New Roman" panose="02020603050405020304" pitchFamily="18" charset="0"/>
              </a:rPr>
              <a:t> – Przestępstwa przeciwko ochronie informacji, opisuje czyny oraz ich skutki, a także sankcje karne za ich popełnienie.</a:t>
            </a:r>
            <a:endParaRPr lang="pl-PL" altLang="pl-PL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70E870D-CA1B-4C1E-AE02-2AB0BA71AD2C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kumimoji="0" lang="en-US" altLang="pl-PL" sz="1400" smtClean="0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44575" y="1031875"/>
            <a:ext cx="7812088" cy="90487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Rozwiązania instytucjonalne</a:t>
            </a:r>
            <a:endParaRPr lang="pl-PL" dirty="0" smtClean="0"/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5319713" y="3822700"/>
            <a:ext cx="2743200" cy="1398588"/>
          </a:xfrm>
          <a:prstGeom prst="rect">
            <a:avLst/>
          </a:prstGeom>
          <a:solidFill>
            <a:schemeClr val="tx1"/>
          </a:solidFill>
          <a:ln w="38100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</a:pPr>
            <a:r>
              <a:rPr kumimoji="0" lang="pl-PL" altLang="pl-PL" sz="2800" b="1">
                <a:solidFill>
                  <a:schemeClr val="bg2"/>
                </a:solidFill>
              </a:rPr>
              <a:t>Pełnomocnik ochrony i pion ochrony </a:t>
            </a:r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1096963" y="3806825"/>
            <a:ext cx="2743200" cy="1398588"/>
          </a:xfrm>
          <a:prstGeom prst="rect">
            <a:avLst/>
          </a:prstGeom>
          <a:solidFill>
            <a:schemeClr val="tx1"/>
          </a:solidFill>
          <a:ln w="38100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</a:pPr>
            <a:r>
              <a:rPr kumimoji="0" lang="pl-PL" altLang="pl-PL" sz="2800" b="1">
                <a:solidFill>
                  <a:schemeClr val="bg2"/>
                </a:solidFill>
              </a:rPr>
              <a:t>Kierownik jednostki organizacyjnej</a:t>
            </a:r>
          </a:p>
        </p:txBody>
      </p:sp>
      <p:sp>
        <p:nvSpPr>
          <p:cNvPr id="119816" name="AutoShape 8"/>
          <p:cNvSpPr>
            <a:spLocks noChangeArrowheads="1"/>
          </p:cNvSpPr>
          <p:nvPr/>
        </p:nvSpPr>
        <p:spPr bwMode="auto">
          <a:xfrm>
            <a:off x="2500313" y="3232150"/>
            <a:ext cx="228600" cy="457200"/>
          </a:xfrm>
          <a:prstGeom prst="upDownArrow">
            <a:avLst>
              <a:gd name="adj1" fmla="val 50000"/>
              <a:gd name="adj2" fmla="val 40000"/>
            </a:avLst>
          </a:prstGeom>
          <a:solidFill>
            <a:srgbClr val="002060"/>
          </a:solidFill>
          <a:ln w="25400">
            <a:solidFill>
              <a:srgbClr val="00206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just" eaLnBrk="1" hangingPunct="1">
              <a:spcBef>
                <a:spcPct val="25000"/>
              </a:spcBef>
              <a:buClr>
                <a:srgbClr val="00FF00"/>
              </a:buClr>
              <a:buSzPct val="60000"/>
              <a:buFont typeface="Wingdings" pitchFamily="2" charset="2"/>
              <a:buNone/>
              <a:defRPr/>
            </a:pPr>
            <a:endParaRPr kumimoji="0" lang="pl-PL" sz="2800" b="1">
              <a:solidFill>
                <a:srgbClr val="FFD49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charset="0"/>
              <a:cs typeface="Times New Roman" charset="0"/>
            </a:endParaRPr>
          </a:p>
        </p:txBody>
      </p:sp>
      <p:sp>
        <p:nvSpPr>
          <p:cNvPr id="119817" name="AutoShape 9"/>
          <p:cNvSpPr>
            <a:spLocks noChangeArrowheads="1"/>
          </p:cNvSpPr>
          <p:nvPr/>
        </p:nvSpPr>
        <p:spPr bwMode="auto">
          <a:xfrm>
            <a:off x="6286500" y="3232150"/>
            <a:ext cx="228600" cy="457200"/>
          </a:xfrm>
          <a:prstGeom prst="upDownArrow">
            <a:avLst>
              <a:gd name="adj1" fmla="val 50000"/>
              <a:gd name="adj2" fmla="val 40000"/>
            </a:avLst>
          </a:prstGeom>
          <a:solidFill>
            <a:srgbClr val="002060"/>
          </a:solidFill>
          <a:ln w="25400">
            <a:solidFill>
              <a:srgbClr val="00206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just" eaLnBrk="1" hangingPunct="1">
              <a:spcBef>
                <a:spcPct val="25000"/>
              </a:spcBef>
              <a:buClr>
                <a:srgbClr val="00FF00"/>
              </a:buClr>
              <a:buSzPct val="60000"/>
              <a:buFont typeface="Wingdings" pitchFamily="2" charset="2"/>
              <a:buNone/>
              <a:defRPr/>
            </a:pPr>
            <a:endParaRPr kumimoji="0" lang="pl-PL" sz="2800" b="1">
              <a:solidFill>
                <a:srgbClr val="FFD49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charset="0"/>
              <a:cs typeface="Times New Roman" charset="0"/>
            </a:endParaRPr>
          </a:p>
        </p:txBody>
      </p:sp>
      <p:sp>
        <p:nvSpPr>
          <p:cNvPr id="119818" name="AutoShape 10"/>
          <p:cNvSpPr>
            <a:spLocks noChangeArrowheads="1"/>
          </p:cNvSpPr>
          <p:nvPr/>
        </p:nvSpPr>
        <p:spPr bwMode="auto">
          <a:xfrm>
            <a:off x="3962400" y="4356100"/>
            <a:ext cx="1219200" cy="381000"/>
          </a:xfrm>
          <a:prstGeom prst="leftRightArrow">
            <a:avLst>
              <a:gd name="adj1" fmla="val 50000"/>
              <a:gd name="adj2" fmla="val 64000"/>
            </a:avLst>
          </a:prstGeom>
          <a:solidFill>
            <a:srgbClr val="002060"/>
          </a:solidFill>
          <a:ln w="25400">
            <a:solidFill>
              <a:srgbClr val="00206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just" eaLnBrk="1" hangingPunct="1">
              <a:spcBef>
                <a:spcPct val="25000"/>
              </a:spcBef>
              <a:buClr>
                <a:srgbClr val="00FF00"/>
              </a:buClr>
              <a:buSzPct val="60000"/>
              <a:buFont typeface="Wingdings" pitchFamily="2" charset="2"/>
              <a:buNone/>
              <a:defRPr/>
            </a:pPr>
            <a:endParaRPr kumimoji="0" lang="pl-PL" sz="2800" b="1">
              <a:solidFill>
                <a:srgbClr val="FFD49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charset="0"/>
              <a:cs typeface="Times New Roman" charset="0"/>
            </a:endParaRPr>
          </a:p>
        </p:txBody>
      </p:sp>
      <p:sp>
        <p:nvSpPr>
          <p:cNvPr id="8201" name="Text Box 14"/>
          <p:cNvSpPr txBox="1">
            <a:spLocks noChangeArrowheads="1"/>
          </p:cNvSpPr>
          <p:nvPr/>
        </p:nvSpPr>
        <p:spPr bwMode="auto">
          <a:xfrm>
            <a:off x="2214563" y="2517775"/>
            <a:ext cx="4533900" cy="574675"/>
          </a:xfrm>
          <a:prstGeom prst="rect">
            <a:avLst/>
          </a:prstGeom>
          <a:solidFill>
            <a:schemeClr val="tx1"/>
          </a:solidFill>
          <a:ln w="38100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</a:pPr>
            <a:r>
              <a:rPr kumimoji="0" lang="pl-PL" altLang="pl-PL" sz="3000" b="1">
                <a:solidFill>
                  <a:schemeClr val="bg2"/>
                </a:solidFill>
              </a:rPr>
              <a:t>ABW lub SKW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7CF89DD-5BFE-471F-83C4-717A2DA27AEC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30</a:t>
            </a:fld>
            <a:endParaRPr kumimoji="0" lang="en-US" altLang="pl-PL" sz="1400" smtClean="0"/>
          </a:p>
        </p:txBody>
      </p:sp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1073150"/>
            <a:ext cx="7169150" cy="1366838"/>
          </a:xfrm>
        </p:spPr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Przestępstwo ujawnienia informacji niejawnych o klauzuli „tajne” lub </a:t>
            </a:r>
            <a:br>
              <a:rPr lang="pl-PL" smtClean="0">
                <a:cs typeface="Times New Roman" pitchFamily="18" charset="0"/>
              </a:rPr>
            </a:br>
            <a:r>
              <a:rPr lang="pl-PL" smtClean="0">
                <a:cs typeface="Times New Roman" pitchFamily="18" charset="0"/>
              </a:rPr>
              <a:t>„ściśle tajne”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1/3</a:t>
            </a:r>
            <a:r>
              <a:rPr lang="pl-PL" smtClean="0"/>
              <a:t>)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09875"/>
            <a:ext cx="8458200" cy="3386138"/>
          </a:xfrm>
        </p:spPr>
        <p:txBody>
          <a:bodyPr/>
          <a:lstStyle/>
          <a:p>
            <a:pPr marL="0" indent="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265 § 1</a:t>
            </a:r>
            <a:endParaRPr lang="pl-PL" altLang="pl-PL" b="1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z="1000" smtClean="0"/>
              <a:t>	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i="1" smtClean="0"/>
              <a:t>„Kto ujawnia lub wbrew przepisom ustawy wykorzystuje informacje niejawne o klauzuli „tajne” lub „ściśle tajne”, podlega karze pozbawienia wolności od 3 miesięcy do lat 5”.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70FDF64-E688-45C0-833F-4A82B174AF13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31</a:t>
            </a:fld>
            <a:endParaRPr kumimoji="0" lang="en-US" altLang="pl-PL" sz="1400" smtClean="0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354138" y="1190625"/>
            <a:ext cx="6838950" cy="1143000"/>
          </a:xfrm>
        </p:spPr>
        <p:txBody>
          <a:bodyPr/>
          <a:lstStyle/>
          <a:p>
            <a:pPr marL="571500" indent="-571500">
              <a:defRPr/>
            </a:pPr>
            <a:r>
              <a:rPr lang="pl-PL" smtClean="0">
                <a:cs typeface="Times New Roman" pitchFamily="18" charset="0"/>
              </a:rPr>
              <a:t>Przestępstwo ujawnienia informacji niejawnych o klauzuli „tajne” lub </a:t>
            </a:r>
            <a:br>
              <a:rPr lang="pl-PL" smtClean="0">
                <a:cs typeface="Times New Roman" pitchFamily="18" charset="0"/>
              </a:rPr>
            </a:br>
            <a:r>
              <a:rPr lang="pl-PL" smtClean="0">
                <a:cs typeface="Times New Roman" pitchFamily="18" charset="0"/>
              </a:rPr>
              <a:t>„ściśle tajne” </a:t>
            </a:r>
            <a:r>
              <a:rPr lang="pl-PL" smtClean="0"/>
              <a:t>(2</a:t>
            </a:r>
            <a:r>
              <a:rPr lang="pl-PL" smtClean="0">
                <a:cs typeface="Times New Roman" pitchFamily="18" charset="0"/>
              </a:rPr>
              <a:t>/3</a:t>
            </a:r>
            <a:r>
              <a:rPr lang="pl-PL" smtClean="0"/>
              <a:t>)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03513"/>
            <a:ext cx="8458200" cy="3290887"/>
          </a:xfrm>
        </p:spPr>
        <p:txBody>
          <a:bodyPr/>
          <a:lstStyle/>
          <a:p>
            <a:pPr marL="0" indent="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265 § 2 </a:t>
            </a:r>
            <a:endParaRPr lang="pl-PL" altLang="pl-PL" b="1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z="1000" smtClean="0"/>
              <a:t>	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i="1" smtClean="0"/>
              <a:t>„Jeżeli informację określoną w </a:t>
            </a:r>
            <a:r>
              <a:rPr lang="pl-PL" altLang="pl-PL" i="1" smtClean="0">
                <a:cs typeface="Times New Roman" panose="02020603050405020304" pitchFamily="18" charset="0"/>
              </a:rPr>
              <a:t>§ 1 ujawniono osobie działającej </a:t>
            </a:r>
            <a:br>
              <a:rPr lang="pl-PL" altLang="pl-PL" i="1" smtClean="0">
                <a:cs typeface="Times New Roman" panose="02020603050405020304" pitchFamily="18" charset="0"/>
              </a:rPr>
            </a:br>
            <a:r>
              <a:rPr lang="pl-PL" altLang="pl-PL" i="1" smtClean="0">
                <a:cs typeface="Times New Roman" panose="02020603050405020304" pitchFamily="18" charset="0"/>
              </a:rPr>
              <a:t>w imieniu lub na rzecz podmiotu zagranicznego, sprawca</a:t>
            </a:r>
            <a:r>
              <a:rPr lang="pl-PL" altLang="pl-PL" i="1" smtClean="0"/>
              <a:t> podlega karze pozbawienia wolności od 6 miesięcy do lat 8”.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86CC470-56FF-4209-B360-D789F689DCA0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32</a:t>
            </a:fld>
            <a:endParaRPr kumimoji="0" lang="en-US" altLang="pl-PL" sz="1400" smtClean="0"/>
          </a:p>
        </p:txBody>
      </p:sp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60500" y="1073150"/>
            <a:ext cx="6838950" cy="1323975"/>
          </a:xfrm>
        </p:spPr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Przestępstwo ujawnienia informacji niejawnych o klauzuli „tajne” lub </a:t>
            </a:r>
            <a:br>
              <a:rPr lang="pl-PL" smtClean="0">
                <a:cs typeface="Times New Roman" pitchFamily="18" charset="0"/>
              </a:rPr>
            </a:br>
            <a:r>
              <a:rPr lang="pl-PL" smtClean="0">
                <a:cs typeface="Times New Roman" pitchFamily="18" charset="0"/>
              </a:rPr>
              <a:t>„ściśle tajne”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3/3</a:t>
            </a:r>
            <a:r>
              <a:rPr lang="pl-PL" smtClean="0"/>
              <a:t>)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71763"/>
            <a:ext cx="8458200" cy="4056062"/>
          </a:xfrm>
        </p:spPr>
        <p:txBody>
          <a:bodyPr/>
          <a:lstStyle/>
          <a:p>
            <a:pPr marL="0" indent="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265 § 3</a:t>
            </a:r>
            <a:endParaRPr lang="pl-PL" altLang="pl-PL" b="1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z="1000" smtClean="0"/>
              <a:t>	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i="1" smtClean="0"/>
              <a:t>„Kto nieumyślnie ujawnia informację określoną w </a:t>
            </a:r>
            <a:r>
              <a:rPr lang="pl-PL" altLang="pl-PL" i="1" smtClean="0">
                <a:cs typeface="Times New Roman" panose="02020603050405020304" pitchFamily="18" charset="0"/>
              </a:rPr>
              <a:t>§</a:t>
            </a:r>
            <a:r>
              <a:rPr lang="pl-PL" altLang="pl-PL" i="1" smtClean="0"/>
              <a:t> 1, z którą zapoznał się w związku z pełnieniem funkcji publicznej lub otrzymanym upoważnieniem podlega grzywnie, karze ograniczenia wolności albo pozbawienia wolności do roku”.</a:t>
            </a:r>
            <a:endParaRPr lang="pl-PL" altLang="pl-PL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7C3C8FD-7A47-448A-A0F4-703E4E048DA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33</a:t>
            </a:fld>
            <a:endParaRPr kumimoji="0" lang="en-US" altLang="pl-PL" sz="1400" smtClean="0"/>
          </a:p>
        </p:txBody>
      </p:sp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204913" y="955675"/>
            <a:ext cx="7443787" cy="1143000"/>
          </a:xfrm>
        </p:spPr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Przestępstwo ujawnienia informacji o klauzuli „zastrzeżone” lub „poufne” (1/2)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458200" cy="4419600"/>
          </a:xfrm>
        </p:spPr>
        <p:txBody>
          <a:bodyPr/>
          <a:lstStyle/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266 § 1 </a:t>
            </a:r>
            <a:endParaRPr lang="pl-PL" altLang="pl-PL" b="1" smtClean="0">
              <a:solidFill>
                <a:srgbClr val="FF0000"/>
              </a:solidFill>
            </a:endParaRP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pl-PL" altLang="pl-PL" i="1" smtClean="0"/>
              <a:t>„Kto wbrew przepisom ustawy lub przyjętemu na siebie zobowiązaniu, ujawnia lub wykorzystuje informację, z którą zapoznał się w związku z pełnioną funkcją, wykonywaną pracą, działalnością publiczną, społeczną, gospodarczą lub naukową podlega grzywnie, karze ograniczenia wolności albo pozbawienia wolności do lat 2”.</a:t>
            </a:r>
          </a:p>
          <a:p>
            <a:pPr marL="0" indent="0" algn="just">
              <a:buFont typeface="Wingdings" panose="05000000000000000000" pitchFamily="2" charset="2"/>
              <a:buNone/>
            </a:pPr>
            <a:endParaRPr lang="pl-PL" altLang="pl-PL" sz="1000" b="1" smtClean="0"/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Art. 266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§ 3</a:t>
            </a: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pl-PL" altLang="pl-PL" i="1" smtClean="0">
                <a:cs typeface="Times New Roman" panose="02020603050405020304" pitchFamily="18" charset="0"/>
              </a:rPr>
              <a:t>„Ściganie przestępstwa określonego w § 1 następuje na wniosek pokrzywdzonego”.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BA21B433-0419-4578-88D7-976EE4BEA7ED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34</a:t>
            </a:fld>
            <a:endParaRPr kumimoji="0" lang="en-US" altLang="pl-PL" sz="1400" smtClean="0"/>
          </a:p>
        </p:txBody>
      </p:sp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227138" y="998538"/>
            <a:ext cx="7423150" cy="1143000"/>
          </a:xfrm>
        </p:spPr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Przestępstwo ujawnienia informacji o klauzuli „zastrzeżone” lub „poufne” (2/2)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458200" cy="3981450"/>
          </a:xfrm>
        </p:spPr>
        <p:txBody>
          <a:bodyPr/>
          <a:lstStyle/>
          <a:p>
            <a:pPr marL="0" indent="0" algn="just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266 § 2</a:t>
            </a:r>
          </a:p>
          <a:p>
            <a:pPr marL="0" indent="0" algn="just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endParaRPr lang="pl-PL" altLang="pl-PL" sz="1000" b="1" smtClean="0">
              <a:solidFill>
                <a:schemeClr val="accent1"/>
              </a:solidFill>
            </a:endParaRPr>
          </a:p>
          <a:p>
            <a:pPr marL="0" indent="0" algn="just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i="1" smtClean="0"/>
              <a:t>„Funkcjonariusz publiczny, który ujawnia osobie nieuprawnionej informację niejawną o klauzuli „zastrzeżone” lub „poufne” lub informację, którą uzyskał w związku z wykonywaniem czynności służbowych, a której ujawnienie może narazić na szkodę  prawnie chroniony interes, podlega karze pozbawienia wolności do lat 3”.</a:t>
            </a:r>
            <a:endParaRPr lang="pl-PL" altLang="pl-PL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AC1062D-F844-465E-B7E9-D025BC647F69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35</a:t>
            </a:fld>
            <a:endParaRPr kumimoji="0" lang="en-US" altLang="pl-PL" sz="1400"/>
          </a:p>
        </p:txBody>
      </p:sp>
      <p:sp>
        <p:nvSpPr>
          <p:cNvPr id="1177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Odpowiedzialność dyscyplinarna </a:t>
            </a:r>
            <a:r>
              <a:rPr lang="pl-PL" smtClean="0"/>
              <a:t>(1/2) 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0850" y="1927225"/>
            <a:ext cx="8382000" cy="472440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Podmiot odpowiedzialności</a:t>
            </a:r>
            <a:r>
              <a:rPr lang="pl-PL" altLang="pl-PL" b="1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–</a:t>
            </a:r>
            <a:r>
              <a:rPr lang="pl-PL" altLang="pl-PL" b="1" smtClean="0">
                <a:solidFill>
                  <a:srgbClr val="FFD495"/>
                </a:solidFill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pracownicy, których stosunek pracy został nawiązany w drodze mianowania, a ich uprawnienia i obowiązki wynikają z oddzielnych pragmatyk służbowych.</a:t>
            </a:r>
          </a:p>
          <a:p>
            <a:pPr marL="381000" indent="-381000" algn="just" eaLnBrk="1" hangingPunct="1">
              <a:lnSpc>
                <a:spcPct val="120000"/>
              </a:lnSpc>
            </a:pPr>
            <a:endParaRPr lang="pl-PL" altLang="pl-PL" sz="1000" smtClean="0">
              <a:cs typeface="Times New Roman" panose="02020603050405020304" pitchFamily="18" charset="0"/>
            </a:endParaRP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Przedmiot odpowiedzialności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przewinienia dyscyplinarne będące w istocie niewykonaniem obowiązków wynikających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z ustaw, a także za popełnione przestępstwa.</a:t>
            </a:r>
            <a:endParaRPr lang="pl-PL" altLang="pl-PL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676FD99-D765-41F2-A81A-043F94F4E80B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36</a:t>
            </a:fld>
            <a:endParaRPr kumimoji="0" lang="en-US" altLang="pl-PL" sz="1400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Odpowiedzialność dyscyplinarna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2/2</a:t>
            </a:r>
            <a:r>
              <a:rPr lang="pl-PL" smtClean="0"/>
              <a:t>) 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279650"/>
            <a:ext cx="8382000" cy="457835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Organy właściwe do orzekania w sprawach dyscyplinarnych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komisje dyscyplinarne działające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w systemie II – instancyjnym bądź przełożeni służbowi (dotyczy funkcjonariuszy służb zmilitaryzowanych).</a:t>
            </a:r>
          </a:p>
          <a:p>
            <a:pPr marL="381000" indent="-381000" algn="just" eaLnBrk="1" hangingPunct="1">
              <a:lnSpc>
                <a:spcPct val="120000"/>
              </a:lnSpc>
            </a:pPr>
            <a:endParaRPr lang="pl-PL" altLang="pl-PL" sz="1000" smtClean="0">
              <a:cs typeface="Times New Roman" panose="02020603050405020304" pitchFamily="18" charset="0"/>
            </a:endParaRP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Kary dyscyplinarne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upomnienie, nagana, przeniesienie na niższe stanowisko, nagana z pozbawieniem możliwości awansowania, obniżenie kategorii urzędniczej, wydalenie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z pracy.</a:t>
            </a:r>
            <a:endParaRPr lang="pl-PL" altLang="pl-PL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B5E459F-981B-4329-8205-C29EDBB5CFA7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37</a:t>
            </a:fld>
            <a:endParaRPr kumimoji="0" lang="en-US" altLang="pl-PL" sz="1400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Odpowiedzialność służbowa</a:t>
            </a:r>
            <a:r>
              <a:rPr lang="pl-PL" smtClean="0"/>
              <a:t> 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870075"/>
            <a:ext cx="8382000" cy="4848225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Podmiot odpowiedzialności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wszyscy pracownicy, bez względu na sposób nawiązania stosunku pracy.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Przedmiot odpowiedzialności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przewinienia służbowe (np. niewłaściwe przechowywanie dokumentów klasyfikowanych).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Kary</a:t>
            </a:r>
            <a:r>
              <a:rPr lang="pl-PL" altLang="pl-PL" smtClean="0">
                <a:cs typeface="Times New Roman" panose="02020603050405020304" pitchFamily="18" charset="0"/>
              </a:rPr>
              <a:t> – pozbawienie pracownika premii, negatywna opinia, zwolnienie z pracy.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Pracownicy ponoszą odpowiedzialność służbową przed przełożonymi służbowymi.</a:t>
            </a:r>
            <a:endParaRPr lang="pl-PL" altLang="pl-PL" b="1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4C1C7BF-8B9E-4E56-97C7-5037E90F1450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38</a:t>
            </a:fld>
            <a:endParaRPr kumimoji="0" lang="en-US" altLang="pl-PL" sz="1400" smtClean="0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4788" y="1103313"/>
            <a:ext cx="8543925" cy="2705100"/>
          </a:xfrm>
        </p:spPr>
        <p:txBody>
          <a:bodyPr anchor="ctr"/>
          <a:lstStyle/>
          <a:p>
            <a:pPr marL="0" indent="0" algn="ctr">
              <a:lnSpc>
                <a:spcPct val="110000"/>
              </a:lnSpc>
              <a:buFont typeface="Wingdings" panose="05000000000000000000" pitchFamily="2" charset="2"/>
              <a:buNone/>
              <a:defRPr/>
            </a:pPr>
            <a:r>
              <a:rPr lang="pl-PL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OCHRONA INFORMACJI NIEJAWNYCH W STOSUNKACH MIĘDZYNARODOWYCH</a:t>
            </a:r>
          </a:p>
        </p:txBody>
      </p:sp>
      <p:grpSp>
        <p:nvGrpSpPr>
          <p:cNvPr id="46084" name="Group 3"/>
          <p:cNvGrpSpPr>
            <a:grpSpLocks/>
          </p:cNvGrpSpPr>
          <p:nvPr/>
        </p:nvGrpSpPr>
        <p:grpSpPr bwMode="auto">
          <a:xfrm>
            <a:off x="1960563" y="4711700"/>
            <a:ext cx="1152525" cy="900113"/>
            <a:chOff x="2880" y="3024"/>
            <a:chExt cx="960" cy="901"/>
          </a:xfrm>
        </p:grpSpPr>
        <p:sp>
          <p:nvSpPr>
            <p:cNvPr id="502788" name="Rectangle 4"/>
            <p:cNvSpPr>
              <a:spLocks noChangeArrowheads="1"/>
            </p:cNvSpPr>
            <p:nvPr/>
          </p:nvSpPr>
          <p:spPr bwMode="auto">
            <a:xfrm>
              <a:off x="2880" y="3024"/>
              <a:ext cx="960" cy="901"/>
            </a:xfrm>
            <a:prstGeom prst="rect">
              <a:avLst/>
            </a:prstGeom>
            <a:solidFill>
              <a:schemeClr val="tx1"/>
            </a:solidFill>
            <a:ln w="69850">
              <a:solidFill>
                <a:srgbClr val="0000CC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789" name="Freeform 5"/>
            <p:cNvSpPr>
              <a:spLocks/>
            </p:cNvSpPr>
            <p:nvPr/>
          </p:nvSpPr>
          <p:spPr bwMode="auto">
            <a:xfrm>
              <a:off x="3361" y="3474"/>
              <a:ext cx="323" cy="343"/>
            </a:xfrm>
            <a:custGeom>
              <a:avLst/>
              <a:gdLst/>
              <a:ahLst/>
              <a:cxnLst>
                <a:cxn ang="0">
                  <a:pos x="1278" y="0"/>
                </a:cxn>
                <a:cxn ang="0">
                  <a:pos x="1271" y="142"/>
                </a:cxn>
                <a:cxn ang="0">
                  <a:pos x="1251" y="279"/>
                </a:cxn>
                <a:cxn ang="0">
                  <a:pos x="1221" y="411"/>
                </a:cxn>
                <a:cxn ang="0">
                  <a:pos x="1178" y="539"/>
                </a:cxn>
                <a:cxn ang="0">
                  <a:pos x="1124" y="659"/>
                </a:cxn>
                <a:cxn ang="0">
                  <a:pos x="1059" y="772"/>
                </a:cxn>
                <a:cxn ang="0">
                  <a:pos x="985" y="880"/>
                </a:cxn>
                <a:cxn ang="0">
                  <a:pos x="904" y="978"/>
                </a:cxn>
                <a:cxn ang="0">
                  <a:pos x="813" y="1066"/>
                </a:cxn>
                <a:cxn ang="0">
                  <a:pos x="714" y="1146"/>
                </a:cxn>
                <a:cxn ang="0">
                  <a:pos x="608" y="1215"/>
                </a:cxn>
                <a:cxn ang="0">
                  <a:pos x="498" y="1274"/>
                </a:cxn>
                <a:cxn ang="0">
                  <a:pos x="380" y="1320"/>
                </a:cxn>
                <a:cxn ang="0">
                  <a:pos x="257" y="1354"/>
                </a:cxn>
                <a:cxn ang="0">
                  <a:pos x="131" y="1375"/>
                </a:cxn>
                <a:cxn ang="0">
                  <a:pos x="0" y="1382"/>
                </a:cxn>
                <a:cxn ang="0">
                  <a:pos x="67" y="1411"/>
                </a:cxn>
                <a:cxn ang="0">
                  <a:pos x="198" y="1397"/>
                </a:cxn>
                <a:cxn ang="0">
                  <a:pos x="326" y="1369"/>
                </a:cxn>
                <a:cxn ang="0">
                  <a:pos x="450" y="1327"/>
                </a:cxn>
                <a:cxn ang="0">
                  <a:pos x="566" y="1274"/>
                </a:cxn>
                <a:cxn ang="0">
                  <a:pos x="677" y="1209"/>
                </a:cxn>
                <a:cxn ang="0">
                  <a:pos x="781" y="1133"/>
                </a:cxn>
                <a:cxn ang="0">
                  <a:pos x="878" y="1046"/>
                </a:cxn>
                <a:cxn ang="0">
                  <a:pos x="967" y="950"/>
                </a:cxn>
                <a:cxn ang="0">
                  <a:pos x="1047" y="845"/>
                </a:cxn>
                <a:cxn ang="0">
                  <a:pos x="1117" y="733"/>
                </a:cxn>
                <a:cxn ang="0">
                  <a:pos x="1178" y="613"/>
                </a:cxn>
                <a:cxn ang="0">
                  <a:pos x="1227" y="486"/>
                </a:cxn>
                <a:cxn ang="0">
                  <a:pos x="1266" y="353"/>
                </a:cxn>
                <a:cxn ang="0">
                  <a:pos x="1291" y="216"/>
                </a:cxn>
                <a:cxn ang="0">
                  <a:pos x="1305" y="73"/>
                </a:cxn>
                <a:cxn ang="0">
                  <a:pos x="1307" y="0"/>
                </a:cxn>
              </a:cxnLst>
              <a:rect l="0" t="0" r="r" b="b"/>
              <a:pathLst>
                <a:path w="1307" h="1413">
                  <a:moveTo>
                    <a:pt x="1278" y="0"/>
                  </a:moveTo>
                  <a:lnTo>
                    <a:pt x="1278" y="0"/>
                  </a:lnTo>
                  <a:lnTo>
                    <a:pt x="1276" y="71"/>
                  </a:lnTo>
                  <a:lnTo>
                    <a:pt x="1271" y="142"/>
                  </a:lnTo>
                  <a:lnTo>
                    <a:pt x="1263" y="211"/>
                  </a:lnTo>
                  <a:lnTo>
                    <a:pt x="1251" y="279"/>
                  </a:lnTo>
                  <a:lnTo>
                    <a:pt x="1237" y="346"/>
                  </a:lnTo>
                  <a:lnTo>
                    <a:pt x="1221" y="411"/>
                  </a:lnTo>
                  <a:lnTo>
                    <a:pt x="1200" y="475"/>
                  </a:lnTo>
                  <a:lnTo>
                    <a:pt x="1178" y="539"/>
                  </a:lnTo>
                  <a:lnTo>
                    <a:pt x="1151" y="600"/>
                  </a:lnTo>
                  <a:lnTo>
                    <a:pt x="1124" y="659"/>
                  </a:lnTo>
                  <a:lnTo>
                    <a:pt x="1093" y="717"/>
                  </a:lnTo>
                  <a:lnTo>
                    <a:pt x="1059" y="772"/>
                  </a:lnTo>
                  <a:lnTo>
                    <a:pt x="1024" y="828"/>
                  </a:lnTo>
                  <a:lnTo>
                    <a:pt x="985" y="880"/>
                  </a:lnTo>
                  <a:lnTo>
                    <a:pt x="947" y="930"/>
                  </a:lnTo>
                  <a:lnTo>
                    <a:pt x="904" y="978"/>
                  </a:lnTo>
                  <a:lnTo>
                    <a:pt x="860" y="1024"/>
                  </a:lnTo>
                  <a:lnTo>
                    <a:pt x="813" y="1066"/>
                  </a:lnTo>
                  <a:lnTo>
                    <a:pt x="765" y="1108"/>
                  </a:lnTo>
                  <a:lnTo>
                    <a:pt x="714" y="1146"/>
                  </a:lnTo>
                  <a:lnTo>
                    <a:pt x="662" y="1182"/>
                  </a:lnTo>
                  <a:lnTo>
                    <a:pt x="608" y="1215"/>
                  </a:lnTo>
                  <a:lnTo>
                    <a:pt x="554" y="1245"/>
                  </a:lnTo>
                  <a:lnTo>
                    <a:pt x="498" y="1274"/>
                  </a:lnTo>
                  <a:lnTo>
                    <a:pt x="439" y="1298"/>
                  </a:lnTo>
                  <a:lnTo>
                    <a:pt x="380" y="1320"/>
                  </a:lnTo>
                  <a:lnTo>
                    <a:pt x="320" y="1338"/>
                  </a:lnTo>
                  <a:lnTo>
                    <a:pt x="257" y="1354"/>
                  </a:lnTo>
                  <a:lnTo>
                    <a:pt x="194" y="1366"/>
                  </a:lnTo>
                  <a:lnTo>
                    <a:pt x="131" y="1375"/>
                  </a:lnTo>
                  <a:lnTo>
                    <a:pt x="65" y="1380"/>
                  </a:lnTo>
                  <a:lnTo>
                    <a:pt x="0" y="1382"/>
                  </a:lnTo>
                  <a:lnTo>
                    <a:pt x="0" y="1413"/>
                  </a:lnTo>
                  <a:lnTo>
                    <a:pt x="67" y="1411"/>
                  </a:lnTo>
                  <a:lnTo>
                    <a:pt x="133" y="1405"/>
                  </a:lnTo>
                  <a:lnTo>
                    <a:pt x="198" y="1397"/>
                  </a:lnTo>
                  <a:lnTo>
                    <a:pt x="263" y="1384"/>
                  </a:lnTo>
                  <a:lnTo>
                    <a:pt x="326" y="1369"/>
                  </a:lnTo>
                  <a:lnTo>
                    <a:pt x="388" y="1349"/>
                  </a:lnTo>
                  <a:lnTo>
                    <a:pt x="450" y="1327"/>
                  </a:lnTo>
                  <a:lnTo>
                    <a:pt x="508" y="1303"/>
                  </a:lnTo>
                  <a:lnTo>
                    <a:pt x="566" y="1274"/>
                  </a:lnTo>
                  <a:lnTo>
                    <a:pt x="622" y="1242"/>
                  </a:lnTo>
                  <a:lnTo>
                    <a:pt x="677" y="1209"/>
                  </a:lnTo>
                  <a:lnTo>
                    <a:pt x="731" y="1172"/>
                  </a:lnTo>
                  <a:lnTo>
                    <a:pt x="781" y="1133"/>
                  </a:lnTo>
                  <a:lnTo>
                    <a:pt x="831" y="1091"/>
                  </a:lnTo>
                  <a:lnTo>
                    <a:pt x="878" y="1046"/>
                  </a:lnTo>
                  <a:lnTo>
                    <a:pt x="924" y="1000"/>
                  </a:lnTo>
                  <a:lnTo>
                    <a:pt x="967" y="950"/>
                  </a:lnTo>
                  <a:lnTo>
                    <a:pt x="1008" y="900"/>
                  </a:lnTo>
                  <a:lnTo>
                    <a:pt x="1047" y="845"/>
                  </a:lnTo>
                  <a:lnTo>
                    <a:pt x="1084" y="790"/>
                  </a:lnTo>
                  <a:lnTo>
                    <a:pt x="1117" y="733"/>
                  </a:lnTo>
                  <a:lnTo>
                    <a:pt x="1148" y="674"/>
                  </a:lnTo>
                  <a:lnTo>
                    <a:pt x="1178" y="613"/>
                  </a:lnTo>
                  <a:lnTo>
                    <a:pt x="1204" y="550"/>
                  </a:lnTo>
                  <a:lnTo>
                    <a:pt x="1227" y="486"/>
                  </a:lnTo>
                  <a:lnTo>
                    <a:pt x="1247" y="420"/>
                  </a:lnTo>
                  <a:lnTo>
                    <a:pt x="1266" y="353"/>
                  </a:lnTo>
                  <a:lnTo>
                    <a:pt x="1280" y="285"/>
                  </a:lnTo>
                  <a:lnTo>
                    <a:pt x="1291" y="216"/>
                  </a:lnTo>
                  <a:lnTo>
                    <a:pt x="1299" y="144"/>
                  </a:lnTo>
                  <a:lnTo>
                    <a:pt x="1305" y="73"/>
                  </a:lnTo>
                  <a:lnTo>
                    <a:pt x="1307" y="0"/>
                  </a:lnTo>
                  <a:lnTo>
                    <a:pt x="1307" y="0"/>
                  </a:lnTo>
                  <a:lnTo>
                    <a:pt x="1278" y="0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790" name="Freeform 6"/>
            <p:cNvSpPr>
              <a:spLocks/>
            </p:cNvSpPr>
            <p:nvPr/>
          </p:nvSpPr>
          <p:spPr bwMode="auto">
            <a:xfrm>
              <a:off x="3361" y="3130"/>
              <a:ext cx="323" cy="343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131" y="39"/>
                </a:cxn>
                <a:cxn ang="0">
                  <a:pos x="257" y="60"/>
                </a:cxn>
                <a:cxn ang="0">
                  <a:pos x="380" y="93"/>
                </a:cxn>
                <a:cxn ang="0">
                  <a:pos x="498" y="140"/>
                </a:cxn>
                <a:cxn ang="0">
                  <a:pos x="608" y="198"/>
                </a:cxn>
                <a:cxn ang="0">
                  <a:pos x="714" y="268"/>
                </a:cxn>
                <a:cxn ang="0">
                  <a:pos x="813" y="347"/>
                </a:cxn>
                <a:cxn ang="0">
                  <a:pos x="904" y="436"/>
                </a:cxn>
                <a:cxn ang="0">
                  <a:pos x="985" y="534"/>
                </a:cxn>
                <a:cxn ang="0">
                  <a:pos x="1059" y="641"/>
                </a:cxn>
                <a:cxn ang="0">
                  <a:pos x="1124" y="755"/>
                </a:cxn>
                <a:cxn ang="0">
                  <a:pos x="1178" y="874"/>
                </a:cxn>
                <a:cxn ang="0">
                  <a:pos x="1221" y="1002"/>
                </a:cxn>
                <a:cxn ang="0">
                  <a:pos x="1251" y="1135"/>
                </a:cxn>
                <a:cxn ang="0">
                  <a:pos x="1271" y="1272"/>
                </a:cxn>
                <a:cxn ang="0">
                  <a:pos x="1278" y="1413"/>
                </a:cxn>
                <a:cxn ang="0">
                  <a:pos x="1305" y="1340"/>
                </a:cxn>
                <a:cxn ang="0">
                  <a:pos x="1291" y="1198"/>
                </a:cxn>
                <a:cxn ang="0">
                  <a:pos x="1266" y="1061"/>
                </a:cxn>
                <a:cxn ang="0">
                  <a:pos x="1227" y="927"/>
                </a:cxn>
                <a:cxn ang="0">
                  <a:pos x="1178" y="800"/>
                </a:cxn>
                <a:cxn ang="0">
                  <a:pos x="1117" y="681"/>
                </a:cxn>
                <a:cxn ang="0">
                  <a:pos x="1047" y="568"/>
                </a:cxn>
                <a:cxn ang="0">
                  <a:pos x="967" y="463"/>
                </a:cxn>
                <a:cxn ang="0">
                  <a:pos x="878" y="367"/>
                </a:cxn>
                <a:cxn ang="0">
                  <a:pos x="781" y="281"/>
                </a:cxn>
                <a:cxn ang="0">
                  <a:pos x="677" y="205"/>
                </a:cxn>
                <a:cxn ang="0">
                  <a:pos x="566" y="140"/>
                </a:cxn>
                <a:cxn ang="0">
                  <a:pos x="450" y="87"/>
                </a:cxn>
                <a:cxn ang="0">
                  <a:pos x="326" y="45"/>
                </a:cxn>
                <a:cxn ang="0">
                  <a:pos x="198" y="17"/>
                </a:cxn>
                <a:cxn ang="0">
                  <a:pos x="67" y="3"/>
                </a:cxn>
                <a:cxn ang="0">
                  <a:pos x="0" y="0"/>
                </a:cxn>
              </a:cxnLst>
              <a:rect l="0" t="0" r="r" b="b"/>
              <a:pathLst>
                <a:path w="1307" h="1413">
                  <a:moveTo>
                    <a:pt x="0" y="31"/>
                  </a:moveTo>
                  <a:lnTo>
                    <a:pt x="0" y="31"/>
                  </a:lnTo>
                  <a:lnTo>
                    <a:pt x="65" y="34"/>
                  </a:lnTo>
                  <a:lnTo>
                    <a:pt x="131" y="39"/>
                  </a:lnTo>
                  <a:lnTo>
                    <a:pt x="194" y="48"/>
                  </a:lnTo>
                  <a:lnTo>
                    <a:pt x="257" y="60"/>
                  </a:lnTo>
                  <a:lnTo>
                    <a:pt x="320" y="76"/>
                  </a:lnTo>
                  <a:lnTo>
                    <a:pt x="380" y="93"/>
                  </a:lnTo>
                  <a:lnTo>
                    <a:pt x="439" y="115"/>
                  </a:lnTo>
                  <a:lnTo>
                    <a:pt x="498" y="140"/>
                  </a:lnTo>
                  <a:lnTo>
                    <a:pt x="554" y="168"/>
                  </a:lnTo>
                  <a:lnTo>
                    <a:pt x="608" y="198"/>
                  </a:lnTo>
                  <a:lnTo>
                    <a:pt x="662" y="231"/>
                  </a:lnTo>
                  <a:lnTo>
                    <a:pt x="714" y="268"/>
                  </a:lnTo>
                  <a:lnTo>
                    <a:pt x="765" y="305"/>
                  </a:lnTo>
                  <a:lnTo>
                    <a:pt x="813" y="347"/>
                  </a:lnTo>
                  <a:lnTo>
                    <a:pt x="860" y="389"/>
                  </a:lnTo>
                  <a:lnTo>
                    <a:pt x="904" y="436"/>
                  </a:lnTo>
                  <a:lnTo>
                    <a:pt x="947" y="483"/>
                  </a:lnTo>
                  <a:lnTo>
                    <a:pt x="985" y="534"/>
                  </a:lnTo>
                  <a:lnTo>
                    <a:pt x="1024" y="586"/>
                  </a:lnTo>
                  <a:lnTo>
                    <a:pt x="1059" y="641"/>
                  </a:lnTo>
                  <a:lnTo>
                    <a:pt x="1093" y="696"/>
                  </a:lnTo>
                  <a:lnTo>
                    <a:pt x="1124" y="755"/>
                  </a:lnTo>
                  <a:lnTo>
                    <a:pt x="1151" y="814"/>
                  </a:lnTo>
                  <a:lnTo>
                    <a:pt x="1178" y="874"/>
                  </a:lnTo>
                  <a:lnTo>
                    <a:pt x="1200" y="938"/>
                  </a:lnTo>
                  <a:lnTo>
                    <a:pt x="1221" y="1002"/>
                  </a:lnTo>
                  <a:lnTo>
                    <a:pt x="1237" y="1068"/>
                  </a:lnTo>
                  <a:lnTo>
                    <a:pt x="1251" y="1135"/>
                  </a:lnTo>
                  <a:lnTo>
                    <a:pt x="1263" y="1202"/>
                  </a:lnTo>
                  <a:lnTo>
                    <a:pt x="1271" y="1272"/>
                  </a:lnTo>
                  <a:lnTo>
                    <a:pt x="1276" y="1343"/>
                  </a:lnTo>
                  <a:lnTo>
                    <a:pt x="1278" y="1413"/>
                  </a:lnTo>
                  <a:lnTo>
                    <a:pt x="1307" y="1413"/>
                  </a:lnTo>
                  <a:lnTo>
                    <a:pt x="1305" y="1340"/>
                  </a:lnTo>
                  <a:lnTo>
                    <a:pt x="1299" y="1270"/>
                  </a:lnTo>
                  <a:lnTo>
                    <a:pt x="1291" y="1198"/>
                  </a:lnTo>
                  <a:lnTo>
                    <a:pt x="1280" y="1128"/>
                  </a:lnTo>
                  <a:lnTo>
                    <a:pt x="1266" y="1061"/>
                  </a:lnTo>
                  <a:lnTo>
                    <a:pt x="1247" y="994"/>
                  </a:lnTo>
                  <a:lnTo>
                    <a:pt x="1227" y="927"/>
                  </a:lnTo>
                  <a:lnTo>
                    <a:pt x="1204" y="863"/>
                  </a:lnTo>
                  <a:lnTo>
                    <a:pt x="1178" y="800"/>
                  </a:lnTo>
                  <a:lnTo>
                    <a:pt x="1148" y="740"/>
                  </a:lnTo>
                  <a:lnTo>
                    <a:pt x="1117" y="681"/>
                  </a:lnTo>
                  <a:lnTo>
                    <a:pt x="1084" y="624"/>
                  </a:lnTo>
                  <a:lnTo>
                    <a:pt x="1047" y="568"/>
                  </a:lnTo>
                  <a:lnTo>
                    <a:pt x="1008" y="514"/>
                  </a:lnTo>
                  <a:lnTo>
                    <a:pt x="967" y="463"/>
                  </a:lnTo>
                  <a:lnTo>
                    <a:pt x="924" y="414"/>
                  </a:lnTo>
                  <a:lnTo>
                    <a:pt x="878" y="367"/>
                  </a:lnTo>
                  <a:lnTo>
                    <a:pt x="831" y="323"/>
                  </a:lnTo>
                  <a:lnTo>
                    <a:pt x="781" y="281"/>
                  </a:lnTo>
                  <a:lnTo>
                    <a:pt x="731" y="241"/>
                  </a:lnTo>
                  <a:lnTo>
                    <a:pt x="677" y="205"/>
                  </a:lnTo>
                  <a:lnTo>
                    <a:pt x="622" y="172"/>
                  </a:lnTo>
                  <a:lnTo>
                    <a:pt x="566" y="140"/>
                  </a:lnTo>
                  <a:lnTo>
                    <a:pt x="508" y="111"/>
                  </a:lnTo>
                  <a:lnTo>
                    <a:pt x="450" y="87"/>
                  </a:lnTo>
                  <a:lnTo>
                    <a:pt x="388" y="65"/>
                  </a:lnTo>
                  <a:lnTo>
                    <a:pt x="326" y="45"/>
                  </a:lnTo>
                  <a:lnTo>
                    <a:pt x="263" y="29"/>
                  </a:lnTo>
                  <a:lnTo>
                    <a:pt x="198" y="17"/>
                  </a:lnTo>
                  <a:lnTo>
                    <a:pt x="133" y="8"/>
                  </a:lnTo>
                  <a:lnTo>
                    <a:pt x="67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791" name="Freeform 7"/>
            <p:cNvSpPr>
              <a:spLocks/>
            </p:cNvSpPr>
            <p:nvPr/>
          </p:nvSpPr>
          <p:spPr bwMode="auto">
            <a:xfrm>
              <a:off x="3037" y="3130"/>
              <a:ext cx="324" cy="343"/>
            </a:xfrm>
            <a:custGeom>
              <a:avLst/>
              <a:gdLst/>
              <a:ahLst/>
              <a:cxnLst>
                <a:cxn ang="0">
                  <a:pos x="28" y="1413"/>
                </a:cxn>
                <a:cxn ang="0">
                  <a:pos x="35" y="1272"/>
                </a:cxn>
                <a:cxn ang="0">
                  <a:pos x="55" y="1135"/>
                </a:cxn>
                <a:cxn ang="0">
                  <a:pos x="85" y="1002"/>
                </a:cxn>
                <a:cxn ang="0">
                  <a:pos x="129" y="874"/>
                </a:cxn>
                <a:cxn ang="0">
                  <a:pos x="183" y="755"/>
                </a:cxn>
                <a:cxn ang="0">
                  <a:pos x="247" y="641"/>
                </a:cxn>
                <a:cxn ang="0">
                  <a:pos x="321" y="534"/>
                </a:cxn>
                <a:cxn ang="0">
                  <a:pos x="403" y="436"/>
                </a:cxn>
                <a:cxn ang="0">
                  <a:pos x="495" y="347"/>
                </a:cxn>
                <a:cxn ang="0">
                  <a:pos x="593" y="268"/>
                </a:cxn>
                <a:cxn ang="0">
                  <a:pos x="699" y="198"/>
                </a:cxn>
                <a:cxn ang="0">
                  <a:pos x="811" y="140"/>
                </a:cxn>
                <a:cxn ang="0">
                  <a:pos x="928" y="93"/>
                </a:cxn>
                <a:cxn ang="0">
                  <a:pos x="1052" y="60"/>
                </a:cxn>
                <a:cxn ang="0">
                  <a:pos x="1178" y="39"/>
                </a:cxn>
                <a:cxn ang="0">
                  <a:pos x="1310" y="31"/>
                </a:cxn>
                <a:cxn ang="0">
                  <a:pos x="1242" y="3"/>
                </a:cxn>
                <a:cxn ang="0">
                  <a:pos x="1110" y="17"/>
                </a:cxn>
                <a:cxn ang="0">
                  <a:pos x="982" y="45"/>
                </a:cxn>
                <a:cxn ang="0">
                  <a:pos x="859" y="87"/>
                </a:cxn>
                <a:cxn ang="0">
                  <a:pos x="742" y="140"/>
                </a:cxn>
                <a:cxn ang="0">
                  <a:pos x="631" y="205"/>
                </a:cxn>
                <a:cxn ang="0">
                  <a:pos x="526" y="281"/>
                </a:cxn>
                <a:cxn ang="0">
                  <a:pos x="429" y="367"/>
                </a:cxn>
                <a:cxn ang="0">
                  <a:pos x="340" y="463"/>
                </a:cxn>
                <a:cxn ang="0">
                  <a:pos x="260" y="568"/>
                </a:cxn>
                <a:cxn ang="0">
                  <a:pos x="189" y="681"/>
                </a:cxn>
                <a:cxn ang="0">
                  <a:pos x="128" y="800"/>
                </a:cxn>
                <a:cxn ang="0">
                  <a:pos x="79" y="927"/>
                </a:cxn>
                <a:cxn ang="0">
                  <a:pos x="40" y="1061"/>
                </a:cxn>
                <a:cxn ang="0">
                  <a:pos x="15" y="1198"/>
                </a:cxn>
                <a:cxn ang="0">
                  <a:pos x="2" y="1340"/>
                </a:cxn>
                <a:cxn ang="0">
                  <a:pos x="0" y="1413"/>
                </a:cxn>
              </a:cxnLst>
              <a:rect l="0" t="0" r="r" b="b"/>
              <a:pathLst>
                <a:path w="1310" h="1413">
                  <a:moveTo>
                    <a:pt x="28" y="1413"/>
                  </a:moveTo>
                  <a:lnTo>
                    <a:pt x="28" y="1413"/>
                  </a:lnTo>
                  <a:lnTo>
                    <a:pt x="30" y="1343"/>
                  </a:lnTo>
                  <a:lnTo>
                    <a:pt x="35" y="1272"/>
                  </a:lnTo>
                  <a:lnTo>
                    <a:pt x="44" y="1202"/>
                  </a:lnTo>
                  <a:lnTo>
                    <a:pt x="55" y="1135"/>
                  </a:lnTo>
                  <a:lnTo>
                    <a:pt x="69" y="1068"/>
                  </a:lnTo>
                  <a:lnTo>
                    <a:pt x="85" y="1002"/>
                  </a:lnTo>
                  <a:lnTo>
                    <a:pt x="106" y="938"/>
                  </a:lnTo>
                  <a:lnTo>
                    <a:pt x="129" y="874"/>
                  </a:lnTo>
                  <a:lnTo>
                    <a:pt x="155" y="814"/>
                  </a:lnTo>
                  <a:lnTo>
                    <a:pt x="183" y="755"/>
                  </a:lnTo>
                  <a:lnTo>
                    <a:pt x="213" y="696"/>
                  </a:lnTo>
                  <a:lnTo>
                    <a:pt x="247" y="641"/>
                  </a:lnTo>
                  <a:lnTo>
                    <a:pt x="283" y="586"/>
                  </a:lnTo>
                  <a:lnTo>
                    <a:pt x="321" y="534"/>
                  </a:lnTo>
                  <a:lnTo>
                    <a:pt x="361" y="483"/>
                  </a:lnTo>
                  <a:lnTo>
                    <a:pt x="403" y="436"/>
                  </a:lnTo>
                  <a:lnTo>
                    <a:pt x="447" y="389"/>
                  </a:lnTo>
                  <a:lnTo>
                    <a:pt x="495" y="347"/>
                  </a:lnTo>
                  <a:lnTo>
                    <a:pt x="543" y="305"/>
                  </a:lnTo>
                  <a:lnTo>
                    <a:pt x="593" y="268"/>
                  </a:lnTo>
                  <a:lnTo>
                    <a:pt x="645" y="231"/>
                  </a:lnTo>
                  <a:lnTo>
                    <a:pt x="699" y="198"/>
                  </a:lnTo>
                  <a:lnTo>
                    <a:pt x="754" y="168"/>
                  </a:lnTo>
                  <a:lnTo>
                    <a:pt x="811" y="140"/>
                  </a:lnTo>
                  <a:lnTo>
                    <a:pt x="869" y="115"/>
                  </a:lnTo>
                  <a:lnTo>
                    <a:pt x="928" y="93"/>
                  </a:lnTo>
                  <a:lnTo>
                    <a:pt x="988" y="76"/>
                  </a:lnTo>
                  <a:lnTo>
                    <a:pt x="1052" y="60"/>
                  </a:lnTo>
                  <a:lnTo>
                    <a:pt x="1114" y="48"/>
                  </a:lnTo>
                  <a:lnTo>
                    <a:pt x="1178" y="39"/>
                  </a:lnTo>
                  <a:lnTo>
                    <a:pt x="1244" y="34"/>
                  </a:lnTo>
                  <a:lnTo>
                    <a:pt x="1310" y="31"/>
                  </a:lnTo>
                  <a:lnTo>
                    <a:pt x="1310" y="0"/>
                  </a:lnTo>
                  <a:lnTo>
                    <a:pt x="1242" y="3"/>
                  </a:lnTo>
                  <a:lnTo>
                    <a:pt x="1176" y="8"/>
                  </a:lnTo>
                  <a:lnTo>
                    <a:pt x="1110" y="17"/>
                  </a:lnTo>
                  <a:lnTo>
                    <a:pt x="1046" y="29"/>
                  </a:lnTo>
                  <a:lnTo>
                    <a:pt x="982" y="45"/>
                  </a:lnTo>
                  <a:lnTo>
                    <a:pt x="920" y="65"/>
                  </a:lnTo>
                  <a:lnTo>
                    <a:pt x="859" y="87"/>
                  </a:lnTo>
                  <a:lnTo>
                    <a:pt x="800" y="111"/>
                  </a:lnTo>
                  <a:lnTo>
                    <a:pt x="742" y="140"/>
                  </a:lnTo>
                  <a:lnTo>
                    <a:pt x="685" y="172"/>
                  </a:lnTo>
                  <a:lnTo>
                    <a:pt x="631" y="205"/>
                  </a:lnTo>
                  <a:lnTo>
                    <a:pt x="576" y="241"/>
                  </a:lnTo>
                  <a:lnTo>
                    <a:pt x="526" y="281"/>
                  </a:lnTo>
                  <a:lnTo>
                    <a:pt x="476" y="323"/>
                  </a:lnTo>
                  <a:lnTo>
                    <a:pt x="429" y="367"/>
                  </a:lnTo>
                  <a:lnTo>
                    <a:pt x="383" y="414"/>
                  </a:lnTo>
                  <a:lnTo>
                    <a:pt x="340" y="463"/>
                  </a:lnTo>
                  <a:lnTo>
                    <a:pt x="298" y="514"/>
                  </a:lnTo>
                  <a:lnTo>
                    <a:pt x="260" y="568"/>
                  </a:lnTo>
                  <a:lnTo>
                    <a:pt x="222" y="624"/>
                  </a:lnTo>
                  <a:lnTo>
                    <a:pt x="189" y="681"/>
                  </a:lnTo>
                  <a:lnTo>
                    <a:pt x="158" y="740"/>
                  </a:lnTo>
                  <a:lnTo>
                    <a:pt x="128" y="800"/>
                  </a:lnTo>
                  <a:lnTo>
                    <a:pt x="103" y="863"/>
                  </a:lnTo>
                  <a:lnTo>
                    <a:pt x="79" y="927"/>
                  </a:lnTo>
                  <a:lnTo>
                    <a:pt x="59" y="994"/>
                  </a:lnTo>
                  <a:lnTo>
                    <a:pt x="40" y="1061"/>
                  </a:lnTo>
                  <a:lnTo>
                    <a:pt x="26" y="1128"/>
                  </a:lnTo>
                  <a:lnTo>
                    <a:pt x="15" y="1198"/>
                  </a:lnTo>
                  <a:lnTo>
                    <a:pt x="7" y="1270"/>
                  </a:lnTo>
                  <a:lnTo>
                    <a:pt x="2" y="1340"/>
                  </a:lnTo>
                  <a:lnTo>
                    <a:pt x="0" y="1413"/>
                  </a:lnTo>
                  <a:lnTo>
                    <a:pt x="0" y="1413"/>
                  </a:lnTo>
                  <a:lnTo>
                    <a:pt x="28" y="1413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792" name="Freeform 8"/>
            <p:cNvSpPr>
              <a:spLocks/>
            </p:cNvSpPr>
            <p:nvPr/>
          </p:nvSpPr>
          <p:spPr bwMode="auto">
            <a:xfrm>
              <a:off x="3037" y="3474"/>
              <a:ext cx="324" cy="343"/>
            </a:xfrm>
            <a:custGeom>
              <a:avLst/>
              <a:gdLst/>
              <a:ahLst/>
              <a:cxnLst>
                <a:cxn ang="0">
                  <a:pos x="1310" y="1382"/>
                </a:cxn>
                <a:cxn ang="0">
                  <a:pos x="1178" y="1375"/>
                </a:cxn>
                <a:cxn ang="0">
                  <a:pos x="1052" y="1354"/>
                </a:cxn>
                <a:cxn ang="0">
                  <a:pos x="928" y="1320"/>
                </a:cxn>
                <a:cxn ang="0">
                  <a:pos x="811" y="1274"/>
                </a:cxn>
                <a:cxn ang="0">
                  <a:pos x="699" y="1215"/>
                </a:cxn>
                <a:cxn ang="0">
                  <a:pos x="593" y="1146"/>
                </a:cxn>
                <a:cxn ang="0">
                  <a:pos x="495" y="1066"/>
                </a:cxn>
                <a:cxn ang="0">
                  <a:pos x="403" y="978"/>
                </a:cxn>
                <a:cxn ang="0">
                  <a:pos x="321" y="880"/>
                </a:cxn>
                <a:cxn ang="0">
                  <a:pos x="247" y="772"/>
                </a:cxn>
                <a:cxn ang="0">
                  <a:pos x="183" y="659"/>
                </a:cxn>
                <a:cxn ang="0">
                  <a:pos x="129" y="539"/>
                </a:cxn>
                <a:cxn ang="0">
                  <a:pos x="85" y="411"/>
                </a:cxn>
                <a:cxn ang="0">
                  <a:pos x="55" y="279"/>
                </a:cxn>
                <a:cxn ang="0">
                  <a:pos x="35" y="142"/>
                </a:cxn>
                <a:cxn ang="0">
                  <a:pos x="28" y="0"/>
                </a:cxn>
                <a:cxn ang="0">
                  <a:pos x="2" y="73"/>
                </a:cxn>
                <a:cxn ang="0">
                  <a:pos x="15" y="216"/>
                </a:cxn>
                <a:cxn ang="0">
                  <a:pos x="40" y="353"/>
                </a:cxn>
                <a:cxn ang="0">
                  <a:pos x="79" y="486"/>
                </a:cxn>
                <a:cxn ang="0">
                  <a:pos x="128" y="613"/>
                </a:cxn>
                <a:cxn ang="0">
                  <a:pos x="189" y="733"/>
                </a:cxn>
                <a:cxn ang="0">
                  <a:pos x="260" y="845"/>
                </a:cxn>
                <a:cxn ang="0">
                  <a:pos x="340" y="950"/>
                </a:cxn>
                <a:cxn ang="0">
                  <a:pos x="429" y="1046"/>
                </a:cxn>
                <a:cxn ang="0">
                  <a:pos x="526" y="1133"/>
                </a:cxn>
                <a:cxn ang="0">
                  <a:pos x="631" y="1209"/>
                </a:cxn>
                <a:cxn ang="0">
                  <a:pos x="742" y="1274"/>
                </a:cxn>
                <a:cxn ang="0">
                  <a:pos x="859" y="1327"/>
                </a:cxn>
                <a:cxn ang="0">
                  <a:pos x="982" y="1369"/>
                </a:cxn>
                <a:cxn ang="0">
                  <a:pos x="1110" y="1397"/>
                </a:cxn>
                <a:cxn ang="0">
                  <a:pos x="1242" y="1411"/>
                </a:cxn>
                <a:cxn ang="0">
                  <a:pos x="1310" y="1413"/>
                </a:cxn>
              </a:cxnLst>
              <a:rect l="0" t="0" r="r" b="b"/>
              <a:pathLst>
                <a:path w="1310" h="1413">
                  <a:moveTo>
                    <a:pt x="1310" y="1382"/>
                  </a:moveTo>
                  <a:lnTo>
                    <a:pt x="1310" y="1382"/>
                  </a:lnTo>
                  <a:lnTo>
                    <a:pt x="1244" y="1380"/>
                  </a:lnTo>
                  <a:lnTo>
                    <a:pt x="1178" y="1375"/>
                  </a:lnTo>
                  <a:lnTo>
                    <a:pt x="1114" y="1366"/>
                  </a:lnTo>
                  <a:lnTo>
                    <a:pt x="1052" y="1354"/>
                  </a:lnTo>
                  <a:lnTo>
                    <a:pt x="988" y="1338"/>
                  </a:lnTo>
                  <a:lnTo>
                    <a:pt x="928" y="1320"/>
                  </a:lnTo>
                  <a:lnTo>
                    <a:pt x="869" y="1298"/>
                  </a:lnTo>
                  <a:lnTo>
                    <a:pt x="811" y="1274"/>
                  </a:lnTo>
                  <a:lnTo>
                    <a:pt x="754" y="1245"/>
                  </a:lnTo>
                  <a:lnTo>
                    <a:pt x="699" y="1215"/>
                  </a:lnTo>
                  <a:lnTo>
                    <a:pt x="645" y="1182"/>
                  </a:lnTo>
                  <a:lnTo>
                    <a:pt x="593" y="1146"/>
                  </a:lnTo>
                  <a:lnTo>
                    <a:pt x="543" y="1108"/>
                  </a:lnTo>
                  <a:lnTo>
                    <a:pt x="495" y="1066"/>
                  </a:lnTo>
                  <a:lnTo>
                    <a:pt x="447" y="1024"/>
                  </a:lnTo>
                  <a:lnTo>
                    <a:pt x="403" y="978"/>
                  </a:lnTo>
                  <a:lnTo>
                    <a:pt x="361" y="930"/>
                  </a:lnTo>
                  <a:lnTo>
                    <a:pt x="321" y="880"/>
                  </a:lnTo>
                  <a:lnTo>
                    <a:pt x="283" y="828"/>
                  </a:lnTo>
                  <a:lnTo>
                    <a:pt x="247" y="772"/>
                  </a:lnTo>
                  <a:lnTo>
                    <a:pt x="213" y="717"/>
                  </a:lnTo>
                  <a:lnTo>
                    <a:pt x="183" y="659"/>
                  </a:lnTo>
                  <a:lnTo>
                    <a:pt x="155" y="600"/>
                  </a:lnTo>
                  <a:lnTo>
                    <a:pt x="129" y="539"/>
                  </a:lnTo>
                  <a:lnTo>
                    <a:pt x="106" y="475"/>
                  </a:lnTo>
                  <a:lnTo>
                    <a:pt x="85" y="411"/>
                  </a:lnTo>
                  <a:lnTo>
                    <a:pt x="69" y="346"/>
                  </a:lnTo>
                  <a:lnTo>
                    <a:pt x="55" y="279"/>
                  </a:lnTo>
                  <a:lnTo>
                    <a:pt x="44" y="211"/>
                  </a:lnTo>
                  <a:lnTo>
                    <a:pt x="35" y="142"/>
                  </a:lnTo>
                  <a:lnTo>
                    <a:pt x="30" y="71"/>
                  </a:lnTo>
                  <a:lnTo>
                    <a:pt x="28" y="0"/>
                  </a:lnTo>
                  <a:lnTo>
                    <a:pt x="0" y="0"/>
                  </a:lnTo>
                  <a:lnTo>
                    <a:pt x="2" y="73"/>
                  </a:lnTo>
                  <a:lnTo>
                    <a:pt x="7" y="144"/>
                  </a:lnTo>
                  <a:lnTo>
                    <a:pt x="15" y="216"/>
                  </a:lnTo>
                  <a:lnTo>
                    <a:pt x="26" y="285"/>
                  </a:lnTo>
                  <a:lnTo>
                    <a:pt x="40" y="353"/>
                  </a:lnTo>
                  <a:lnTo>
                    <a:pt x="59" y="420"/>
                  </a:lnTo>
                  <a:lnTo>
                    <a:pt x="79" y="486"/>
                  </a:lnTo>
                  <a:lnTo>
                    <a:pt x="103" y="550"/>
                  </a:lnTo>
                  <a:lnTo>
                    <a:pt x="128" y="613"/>
                  </a:lnTo>
                  <a:lnTo>
                    <a:pt x="158" y="674"/>
                  </a:lnTo>
                  <a:lnTo>
                    <a:pt x="189" y="733"/>
                  </a:lnTo>
                  <a:lnTo>
                    <a:pt x="222" y="790"/>
                  </a:lnTo>
                  <a:lnTo>
                    <a:pt x="260" y="845"/>
                  </a:lnTo>
                  <a:lnTo>
                    <a:pt x="298" y="900"/>
                  </a:lnTo>
                  <a:lnTo>
                    <a:pt x="340" y="950"/>
                  </a:lnTo>
                  <a:lnTo>
                    <a:pt x="383" y="1000"/>
                  </a:lnTo>
                  <a:lnTo>
                    <a:pt x="429" y="1046"/>
                  </a:lnTo>
                  <a:lnTo>
                    <a:pt x="476" y="1091"/>
                  </a:lnTo>
                  <a:lnTo>
                    <a:pt x="526" y="1133"/>
                  </a:lnTo>
                  <a:lnTo>
                    <a:pt x="576" y="1172"/>
                  </a:lnTo>
                  <a:lnTo>
                    <a:pt x="631" y="1209"/>
                  </a:lnTo>
                  <a:lnTo>
                    <a:pt x="685" y="1242"/>
                  </a:lnTo>
                  <a:lnTo>
                    <a:pt x="742" y="1274"/>
                  </a:lnTo>
                  <a:lnTo>
                    <a:pt x="800" y="1303"/>
                  </a:lnTo>
                  <a:lnTo>
                    <a:pt x="859" y="1327"/>
                  </a:lnTo>
                  <a:lnTo>
                    <a:pt x="920" y="1349"/>
                  </a:lnTo>
                  <a:lnTo>
                    <a:pt x="982" y="1369"/>
                  </a:lnTo>
                  <a:lnTo>
                    <a:pt x="1046" y="1384"/>
                  </a:lnTo>
                  <a:lnTo>
                    <a:pt x="1110" y="1397"/>
                  </a:lnTo>
                  <a:lnTo>
                    <a:pt x="1176" y="1405"/>
                  </a:lnTo>
                  <a:lnTo>
                    <a:pt x="1242" y="1411"/>
                  </a:lnTo>
                  <a:lnTo>
                    <a:pt x="1310" y="1413"/>
                  </a:lnTo>
                  <a:lnTo>
                    <a:pt x="1310" y="1413"/>
                  </a:lnTo>
                  <a:lnTo>
                    <a:pt x="1310" y="1382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793" name="Freeform 9"/>
            <p:cNvSpPr>
              <a:spLocks/>
            </p:cNvSpPr>
            <p:nvPr/>
          </p:nvSpPr>
          <p:spPr bwMode="auto">
            <a:xfrm>
              <a:off x="3285" y="3070"/>
              <a:ext cx="78" cy="404"/>
            </a:xfrm>
            <a:custGeom>
              <a:avLst/>
              <a:gdLst/>
              <a:ahLst/>
              <a:cxnLst>
                <a:cxn ang="0">
                  <a:pos x="309" y="1667"/>
                </a:cxn>
                <a:cxn ang="0">
                  <a:pos x="0" y="1335"/>
                </a:cxn>
                <a:cxn ang="0">
                  <a:pos x="311" y="0"/>
                </a:cxn>
                <a:cxn ang="0">
                  <a:pos x="309" y="1667"/>
                </a:cxn>
              </a:cxnLst>
              <a:rect l="0" t="0" r="r" b="b"/>
              <a:pathLst>
                <a:path w="311" h="1667">
                  <a:moveTo>
                    <a:pt x="309" y="1667"/>
                  </a:moveTo>
                  <a:lnTo>
                    <a:pt x="0" y="1335"/>
                  </a:lnTo>
                  <a:lnTo>
                    <a:pt x="311" y="0"/>
                  </a:lnTo>
                  <a:lnTo>
                    <a:pt x="309" y="166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794" name="Freeform 10"/>
            <p:cNvSpPr>
              <a:spLocks/>
            </p:cNvSpPr>
            <p:nvPr/>
          </p:nvSpPr>
          <p:spPr bwMode="auto">
            <a:xfrm>
              <a:off x="3281" y="3391"/>
              <a:ext cx="83" cy="86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5" y="22"/>
                </a:cxn>
                <a:cxn ang="0">
                  <a:pos x="313" y="354"/>
                </a:cxn>
                <a:cxn ang="0">
                  <a:pos x="334" y="332"/>
                </a:cxn>
                <a:cxn ang="0">
                  <a:pos x="25" y="0"/>
                </a:cxn>
                <a:cxn ang="0">
                  <a:pos x="29" y="14"/>
                </a:cxn>
                <a:cxn ang="0">
                  <a:pos x="0" y="8"/>
                </a:cxn>
              </a:cxnLst>
              <a:rect l="0" t="0" r="r" b="b"/>
              <a:pathLst>
                <a:path w="334" h="354">
                  <a:moveTo>
                    <a:pt x="0" y="8"/>
                  </a:moveTo>
                  <a:lnTo>
                    <a:pt x="5" y="22"/>
                  </a:lnTo>
                  <a:lnTo>
                    <a:pt x="313" y="354"/>
                  </a:lnTo>
                  <a:lnTo>
                    <a:pt x="334" y="332"/>
                  </a:lnTo>
                  <a:lnTo>
                    <a:pt x="25" y="0"/>
                  </a:lnTo>
                  <a:lnTo>
                    <a:pt x="29" y="14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795" name="Freeform 11"/>
            <p:cNvSpPr>
              <a:spLocks/>
            </p:cNvSpPr>
            <p:nvPr/>
          </p:nvSpPr>
          <p:spPr bwMode="auto">
            <a:xfrm>
              <a:off x="3281" y="3068"/>
              <a:ext cx="86" cy="326"/>
            </a:xfrm>
            <a:custGeom>
              <a:avLst/>
              <a:gdLst/>
              <a:ahLst/>
              <a:cxnLst>
                <a:cxn ang="0">
                  <a:pos x="340" y="3"/>
                </a:cxn>
                <a:cxn ang="0">
                  <a:pos x="311" y="0"/>
                </a:cxn>
                <a:cxn ang="0">
                  <a:pos x="0" y="1335"/>
                </a:cxn>
                <a:cxn ang="0">
                  <a:pos x="29" y="1341"/>
                </a:cxn>
                <a:cxn ang="0">
                  <a:pos x="340" y="7"/>
                </a:cxn>
                <a:cxn ang="0">
                  <a:pos x="311" y="3"/>
                </a:cxn>
                <a:cxn ang="0">
                  <a:pos x="340" y="3"/>
                </a:cxn>
              </a:cxnLst>
              <a:rect l="0" t="0" r="r" b="b"/>
              <a:pathLst>
                <a:path w="340" h="1341">
                  <a:moveTo>
                    <a:pt x="340" y="3"/>
                  </a:moveTo>
                  <a:lnTo>
                    <a:pt x="311" y="0"/>
                  </a:lnTo>
                  <a:lnTo>
                    <a:pt x="0" y="1335"/>
                  </a:lnTo>
                  <a:lnTo>
                    <a:pt x="29" y="1341"/>
                  </a:lnTo>
                  <a:lnTo>
                    <a:pt x="340" y="7"/>
                  </a:lnTo>
                  <a:lnTo>
                    <a:pt x="311" y="3"/>
                  </a:lnTo>
                  <a:lnTo>
                    <a:pt x="340" y="3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796" name="Freeform 12"/>
            <p:cNvSpPr>
              <a:spLocks/>
            </p:cNvSpPr>
            <p:nvPr/>
          </p:nvSpPr>
          <p:spPr bwMode="auto">
            <a:xfrm>
              <a:off x="3357" y="3070"/>
              <a:ext cx="8" cy="407"/>
            </a:xfrm>
            <a:custGeom>
              <a:avLst/>
              <a:gdLst/>
              <a:ahLst/>
              <a:cxnLst>
                <a:cxn ang="0">
                  <a:pos x="4" y="1678"/>
                </a:cxn>
                <a:cxn ang="0">
                  <a:pos x="29" y="1667"/>
                </a:cxn>
                <a:cxn ang="0">
                  <a:pos x="31" y="0"/>
                </a:cxn>
                <a:cxn ang="0">
                  <a:pos x="2" y="0"/>
                </a:cxn>
                <a:cxn ang="0">
                  <a:pos x="0" y="1667"/>
                </a:cxn>
                <a:cxn ang="0">
                  <a:pos x="25" y="1656"/>
                </a:cxn>
                <a:cxn ang="0">
                  <a:pos x="4" y="1678"/>
                </a:cxn>
              </a:cxnLst>
              <a:rect l="0" t="0" r="r" b="b"/>
              <a:pathLst>
                <a:path w="31" h="1678">
                  <a:moveTo>
                    <a:pt x="4" y="1678"/>
                  </a:moveTo>
                  <a:lnTo>
                    <a:pt x="29" y="1667"/>
                  </a:lnTo>
                  <a:lnTo>
                    <a:pt x="31" y="0"/>
                  </a:lnTo>
                  <a:lnTo>
                    <a:pt x="2" y="0"/>
                  </a:lnTo>
                  <a:lnTo>
                    <a:pt x="0" y="1667"/>
                  </a:lnTo>
                  <a:lnTo>
                    <a:pt x="25" y="1656"/>
                  </a:lnTo>
                  <a:lnTo>
                    <a:pt x="4" y="1678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797" name="Freeform 13"/>
            <p:cNvSpPr>
              <a:spLocks/>
            </p:cNvSpPr>
            <p:nvPr/>
          </p:nvSpPr>
          <p:spPr bwMode="auto">
            <a:xfrm>
              <a:off x="2980" y="3475"/>
              <a:ext cx="381" cy="81"/>
            </a:xfrm>
            <a:custGeom>
              <a:avLst/>
              <a:gdLst/>
              <a:ahLst/>
              <a:cxnLst>
                <a:cxn ang="0">
                  <a:pos x="1544" y="3"/>
                </a:cxn>
                <a:cxn ang="0">
                  <a:pos x="1236" y="336"/>
                </a:cxn>
                <a:cxn ang="0">
                  <a:pos x="0" y="0"/>
                </a:cxn>
                <a:cxn ang="0">
                  <a:pos x="1544" y="3"/>
                </a:cxn>
              </a:cxnLst>
              <a:rect l="0" t="0" r="r" b="b"/>
              <a:pathLst>
                <a:path w="1544" h="336">
                  <a:moveTo>
                    <a:pt x="1544" y="3"/>
                  </a:moveTo>
                  <a:lnTo>
                    <a:pt x="1236" y="336"/>
                  </a:lnTo>
                  <a:lnTo>
                    <a:pt x="0" y="0"/>
                  </a:lnTo>
                  <a:lnTo>
                    <a:pt x="1544" y="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798" name="Freeform 14"/>
            <p:cNvSpPr>
              <a:spLocks/>
            </p:cNvSpPr>
            <p:nvPr/>
          </p:nvSpPr>
          <p:spPr bwMode="auto">
            <a:xfrm>
              <a:off x="3283" y="3474"/>
              <a:ext cx="81" cy="86"/>
            </a:xfrm>
            <a:custGeom>
              <a:avLst/>
              <a:gdLst/>
              <a:ahLst/>
              <a:cxnLst>
                <a:cxn ang="0">
                  <a:pos x="7" y="360"/>
                </a:cxn>
                <a:cxn ang="0">
                  <a:pos x="20" y="355"/>
                </a:cxn>
                <a:cxn ang="0">
                  <a:pos x="328" y="22"/>
                </a:cxn>
                <a:cxn ang="0">
                  <a:pos x="307" y="0"/>
                </a:cxn>
                <a:cxn ang="0">
                  <a:pos x="0" y="333"/>
                </a:cxn>
                <a:cxn ang="0">
                  <a:pos x="13" y="329"/>
                </a:cxn>
                <a:cxn ang="0">
                  <a:pos x="7" y="360"/>
                </a:cxn>
              </a:cxnLst>
              <a:rect l="0" t="0" r="r" b="b"/>
              <a:pathLst>
                <a:path w="328" h="360">
                  <a:moveTo>
                    <a:pt x="7" y="360"/>
                  </a:moveTo>
                  <a:lnTo>
                    <a:pt x="20" y="355"/>
                  </a:lnTo>
                  <a:lnTo>
                    <a:pt x="328" y="22"/>
                  </a:lnTo>
                  <a:lnTo>
                    <a:pt x="307" y="0"/>
                  </a:lnTo>
                  <a:lnTo>
                    <a:pt x="0" y="333"/>
                  </a:lnTo>
                  <a:lnTo>
                    <a:pt x="13" y="329"/>
                  </a:lnTo>
                  <a:lnTo>
                    <a:pt x="7" y="360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799" name="Freeform 15"/>
            <p:cNvSpPr>
              <a:spLocks/>
            </p:cNvSpPr>
            <p:nvPr/>
          </p:nvSpPr>
          <p:spPr bwMode="auto">
            <a:xfrm>
              <a:off x="2980" y="3471"/>
              <a:ext cx="307" cy="89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1"/>
                </a:cxn>
                <a:cxn ang="0">
                  <a:pos x="1236" y="367"/>
                </a:cxn>
                <a:cxn ang="0">
                  <a:pos x="1242" y="336"/>
                </a:cxn>
                <a:cxn ang="0">
                  <a:pos x="6" y="0"/>
                </a:cxn>
                <a:cxn ang="0">
                  <a:pos x="3" y="31"/>
                </a:cxn>
                <a:cxn ang="0">
                  <a:pos x="3" y="0"/>
                </a:cxn>
              </a:cxnLst>
              <a:rect l="0" t="0" r="r" b="b"/>
              <a:pathLst>
                <a:path w="1242" h="367">
                  <a:moveTo>
                    <a:pt x="3" y="0"/>
                  </a:moveTo>
                  <a:lnTo>
                    <a:pt x="0" y="31"/>
                  </a:lnTo>
                  <a:lnTo>
                    <a:pt x="1236" y="367"/>
                  </a:lnTo>
                  <a:lnTo>
                    <a:pt x="1242" y="336"/>
                  </a:lnTo>
                  <a:lnTo>
                    <a:pt x="6" y="0"/>
                  </a:lnTo>
                  <a:lnTo>
                    <a:pt x="3" y="31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00" name="Freeform 16"/>
            <p:cNvSpPr>
              <a:spLocks/>
            </p:cNvSpPr>
            <p:nvPr/>
          </p:nvSpPr>
          <p:spPr bwMode="auto">
            <a:xfrm>
              <a:off x="2980" y="3471"/>
              <a:ext cx="382" cy="8"/>
            </a:xfrm>
            <a:custGeom>
              <a:avLst/>
              <a:gdLst/>
              <a:ahLst/>
              <a:cxnLst>
                <a:cxn ang="0">
                  <a:pos x="1554" y="29"/>
                </a:cxn>
                <a:cxn ang="0">
                  <a:pos x="1544" y="2"/>
                </a:cxn>
                <a:cxn ang="0">
                  <a:pos x="0" y="0"/>
                </a:cxn>
                <a:cxn ang="0">
                  <a:pos x="0" y="31"/>
                </a:cxn>
                <a:cxn ang="0">
                  <a:pos x="1544" y="33"/>
                </a:cxn>
                <a:cxn ang="0">
                  <a:pos x="1533" y="7"/>
                </a:cxn>
                <a:cxn ang="0">
                  <a:pos x="1554" y="29"/>
                </a:cxn>
              </a:cxnLst>
              <a:rect l="0" t="0" r="r" b="b"/>
              <a:pathLst>
                <a:path w="1554" h="33">
                  <a:moveTo>
                    <a:pt x="1554" y="29"/>
                  </a:moveTo>
                  <a:lnTo>
                    <a:pt x="1544" y="2"/>
                  </a:lnTo>
                  <a:lnTo>
                    <a:pt x="0" y="0"/>
                  </a:lnTo>
                  <a:lnTo>
                    <a:pt x="0" y="31"/>
                  </a:lnTo>
                  <a:lnTo>
                    <a:pt x="1544" y="33"/>
                  </a:lnTo>
                  <a:lnTo>
                    <a:pt x="1533" y="7"/>
                  </a:lnTo>
                  <a:lnTo>
                    <a:pt x="1554" y="29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01" name="Freeform 17"/>
            <p:cNvSpPr>
              <a:spLocks/>
            </p:cNvSpPr>
            <p:nvPr/>
          </p:nvSpPr>
          <p:spPr bwMode="auto">
            <a:xfrm>
              <a:off x="3363" y="3474"/>
              <a:ext cx="78" cy="405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311" y="333"/>
                </a:cxn>
                <a:cxn ang="0">
                  <a:pos x="0" y="1667"/>
                </a:cxn>
                <a:cxn ang="0">
                  <a:pos x="2" y="0"/>
                </a:cxn>
              </a:cxnLst>
              <a:rect l="0" t="0" r="r" b="b"/>
              <a:pathLst>
                <a:path w="311" h="1667">
                  <a:moveTo>
                    <a:pt x="2" y="0"/>
                  </a:moveTo>
                  <a:lnTo>
                    <a:pt x="311" y="333"/>
                  </a:lnTo>
                  <a:lnTo>
                    <a:pt x="0" y="1667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02" name="Freeform 18"/>
            <p:cNvSpPr>
              <a:spLocks/>
            </p:cNvSpPr>
            <p:nvPr/>
          </p:nvSpPr>
          <p:spPr bwMode="auto">
            <a:xfrm>
              <a:off x="3360" y="3472"/>
              <a:ext cx="82" cy="86"/>
            </a:xfrm>
            <a:custGeom>
              <a:avLst/>
              <a:gdLst/>
              <a:ahLst/>
              <a:cxnLst>
                <a:cxn ang="0">
                  <a:pos x="333" y="347"/>
                </a:cxn>
                <a:cxn ang="0">
                  <a:pos x="329" y="333"/>
                </a:cxn>
                <a:cxn ang="0">
                  <a:pos x="20" y="0"/>
                </a:cxn>
                <a:cxn ang="0">
                  <a:pos x="0" y="22"/>
                </a:cxn>
                <a:cxn ang="0">
                  <a:pos x="308" y="355"/>
                </a:cxn>
                <a:cxn ang="0">
                  <a:pos x="304" y="341"/>
                </a:cxn>
                <a:cxn ang="0">
                  <a:pos x="333" y="347"/>
                </a:cxn>
              </a:cxnLst>
              <a:rect l="0" t="0" r="r" b="b"/>
              <a:pathLst>
                <a:path w="333" h="355">
                  <a:moveTo>
                    <a:pt x="333" y="347"/>
                  </a:moveTo>
                  <a:lnTo>
                    <a:pt x="329" y="333"/>
                  </a:lnTo>
                  <a:lnTo>
                    <a:pt x="20" y="0"/>
                  </a:lnTo>
                  <a:lnTo>
                    <a:pt x="0" y="22"/>
                  </a:lnTo>
                  <a:lnTo>
                    <a:pt x="308" y="355"/>
                  </a:lnTo>
                  <a:lnTo>
                    <a:pt x="304" y="341"/>
                  </a:lnTo>
                  <a:lnTo>
                    <a:pt x="333" y="347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03" name="Freeform 19"/>
            <p:cNvSpPr>
              <a:spLocks/>
            </p:cNvSpPr>
            <p:nvPr/>
          </p:nvSpPr>
          <p:spPr bwMode="auto">
            <a:xfrm>
              <a:off x="3359" y="3555"/>
              <a:ext cx="83" cy="326"/>
            </a:xfrm>
            <a:custGeom>
              <a:avLst/>
              <a:gdLst/>
              <a:ahLst/>
              <a:cxnLst>
                <a:cxn ang="0">
                  <a:pos x="0" y="1337"/>
                </a:cxn>
                <a:cxn ang="0">
                  <a:pos x="29" y="1341"/>
                </a:cxn>
                <a:cxn ang="0">
                  <a:pos x="340" y="6"/>
                </a:cxn>
                <a:cxn ang="0">
                  <a:pos x="311" y="0"/>
                </a:cxn>
                <a:cxn ang="0">
                  <a:pos x="0" y="1334"/>
                </a:cxn>
                <a:cxn ang="0">
                  <a:pos x="29" y="1337"/>
                </a:cxn>
                <a:cxn ang="0">
                  <a:pos x="0" y="1337"/>
                </a:cxn>
              </a:cxnLst>
              <a:rect l="0" t="0" r="r" b="b"/>
              <a:pathLst>
                <a:path w="340" h="1341">
                  <a:moveTo>
                    <a:pt x="0" y="1337"/>
                  </a:moveTo>
                  <a:lnTo>
                    <a:pt x="29" y="1341"/>
                  </a:lnTo>
                  <a:lnTo>
                    <a:pt x="340" y="6"/>
                  </a:lnTo>
                  <a:lnTo>
                    <a:pt x="311" y="0"/>
                  </a:lnTo>
                  <a:lnTo>
                    <a:pt x="0" y="1334"/>
                  </a:lnTo>
                  <a:lnTo>
                    <a:pt x="29" y="1337"/>
                  </a:lnTo>
                  <a:lnTo>
                    <a:pt x="0" y="1337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04" name="Freeform 20"/>
            <p:cNvSpPr>
              <a:spLocks/>
            </p:cNvSpPr>
            <p:nvPr/>
          </p:nvSpPr>
          <p:spPr bwMode="auto">
            <a:xfrm>
              <a:off x="3359" y="3472"/>
              <a:ext cx="8" cy="407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2" y="11"/>
                </a:cxn>
                <a:cxn ang="0">
                  <a:pos x="0" y="1678"/>
                </a:cxn>
                <a:cxn ang="0">
                  <a:pos x="29" y="1678"/>
                </a:cxn>
                <a:cxn ang="0">
                  <a:pos x="31" y="11"/>
                </a:cxn>
                <a:cxn ang="0">
                  <a:pos x="7" y="22"/>
                </a:cxn>
                <a:cxn ang="0">
                  <a:pos x="27" y="0"/>
                </a:cxn>
              </a:cxnLst>
              <a:rect l="0" t="0" r="r" b="b"/>
              <a:pathLst>
                <a:path w="31" h="1678">
                  <a:moveTo>
                    <a:pt x="27" y="0"/>
                  </a:moveTo>
                  <a:lnTo>
                    <a:pt x="2" y="11"/>
                  </a:lnTo>
                  <a:lnTo>
                    <a:pt x="0" y="1678"/>
                  </a:lnTo>
                  <a:lnTo>
                    <a:pt x="29" y="1678"/>
                  </a:lnTo>
                  <a:lnTo>
                    <a:pt x="31" y="11"/>
                  </a:lnTo>
                  <a:lnTo>
                    <a:pt x="7" y="22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05" name="Freeform 21"/>
            <p:cNvSpPr>
              <a:spLocks/>
            </p:cNvSpPr>
            <p:nvPr/>
          </p:nvSpPr>
          <p:spPr bwMode="auto">
            <a:xfrm>
              <a:off x="3361" y="3393"/>
              <a:ext cx="382" cy="81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308" y="0"/>
                </a:cxn>
                <a:cxn ang="0">
                  <a:pos x="1543" y="336"/>
                </a:cxn>
                <a:cxn ang="0">
                  <a:pos x="0" y="334"/>
                </a:cxn>
              </a:cxnLst>
              <a:rect l="0" t="0" r="r" b="b"/>
              <a:pathLst>
                <a:path w="1543" h="336">
                  <a:moveTo>
                    <a:pt x="0" y="334"/>
                  </a:moveTo>
                  <a:lnTo>
                    <a:pt x="308" y="0"/>
                  </a:lnTo>
                  <a:lnTo>
                    <a:pt x="1543" y="336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06" name="Freeform 22"/>
            <p:cNvSpPr>
              <a:spLocks/>
            </p:cNvSpPr>
            <p:nvPr/>
          </p:nvSpPr>
          <p:spPr bwMode="auto">
            <a:xfrm>
              <a:off x="3359" y="3389"/>
              <a:ext cx="82" cy="86"/>
            </a:xfrm>
            <a:custGeom>
              <a:avLst/>
              <a:gdLst/>
              <a:ahLst/>
              <a:cxnLst>
                <a:cxn ang="0">
                  <a:pos x="322" y="0"/>
                </a:cxn>
                <a:cxn ang="0">
                  <a:pos x="308" y="4"/>
                </a:cxn>
                <a:cxn ang="0">
                  <a:pos x="0" y="338"/>
                </a:cxn>
                <a:cxn ang="0">
                  <a:pos x="21" y="360"/>
                </a:cxn>
                <a:cxn ang="0">
                  <a:pos x="329" y="26"/>
                </a:cxn>
                <a:cxn ang="0">
                  <a:pos x="315" y="31"/>
                </a:cxn>
                <a:cxn ang="0">
                  <a:pos x="322" y="0"/>
                </a:cxn>
              </a:cxnLst>
              <a:rect l="0" t="0" r="r" b="b"/>
              <a:pathLst>
                <a:path w="329" h="360">
                  <a:moveTo>
                    <a:pt x="322" y="0"/>
                  </a:moveTo>
                  <a:lnTo>
                    <a:pt x="308" y="4"/>
                  </a:lnTo>
                  <a:lnTo>
                    <a:pt x="0" y="338"/>
                  </a:lnTo>
                  <a:lnTo>
                    <a:pt x="21" y="360"/>
                  </a:lnTo>
                  <a:lnTo>
                    <a:pt x="329" y="26"/>
                  </a:lnTo>
                  <a:lnTo>
                    <a:pt x="315" y="31"/>
                  </a:lnTo>
                  <a:lnTo>
                    <a:pt x="322" y="0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07" name="Freeform 23"/>
            <p:cNvSpPr>
              <a:spLocks/>
            </p:cNvSpPr>
            <p:nvPr/>
          </p:nvSpPr>
          <p:spPr bwMode="auto">
            <a:xfrm>
              <a:off x="3437" y="3389"/>
              <a:ext cx="307" cy="89"/>
            </a:xfrm>
            <a:custGeom>
              <a:avLst/>
              <a:gdLst/>
              <a:ahLst/>
              <a:cxnLst>
                <a:cxn ang="0">
                  <a:pos x="1239" y="367"/>
                </a:cxn>
                <a:cxn ang="0">
                  <a:pos x="1242" y="336"/>
                </a:cxn>
                <a:cxn ang="0">
                  <a:pos x="7" y="0"/>
                </a:cxn>
                <a:cxn ang="0">
                  <a:pos x="0" y="31"/>
                </a:cxn>
                <a:cxn ang="0">
                  <a:pos x="1236" y="367"/>
                </a:cxn>
                <a:cxn ang="0">
                  <a:pos x="1239" y="336"/>
                </a:cxn>
                <a:cxn ang="0">
                  <a:pos x="1239" y="367"/>
                </a:cxn>
              </a:cxnLst>
              <a:rect l="0" t="0" r="r" b="b"/>
              <a:pathLst>
                <a:path w="1242" h="367">
                  <a:moveTo>
                    <a:pt x="1239" y="367"/>
                  </a:moveTo>
                  <a:lnTo>
                    <a:pt x="1242" y="336"/>
                  </a:lnTo>
                  <a:lnTo>
                    <a:pt x="7" y="0"/>
                  </a:lnTo>
                  <a:lnTo>
                    <a:pt x="0" y="31"/>
                  </a:lnTo>
                  <a:lnTo>
                    <a:pt x="1236" y="367"/>
                  </a:lnTo>
                  <a:lnTo>
                    <a:pt x="1239" y="336"/>
                  </a:lnTo>
                  <a:lnTo>
                    <a:pt x="1239" y="367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08" name="Freeform 24"/>
            <p:cNvSpPr>
              <a:spLocks/>
            </p:cNvSpPr>
            <p:nvPr/>
          </p:nvSpPr>
          <p:spPr bwMode="auto">
            <a:xfrm>
              <a:off x="3359" y="3471"/>
              <a:ext cx="385" cy="8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1" y="30"/>
                </a:cxn>
                <a:cxn ang="0">
                  <a:pos x="1554" y="33"/>
                </a:cxn>
                <a:cxn ang="0">
                  <a:pos x="1554" y="2"/>
                </a:cxn>
                <a:cxn ang="0">
                  <a:pos x="11" y="0"/>
                </a:cxn>
                <a:cxn ang="0">
                  <a:pos x="21" y="26"/>
                </a:cxn>
                <a:cxn ang="0">
                  <a:pos x="0" y="4"/>
                </a:cxn>
              </a:cxnLst>
              <a:rect l="0" t="0" r="r" b="b"/>
              <a:pathLst>
                <a:path w="1554" h="33">
                  <a:moveTo>
                    <a:pt x="0" y="4"/>
                  </a:moveTo>
                  <a:lnTo>
                    <a:pt x="11" y="30"/>
                  </a:lnTo>
                  <a:lnTo>
                    <a:pt x="1554" y="33"/>
                  </a:lnTo>
                  <a:lnTo>
                    <a:pt x="1554" y="2"/>
                  </a:lnTo>
                  <a:lnTo>
                    <a:pt x="11" y="0"/>
                  </a:lnTo>
                  <a:lnTo>
                    <a:pt x="21" y="26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09" name="Freeform 25"/>
            <p:cNvSpPr>
              <a:spLocks/>
            </p:cNvSpPr>
            <p:nvPr/>
          </p:nvSpPr>
          <p:spPr bwMode="auto">
            <a:xfrm>
              <a:off x="3363" y="3070"/>
              <a:ext cx="78" cy="404"/>
            </a:xfrm>
            <a:custGeom>
              <a:avLst/>
              <a:gdLst/>
              <a:ahLst/>
              <a:cxnLst>
                <a:cxn ang="0">
                  <a:pos x="2" y="1667"/>
                </a:cxn>
                <a:cxn ang="0">
                  <a:pos x="311" y="1335"/>
                </a:cxn>
                <a:cxn ang="0">
                  <a:pos x="0" y="0"/>
                </a:cxn>
                <a:cxn ang="0">
                  <a:pos x="2" y="1667"/>
                </a:cxn>
              </a:cxnLst>
              <a:rect l="0" t="0" r="r" b="b"/>
              <a:pathLst>
                <a:path w="311" h="1667">
                  <a:moveTo>
                    <a:pt x="2" y="1667"/>
                  </a:moveTo>
                  <a:lnTo>
                    <a:pt x="311" y="1335"/>
                  </a:lnTo>
                  <a:lnTo>
                    <a:pt x="0" y="0"/>
                  </a:lnTo>
                  <a:lnTo>
                    <a:pt x="2" y="1667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10" name="Freeform 26"/>
            <p:cNvSpPr>
              <a:spLocks/>
            </p:cNvSpPr>
            <p:nvPr/>
          </p:nvSpPr>
          <p:spPr bwMode="auto">
            <a:xfrm>
              <a:off x="3360" y="3391"/>
              <a:ext cx="82" cy="86"/>
            </a:xfrm>
            <a:custGeom>
              <a:avLst/>
              <a:gdLst/>
              <a:ahLst/>
              <a:cxnLst>
                <a:cxn ang="0">
                  <a:pos x="304" y="14"/>
                </a:cxn>
                <a:cxn ang="0">
                  <a:pos x="308" y="0"/>
                </a:cxn>
                <a:cxn ang="0">
                  <a:pos x="0" y="332"/>
                </a:cxn>
                <a:cxn ang="0">
                  <a:pos x="20" y="354"/>
                </a:cxn>
                <a:cxn ang="0">
                  <a:pos x="329" y="22"/>
                </a:cxn>
                <a:cxn ang="0">
                  <a:pos x="333" y="8"/>
                </a:cxn>
                <a:cxn ang="0">
                  <a:pos x="304" y="14"/>
                </a:cxn>
              </a:cxnLst>
              <a:rect l="0" t="0" r="r" b="b"/>
              <a:pathLst>
                <a:path w="333" h="354">
                  <a:moveTo>
                    <a:pt x="304" y="14"/>
                  </a:moveTo>
                  <a:lnTo>
                    <a:pt x="308" y="0"/>
                  </a:lnTo>
                  <a:lnTo>
                    <a:pt x="0" y="332"/>
                  </a:lnTo>
                  <a:lnTo>
                    <a:pt x="20" y="354"/>
                  </a:lnTo>
                  <a:lnTo>
                    <a:pt x="329" y="22"/>
                  </a:lnTo>
                  <a:lnTo>
                    <a:pt x="333" y="8"/>
                  </a:lnTo>
                  <a:lnTo>
                    <a:pt x="304" y="14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11" name="Freeform 27"/>
            <p:cNvSpPr>
              <a:spLocks/>
            </p:cNvSpPr>
            <p:nvPr/>
          </p:nvSpPr>
          <p:spPr bwMode="auto">
            <a:xfrm>
              <a:off x="3359" y="3068"/>
              <a:ext cx="83" cy="326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0" y="7"/>
                </a:cxn>
                <a:cxn ang="0">
                  <a:pos x="311" y="1341"/>
                </a:cxn>
                <a:cxn ang="0">
                  <a:pos x="340" y="1335"/>
                </a:cxn>
                <a:cxn ang="0">
                  <a:pos x="29" y="0"/>
                </a:cxn>
                <a:cxn ang="0">
                  <a:pos x="0" y="3"/>
                </a:cxn>
                <a:cxn ang="0">
                  <a:pos x="29" y="3"/>
                </a:cxn>
              </a:cxnLst>
              <a:rect l="0" t="0" r="r" b="b"/>
              <a:pathLst>
                <a:path w="340" h="1341">
                  <a:moveTo>
                    <a:pt x="29" y="3"/>
                  </a:moveTo>
                  <a:lnTo>
                    <a:pt x="0" y="7"/>
                  </a:lnTo>
                  <a:lnTo>
                    <a:pt x="311" y="1341"/>
                  </a:lnTo>
                  <a:lnTo>
                    <a:pt x="340" y="1335"/>
                  </a:lnTo>
                  <a:lnTo>
                    <a:pt x="29" y="0"/>
                  </a:lnTo>
                  <a:lnTo>
                    <a:pt x="0" y="3"/>
                  </a:lnTo>
                  <a:lnTo>
                    <a:pt x="29" y="3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12" name="Freeform 28"/>
            <p:cNvSpPr>
              <a:spLocks/>
            </p:cNvSpPr>
            <p:nvPr/>
          </p:nvSpPr>
          <p:spPr bwMode="auto">
            <a:xfrm>
              <a:off x="3359" y="3070"/>
              <a:ext cx="8" cy="407"/>
            </a:xfrm>
            <a:custGeom>
              <a:avLst/>
              <a:gdLst/>
              <a:ahLst/>
              <a:cxnLst>
                <a:cxn ang="0">
                  <a:pos x="7" y="1656"/>
                </a:cxn>
                <a:cxn ang="0">
                  <a:pos x="31" y="1667"/>
                </a:cxn>
                <a:cxn ang="0">
                  <a:pos x="29" y="0"/>
                </a:cxn>
                <a:cxn ang="0">
                  <a:pos x="0" y="0"/>
                </a:cxn>
                <a:cxn ang="0">
                  <a:pos x="2" y="1667"/>
                </a:cxn>
                <a:cxn ang="0">
                  <a:pos x="27" y="1678"/>
                </a:cxn>
                <a:cxn ang="0">
                  <a:pos x="7" y="1656"/>
                </a:cxn>
              </a:cxnLst>
              <a:rect l="0" t="0" r="r" b="b"/>
              <a:pathLst>
                <a:path w="31" h="1678">
                  <a:moveTo>
                    <a:pt x="7" y="1656"/>
                  </a:moveTo>
                  <a:lnTo>
                    <a:pt x="31" y="1667"/>
                  </a:lnTo>
                  <a:lnTo>
                    <a:pt x="29" y="0"/>
                  </a:lnTo>
                  <a:lnTo>
                    <a:pt x="0" y="0"/>
                  </a:lnTo>
                  <a:lnTo>
                    <a:pt x="2" y="1667"/>
                  </a:lnTo>
                  <a:lnTo>
                    <a:pt x="27" y="1678"/>
                  </a:lnTo>
                  <a:lnTo>
                    <a:pt x="7" y="1656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13" name="Freeform 29"/>
            <p:cNvSpPr>
              <a:spLocks/>
            </p:cNvSpPr>
            <p:nvPr/>
          </p:nvSpPr>
          <p:spPr bwMode="auto">
            <a:xfrm>
              <a:off x="2980" y="3393"/>
              <a:ext cx="381" cy="81"/>
            </a:xfrm>
            <a:custGeom>
              <a:avLst/>
              <a:gdLst/>
              <a:ahLst/>
              <a:cxnLst>
                <a:cxn ang="0">
                  <a:pos x="1544" y="334"/>
                </a:cxn>
                <a:cxn ang="0">
                  <a:pos x="1236" y="0"/>
                </a:cxn>
                <a:cxn ang="0">
                  <a:pos x="0" y="336"/>
                </a:cxn>
                <a:cxn ang="0">
                  <a:pos x="1544" y="334"/>
                </a:cxn>
              </a:cxnLst>
              <a:rect l="0" t="0" r="r" b="b"/>
              <a:pathLst>
                <a:path w="1544" h="336">
                  <a:moveTo>
                    <a:pt x="1544" y="334"/>
                  </a:moveTo>
                  <a:lnTo>
                    <a:pt x="1236" y="0"/>
                  </a:lnTo>
                  <a:lnTo>
                    <a:pt x="0" y="336"/>
                  </a:lnTo>
                  <a:lnTo>
                    <a:pt x="1544" y="334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14" name="Freeform 30"/>
            <p:cNvSpPr>
              <a:spLocks/>
            </p:cNvSpPr>
            <p:nvPr/>
          </p:nvSpPr>
          <p:spPr bwMode="auto">
            <a:xfrm>
              <a:off x="3283" y="3389"/>
              <a:ext cx="81" cy="86"/>
            </a:xfrm>
            <a:custGeom>
              <a:avLst/>
              <a:gdLst/>
              <a:ahLst/>
              <a:cxnLst>
                <a:cxn ang="0">
                  <a:pos x="13" y="31"/>
                </a:cxn>
                <a:cxn ang="0">
                  <a:pos x="0" y="26"/>
                </a:cxn>
                <a:cxn ang="0">
                  <a:pos x="307" y="360"/>
                </a:cxn>
                <a:cxn ang="0">
                  <a:pos x="328" y="338"/>
                </a:cxn>
                <a:cxn ang="0">
                  <a:pos x="20" y="4"/>
                </a:cxn>
                <a:cxn ang="0">
                  <a:pos x="7" y="0"/>
                </a:cxn>
                <a:cxn ang="0">
                  <a:pos x="13" y="31"/>
                </a:cxn>
              </a:cxnLst>
              <a:rect l="0" t="0" r="r" b="b"/>
              <a:pathLst>
                <a:path w="328" h="360">
                  <a:moveTo>
                    <a:pt x="13" y="31"/>
                  </a:moveTo>
                  <a:lnTo>
                    <a:pt x="0" y="26"/>
                  </a:lnTo>
                  <a:lnTo>
                    <a:pt x="307" y="360"/>
                  </a:lnTo>
                  <a:lnTo>
                    <a:pt x="328" y="338"/>
                  </a:lnTo>
                  <a:lnTo>
                    <a:pt x="20" y="4"/>
                  </a:lnTo>
                  <a:lnTo>
                    <a:pt x="7" y="0"/>
                  </a:lnTo>
                  <a:lnTo>
                    <a:pt x="13" y="31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15" name="Freeform 31"/>
            <p:cNvSpPr>
              <a:spLocks/>
            </p:cNvSpPr>
            <p:nvPr/>
          </p:nvSpPr>
          <p:spPr bwMode="auto">
            <a:xfrm>
              <a:off x="2980" y="3389"/>
              <a:ext cx="307" cy="89"/>
            </a:xfrm>
            <a:custGeom>
              <a:avLst/>
              <a:gdLst/>
              <a:ahLst/>
              <a:cxnLst>
                <a:cxn ang="0">
                  <a:pos x="3" y="336"/>
                </a:cxn>
                <a:cxn ang="0">
                  <a:pos x="6" y="367"/>
                </a:cxn>
                <a:cxn ang="0">
                  <a:pos x="1242" y="31"/>
                </a:cxn>
                <a:cxn ang="0">
                  <a:pos x="1236" y="0"/>
                </a:cxn>
                <a:cxn ang="0">
                  <a:pos x="0" y="336"/>
                </a:cxn>
                <a:cxn ang="0">
                  <a:pos x="3" y="367"/>
                </a:cxn>
                <a:cxn ang="0">
                  <a:pos x="3" y="336"/>
                </a:cxn>
              </a:cxnLst>
              <a:rect l="0" t="0" r="r" b="b"/>
              <a:pathLst>
                <a:path w="1242" h="367">
                  <a:moveTo>
                    <a:pt x="3" y="336"/>
                  </a:moveTo>
                  <a:lnTo>
                    <a:pt x="6" y="367"/>
                  </a:lnTo>
                  <a:lnTo>
                    <a:pt x="1242" y="31"/>
                  </a:lnTo>
                  <a:lnTo>
                    <a:pt x="1236" y="0"/>
                  </a:lnTo>
                  <a:lnTo>
                    <a:pt x="0" y="336"/>
                  </a:lnTo>
                  <a:lnTo>
                    <a:pt x="3" y="367"/>
                  </a:lnTo>
                  <a:lnTo>
                    <a:pt x="3" y="336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16" name="Freeform 32"/>
            <p:cNvSpPr>
              <a:spLocks/>
            </p:cNvSpPr>
            <p:nvPr/>
          </p:nvSpPr>
          <p:spPr bwMode="auto">
            <a:xfrm>
              <a:off x="2980" y="3471"/>
              <a:ext cx="382" cy="8"/>
            </a:xfrm>
            <a:custGeom>
              <a:avLst/>
              <a:gdLst/>
              <a:ahLst/>
              <a:cxnLst>
                <a:cxn ang="0">
                  <a:pos x="1533" y="26"/>
                </a:cxn>
                <a:cxn ang="0">
                  <a:pos x="1544" y="0"/>
                </a:cxn>
                <a:cxn ang="0">
                  <a:pos x="0" y="2"/>
                </a:cxn>
                <a:cxn ang="0">
                  <a:pos x="0" y="33"/>
                </a:cxn>
                <a:cxn ang="0">
                  <a:pos x="1544" y="30"/>
                </a:cxn>
                <a:cxn ang="0">
                  <a:pos x="1554" y="4"/>
                </a:cxn>
                <a:cxn ang="0">
                  <a:pos x="1533" y="26"/>
                </a:cxn>
              </a:cxnLst>
              <a:rect l="0" t="0" r="r" b="b"/>
              <a:pathLst>
                <a:path w="1554" h="33">
                  <a:moveTo>
                    <a:pt x="1533" y="26"/>
                  </a:moveTo>
                  <a:lnTo>
                    <a:pt x="1544" y="0"/>
                  </a:lnTo>
                  <a:lnTo>
                    <a:pt x="0" y="2"/>
                  </a:lnTo>
                  <a:lnTo>
                    <a:pt x="0" y="33"/>
                  </a:lnTo>
                  <a:lnTo>
                    <a:pt x="1544" y="30"/>
                  </a:lnTo>
                  <a:lnTo>
                    <a:pt x="1554" y="4"/>
                  </a:lnTo>
                  <a:lnTo>
                    <a:pt x="1533" y="26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17" name="Freeform 33"/>
            <p:cNvSpPr>
              <a:spLocks/>
            </p:cNvSpPr>
            <p:nvPr/>
          </p:nvSpPr>
          <p:spPr bwMode="auto">
            <a:xfrm>
              <a:off x="3285" y="3474"/>
              <a:ext cx="78" cy="405"/>
            </a:xfrm>
            <a:custGeom>
              <a:avLst/>
              <a:gdLst/>
              <a:ahLst/>
              <a:cxnLst>
                <a:cxn ang="0">
                  <a:pos x="309" y="0"/>
                </a:cxn>
                <a:cxn ang="0">
                  <a:pos x="0" y="333"/>
                </a:cxn>
                <a:cxn ang="0">
                  <a:pos x="311" y="1667"/>
                </a:cxn>
                <a:cxn ang="0">
                  <a:pos x="309" y="0"/>
                </a:cxn>
              </a:cxnLst>
              <a:rect l="0" t="0" r="r" b="b"/>
              <a:pathLst>
                <a:path w="311" h="1667">
                  <a:moveTo>
                    <a:pt x="309" y="0"/>
                  </a:moveTo>
                  <a:lnTo>
                    <a:pt x="0" y="333"/>
                  </a:lnTo>
                  <a:lnTo>
                    <a:pt x="311" y="1667"/>
                  </a:lnTo>
                  <a:lnTo>
                    <a:pt x="309" y="0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18" name="Freeform 34"/>
            <p:cNvSpPr>
              <a:spLocks/>
            </p:cNvSpPr>
            <p:nvPr/>
          </p:nvSpPr>
          <p:spPr bwMode="auto">
            <a:xfrm>
              <a:off x="3281" y="3472"/>
              <a:ext cx="83" cy="86"/>
            </a:xfrm>
            <a:custGeom>
              <a:avLst/>
              <a:gdLst/>
              <a:ahLst/>
              <a:cxnLst>
                <a:cxn ang="0">
                  <a:pos x="29" y="341"/>
                </a:cxn>
                <a:cxn ang="0">
                  <a:pos x="25" y="355"/>
                </a:cxn>
                <a:cxn ang="0">
                  <a:pos x="334" y="22"/>
                </a:cxn>
                <a:cxn ang="0">
                  <a:pos x="313" y="0"/>
                </a:cxn>
                <a:cxn ang="0">
                  <a:pos x="5" y="333"/>
                </a:cxn>
                <a:cxn ang="0">
                  <a:pos x="0" y="347"/>
                </a:cxn>
                <a:cxn ang="0">
                  <a:pos x="29" y="341"/>
                </a:cxn>
              </a:cxnLst>
              <a:rect l="0" t="0" r="r" b="b"/>
              <a:pathLst>
                <a:path w="334" h="355">
                  <a:moveTo>
                    <a:pt x="29" y="341"/>
                  </a:moveTo>
                  <a:lnTo>
                    <a:pt x="25" y="355"/>
                  </a:lnTo>
                  <a:lnTo>
                    <a:pt x="334" y="22"/>
                  </a:lnTo>
                  <a:lnTo>
                    <a:pt x="313" y="0"/>
                  </a:lnTo>
                  <a:lnTo>
                    <a:pt x="5" y="333"/>
                  </a:lnTo>
                  <a:lnTo>
                    <a:pt x="0" y="347"/>
                  </a:lnTo>
                  <a:lnTo>
                    <a:pt x="29" y="341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19" name="Freeform 35"/>
            <p:cNvSpPr>
              <a:spLocks/>
            </p:cNvSpPr>
            <p:nvPr/>
          </p:nvSpPr>
          <p:spPr bwMode="auto">
            <a:xfrm>
              <a:off x="3281" y="3555"/>
              <a:ext cx="86" cy="326"/>
            </a:xfrm>
            <a:custGeom>
              <a:avLst/>
              <a:gdLst/>
              <a:ahLst/>
              <a:cxnLst>
                <a:cxn ang="0">
                  <a:pos x="311" y="1337"/>
                </a:cxn>
                <a:cxn ang="0">
                  <a:pos x="340" y="1334"/>
                </a:cxn>
                <a:cxn ang="0">
                  <a:pos x="29" y="0"/>
                </a:cxn>
                <a:cxn ang="0">
                  <a:pos x="0" y="6"/>
                </a:cxn>
                <a:cxn ang="0">
                  <a:pos x="311" y="1341"/>
                </a:cxn>
                <a:cxn ang="0">
                  <a:pos x="340" y="1337"/>
                </a:cxn>
                <a:cxn ang="0">
                  <a:pos x="311" y="1337"/>
                </a:cxn>
              </a:cxnLst>
              <a:rect l="0" t="0" r="r" b="b"/>
              <a:pathLst>
                <a:path w="340" h="1341">
                  <a:moveTo>
                    <a:pt x="311" y="1337"/>
                  </a:moveTo>
                  <a:lnTo>
                    <a:pt x="340" y="1334"/>
                  </a:lnTo>
                  <a:lnTo>
                    <a:pt x="29" y="0"/>
                  </a:lnTo>
                  <a:lnTo>
                    <a:pt x="0" y="6"/>
                  </a:lnTo>
                  <a:lnTo>
                    <a:pt x="311" y="1341"/>
                  </a:lnTo>
                  <a:lnTo>
                    <a:pt x="340" y="1337"/>
                  </a:lnTo>
                  <a:lnTo>
                    <a:pt x="311" y="1337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20" name="Freeform 36"/>
            <p:cNvSpPr>
              <a:spLocks/>
            </p:cNvSpPr>
            <p:nvPr/>
          </p:nvSpPr>
          <p:spPr bwMode="auto">
            <a:xfrm>
              <a:off x="3357" y="3472"/>
              <a:ext cx="8" cy="407"/>
            </a:xfrm>
            <a:custGeom>
              <a:avLst/>
              <a:gdLst/>
              <a:ahLst/>
              <a:cxnLst>
                <a:cxn ang="0">
                  <a:pos x="25" y="22"/>
                </a:cxn>
                <a:cxn ang="0">
                  <a:pos x="0" y="11"/>
                </a:cxn>
                <a:cxn ang="0">
                  <a:pos x="2" y="1678"/>
                </a:cxn>
                <a:cxn ang="0">
                  <a:pos x="31" y="1678"/>
                </a:cxn>
                <a:cxn ang="0">
                  <a:pos x="29" y="11"/>
                </a:cxn>
                <a:cxn ang="0">
                  <a:pos x="4" y="0"/>
                </a:cxn>
                <a:cxn ang="0">
                  <a:pos x="25" y="22"/>
                </a:cxn>
              </a:cxnLst>
              <a:rect l="0" t="0" r="r" b="b"/>
              <a:pathLst>
                <a:path w="31" h="1678">
                  <a:moveTo>
                    <a:pt x="25" y="22"/>
                  </a:moveTo>
                  <a:lnTo>
                    <a:pt x="0" y="11"/>
                  </a:lnTo>
                  <a:lnTo>
                    <a:pt x="2" y="1678"/>
                  </a:lnTo>
                  <a:lnTo>
                    <a:pt x="31" y="1678"/>
                  </a:lnTo>
                  <a:lnTo>
                    <a:pt x="29" y="11"/>
                  </a:lnTo>
                  <a:lnTo>
                    <a:pt x="4" y="0"/>
                  </a:lnTo>
                  <a:lnTo>
                    <a:pt x="25" y="22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21" name="Freeform 37"/>
            <p:cNvSpPr>
              <a:spLocks/>
            </p:cNvSpPr>
            <p:nvPr/>
          </p:nvSpPr>
          <p:spPr bwMode="auto">
            <a:xfrm>
              <a:off x="3361" y="3475"/>
              <a:ext cx="382" cy="81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08" y="336"/>
                </a:cxn>
                <a:cxn ang="0">
                  <a:pos x="1543" y="0"/>
                </a:cxn>
                <a:cxn ang="0">
                  <a:pos x="0" y="3"/>
                </a:cxn>
              </a:cxnLst>
              <a:rect l="0" t="0" r="r" b="b"/>
              <a:pathLst>
                <a:path w="1543" h="336">
                  <a:moveTo>
                    <a:pt x="0" y="3"/>
                  </a:moveTo>
                  <a:lnTo>
                    <a:pt x="308" y="336"/>
                  </a:lnTo>
                  <a:lnTo>
                    <a:pt x="1543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22" name="Freeform 38"/>
            <p:cNvSpPr>
              <a:spLocks/>
            </p:cNvSpPr>
            <p:nvPr/>
          </p:nvSpPr>
          <p:spPr bwMode="auto">
            <a:xfrm>
              <a:off x="3359" y="3474"/>
              <a:ext cx="82" cy="86"/>
            </a:xfrm>
            <a:custGeom>
              <a:avLst/>
              <a:gdLst/>
              <a:ahLst/>
              <a:cxnLst>
                <a:cxn ang="0">
                  <a:pos x="315" y="329"/>
                </a:cxn>
                <a:cxn ang="0">
                  <a:pos x="329" y="333"/>
                </a:cxn>
                <a:cxn ang="0">
                  <a:pos x="21" y="0"/>
                </a:cxn>
                <a:cxn ang="0">
                  <a:pos x="0" y="22"/>
                </a:cxn>
                <a:cxn ang="0">
                  <a:pos x="308" y="355"/>
                </a:cxn>
                <a:cxn ang="0">
                  <a:pos x="322" y="360"/>
                </a:cxn>
                <a:cxn ang="0">
                  <a:pos x="315" y="329"/>
                </a:cxn>
              </a:cxnLst>
              <a:rect l="0" t="0" r="r" b="b"/>
              <a:pathLst>
                <a:path w="329" h="360">
                  <a:moveTo>
                    <a:pt x="315" y="329"/>
                  </a:moveTo>
                  <a:lnTo>
                    <a:pt x="329" y="333"/>
                  </a:lnTo>
                  <a:lnTo>
                    <a:pt x="21" y="0"/>
                  </a:lnTo>
                  <a:lnTo>
                    <a:pt x="0" y="22"/>
                  </a:lnTo>
                  <a:lnTo>
                    <a:pt x="308" y="355"/>
                  </a:lnTo>
                  <a:lnTo>
                    <a:pt x="322" y="360"/>
                  </a:lnTo>
                  <a:lnTo>
                    <a:pt x="315" y="329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23" name="Freeform 39"/>
            <p:cNvSpPr>
              <a:spLocks/>
            </p:cNvSpPr>
            <p:nvPr/>
          </p:nvSpPr>
          <p:spPr bwMode="auto">
            <a:xfrm>
              <a:off x="3437" y="3471"/>
              <a:ext cx="307" cy="89"/>
            </a:xfrm>
            <a:custGeom>
              <a:avLst/>
              <a:gdLst/>
              <a:ahLst/>
              <a:cxnLst>
                <a:cxn ang="0">
                  <a:pos x="1239" y="31"/>
                </a:cxn>
                <a:cxn ang="0">
                  <a:pos x="1236" y="0"/>
                </a:cxn>
                <a:cxn ang="0">
                  <a:pos x="0" y="336"/>
                </a:cxn>
                <a:cxn ang="0">
                  <a:pos x="7" y="367"/>
                </a:cxn>
                <a:cxn ang="0">
                  <a:pos x="1242" y="31"/>
                </a:cxn>
                <a:cxn ang="0">
                  <a:pos x="1239" y="0"/>
                </a:cxn>
                <a:cxn ang="0">
                  <a:pos x="1239" y="31"/>
                </a:cxn>
              </a:cxnLst>
              <a:rect l="0" t="0" r="r" b="b"/>
              <a:pathLst>
                <a:path w="1242" h="367">
                  <a:moveTo>
                    <a:pt x="1239" y="31"/>
                  </a:moveTo>
                  <a:lnTo>
                    <a:pt x="1236" y="0"/>
                  </a:lnTo>
                  <a:lnTo>
                    <a:pt x="0" y="336"/>
                  </a:lnTo>
                  <a:lnTo>
                    <a:pt x="7" y="367"/>
                  </a:lnTo>
                  <a:lnTo>
                    <a:pt x="1242" y="31"/>
                  </a:lnTo>
                  <a:lnTo>
                    <a:pt x="1239" y="0"/>
                  </a:lnTo>
                  <a:lnTo>
                    <a:pt x="1239" y="31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2824" name="Freeform 40"/>
            <p:cNvSpPr>
              <a:spLocks/>
            </p:cNvSpPr>
            <p:nvPr/>
          </p:nvSpPr>
          <p:spPr bwMode="auto">
            <a:xfrm>
              <a:off x="3359" y="3471"/>
              <a:ext cx="385" cy="8"/>
            </a:xfrm>
            <a:custGeom>
              <a:avLst/>
              <a:gdLst/>
              <a:ahLst/>
              <a:cxnLst>
                <a:cxn ang="0">
                  <a:pos x="21" y="7"/>
                </a:cxn>
                <a:cxn ang="0">
                  <a:pos x="11" y="33"/>
                </a:cxn>
                <a:cxn ang="0">
                  <a:pos x="1554" y="31"/>
                </a:cxn>
                <a:cxn ang="0">
                  <a:pos x="1554" y="0"/>
                </a:cxn>
                <a:cxn ang="0">
                  <a:pos x="11" y="2"/>
                </a:cxn>
                <a:cxn ang="0">
                  <a:pos x="0" y="29"/>
                </a:cxn>
                <a:cxn ang="0">
                  <a:pos x="21" y="7"/>
                </a:cxn>
              </a:cxnLst>
              <a:rect l="0" t="0" r="r" b="b"/>
              <a:pathLst>
                <a:path w="1554" h="33">
                  <a:moveTo>
                    <a:pt x="21" y="7"/>
                  </a:moveTo>
                  <a:lnTo>
                    <a:pt x="11" y="33"/>
                  </a:lnTo>
                  <a:lnTo>
                    <a:pt x="1554" y="31"/>
                  </a:lnTo>
                  <a:lnTo>
                    <a:pt x="1554" y="0"/>
                  </a:lnTo>
                  <a:lnTo>
                    <a:pt x="11" y="2"/>
                  </a:lnTo>
                  <a:lnTo>
                    <a:pt x="0" y="29"/>
                  </a:lnTo>
                  <a:lnTo>
                    <a:pt x="21" y="7"/>
                  </a:lnTo>
                  <a:close/>
                </a:path>
              </a:pathLst>
            </a:custGeom>
            <a:solidFill>
              <a:srgbClr val="33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itchFamily="2" charset="2"/>
                <a:buNone/>
                <a:defRPr/>
              </a:pPr>
              <a:endPara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46085" name="Object 41"/>
          <p:cNvGraphicFramePr>
            <a:graphicFrameLocks noChangeAspect="1"/>
          </p:cNvGraphicFramePr>
          <p:nvPr/>
        </p:nvGraphicFramePr>
        <p:xfrm>
          <a:off x="5992813" y="4783138"/>
          <a:ext cx="115252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8" name="Fotografia Photo Editor" r:id="rId4" imgW="2381582" imgH="1600000" progId="">
                  <p:embed/>
                </p:oleObj>
              </mc:Choice>
              <mc:Fallback>
                <p:oleObj name="Fotografia Photo Editor" r:id="rId4" imgW="2381582" imgH="1600000" progId="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2813" y="4783138"/>
                        <a:ext cx="1152525" cy="79216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66CC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777777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42"/>
          <p:cNvGraphicFramePr>
            <a:graphicFrameLocks noChangeAspect="1"/>
          </p:cNvGraphicFramePr>
          <p:nvPr/>
        </p:nvGraphicFramePr>
        <p:xfrm>
          <a:off x="3975100" y="3919538"/>
          <a:ext cx="1223963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9" name="Fotografia Photo Editor" r:id="rId6" imgW="923810" imgH="571731" progId="">
                  <p:embed/>
                </p:oleObj>
              </mc:Choice>
              <mc:Fallback>
                <p:oleObj name="Fotografia Photo Editor" r:id="rId6" imgW="923810" imgH="571731" progId="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3919538"/>
                        <a:ext cx="1223963" cy="700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777777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bg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2827" name="AutoShape 43"/>
          <p:cNvSpPr>
            <a:spLocks noChangeArrowheads="1"/>
          </p:cNvSpPr>
          <p:nvPr/>
        </p:nvSpPr>
        <p:spPr bwMode="auto">
          <a:xfrm>
            <a:off x="4192588" y="4999038"/>
            <a:ext cx="838200" cy="469900"/>
          </a:xfrm>
          <a:custGeom>
            <a:avLst/>
            <a:gdLst>
              <a:gd name="G0" fmla="+- 6480 0 0"/>
              <a:gd name="G1" fmla="+- 8640 0 0"/>
              <a:gd name="G2" fmla="+- 4320 0 0"/>
              <a:gd name="G3" fmla="+- 21600 0 6480"/>
              <a:gd name="G4" fmla="+- 21600 0 8640"/>
              <a:gd name="G5" fmla="+- 21600 0 4320"/>
              <a:gd name="G6" fmla="+- 6480 0 10800"/>
              <a:gd name="G7" fmla="+- 8640 0 10800"/>
              <a:gd name="G8" fmla="*/ G7 4320 G6"/>
              <a:gd name="G9" fmla="+- 21600 0 G8"/>
              <a:gd name="T0" fmla="*/ G8 w 21600"/>
              <a:gd name="T1" fmla="*/ G1 h 21600"/>
              <a:gd name="T2" fmla="*/ G9 w 21600"/>
              <a:gd name="T3" fmla="*/ G4 h 2160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T0" t="T1" r="T2" b="T3"/>
            <a:pathLst>
              <a:path w="21600" h="21600">
                <a:moveTo>
                  <a:pt x="10800" y="0"/>
                </a:moveTo>
                <a:lnTo>
                  <a:pt x="6480" y="4320"/>
                </a:lnTo>
                <a:lnTo>
                  <a:pt x="8640" y="4320"/>
                </a:lnTo>
                <a:lnTo>
                  <a:pt x="8640" y="8640"/>
                </a:lnTo>
                <a:lnTo>
                  <a:pt x="4320" y="8640"/>
                </a:lnTo>
                <a:lnTo>
                  <a:pt x="4320" y="6480"/>
                </a:lnTo>
                <a:lnTo>
                  <a:pt x="0" y="10800"/>
                </a:lnTo>
                <a:lnTo>
                  <a:pt x="4320" y="15120"/>
                </a:lnTo>
                <a:lnTo>
                  <a:pt x="4320" y="12960"/>
                </a:lnTo>
                <a:lnTo>
                  <a:pt x="8640" y="12960"/>
                </a:lnTo>
                <a:lnTo>
                  <a:pt x="8640" y="17280"/>
                </a:lnTo>
                <a:lnTo>
                  <a:pt x="6480" y="17280"/>
                </a:lnTo>
                <a:lnTo>
                  <a:pt x="10800" y="21600"/>
                </a:lnTo>
                <a:lnTo>
                  <a:pt x="15120" y="17280"/>
                </a:lnTo>
                <a:lnTo>
                  <a:pt x="12960" y="17280"/>
                </a:lnTo>
                <a:lnTo>
                  <a:pt x="12960" y="12960"/>
                </a:lnTo>
                <a:lnTo>
                  <a:pt x="17280" y="12960"/>
                </a:lnTo>
                <a:lnTo>
                  <a:pt x="17280" y="15120"/>
                </a:lnTo>
                <a:lnTo>
                  <a:pt x="21600" y="10800"/>
                </a:lnTo>
                <a:lnTo>
                  <a:pt x="17280" y="6480"/>
                </a:lnTo>
                <a:lnTo>
                  <a:pt x="17280" y="8640"/>
                </a:lnTo>
                <a:lnTo>
                  <a:pt x="12960" y="8640"/>
                </a:lnTo>
                <a:lnTo>
                  <a:pt x="12960" y="4320"/>
                </a:lnTo>
                <a:lnTo>
                  <a:pt x="15120" y="4320"/>
                </a:lnTo>
                <a:close/>
              </a:path>
            </a:pathLst>
          </a:custGeom>
          <a:solidFill>
            <a:srgbClr val="66FFFF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6088" name="Obraz 44" descr="ESA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9388" y="5848350"/>
            <a:ext cx="122396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62FA871-D806-4472-8C0B-E94B6DB4150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39</a:t>
            </a:fld>
            <a:endParaRPr kumimoji="0" lang="en-US" altLang="pl-PL" sz="1400" smtClean="0"/>
          </a:p>
        </p:txBody>
      </p:sp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71675" y="827088"/>
            <a:ext cx="6119813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Podstawy prawne wymiany informacji niejawnych międzynarodowych (1/2)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588" y="2190750"/>
            <a:ext cx="8650287" cy="4195763"/>
          </a:xfrm>
        </p:spPr>
        <p:txBody>
          <a:bodyPr/>
          <a:lstStyle/>
          <a:p>
            <a:pPr marL="457200" indent="-457200" algn="just"/>
            <a:r>
              <a:rPr lang="pl-PL" altLang="pl-PL" b="1" smtClean="0">
                <a:solidFill>
                  <a:srgbClr val="FF0000"/>
                </a:solidFill>
              </a:rPr>
              <a:t>Umowa między Stronami Traktatu Północnoatlantyckiego </a:t>
            </a:r>
            <a:r>
              <a:rPr lang="pl-PL" altLang="pl-PL" smtClean="0"/>
              <a:t>o ochronie informacji sporządzona w Brukseli dnia 6 marca 1997 r. (Dz. U. z 2000 r. Nr 64, poz. 740).</a:t>
            </a:r>
          </a:p>
          <a:p>
            <a:pPr marL="457200" indent="-457200" algn="just"/>
            <a:r>
              <a:rPr lang="pl-PL" altLang="pl-PL" b="1" smtClean="0">
                <a:solidFill>
                  <a:srgbClr val="FF0000"/>
                </a:solidFill>
              </a:rPr>
              <a:t>Umowa między Stronami Traktatu Północnoatlantyckiego </a:t>
            </a:r>
            <a:r>
              <a:rPr lang="pl-PL" altLang="pl-PL" smtClean="0"/>
              <a:t>o współpracy w dziedzinie informacji atomowych sporządzona w Paryżu dnia 18 czerwca 1964 r. (Dz. U. z 2001 r. Nr 143, poz.1594).</a:t>
            </a:r>
          </a:p>
          <a:p>
            <a:pPr marL="457200" indent="-457200" algn="just"/>
            <a:r>
              <a:rPr lang="pl-PL" altLang="pl-PL" b="1" smtClean="0">
                <a:solidFill>
                  <a:srgbClr val="FF0000"/>
                </a:solidFill>
              </a:rPr>
              <a:t>Umowa między państwami członkowskimi Unii Europejskiej</a:t>
            </a:r>
            <a:r>
              <a:rPr lang="pl-PL" altLang="pl-PL" smtClean="0"/>
              <a:t>, zebranymi w Radzie, w sprawie ochrony informacji niejawnych wymienianych w  interesie Unii Europejskiej (Dz. Urz. UE C z 2011 r. Nr 202, str. 13).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3D77172-4689-4B60-BB24-9AC40819DFA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kumimoji="0" lang="en-US" altLang="pl-PL" sz="1400" smtClean="0"/>
          </a:p>
        </p:txBody>
      </p:sp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Rozwiązania instytucjonalne. </a:t>
            </a:r>
            <a:br>
              <a:rPr lang="pl-PL" smtClean="0"/>
            </a:br>
            <a:r>
              <a:rPr lang="pl-PL" smtClean="0"/>
              <a:t>Odpowiedzialność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63763"/>
            <a:ext cx="8458200" cy="4694237"/>
          </a:xfrm>
        </p:spPr>
        <p:txBody>
          <a:bodyPr/>
          <a:lstStyle/>
          <a:p>
            <a:pPr algn="just">
              <a:lnSpc>
                <a:spcPct val="13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ABW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(sfera cywilna) i </a:t>
            </a:r>
            <a:r>
              <a:rPr lang="pl-PL" altLang="pl-PL" b="1" smtClean="0">
                <a:solidFill>
                  <a:srgbClr val="FF0000"/>
                </a:solidFill>
              </a:rPr>
              <a:t>SKW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(sfera wojskowa) – </a:t>
            </a:r>
            <a:r>
              <a:rPr lang="pl-PL" altLang="pl-PL" b="1" smtClean="0">
                <a:solidFill>
                  <a:srgbClr val="002060"/>
                </a:solidFill>
              </a:rPr>
              <a:t>nadzór </a:t>
            </a:r>
            <a:r>
              <a:rPr lang="pl-PL" altLang="pl-PL" smtClean="0"/>
              <a:t>nad funkcjonowaniem systemu ochrony informacji niejawnych </a:t>
            </a:r>
            <a:br>
              <a:rPr lang="pl-PL" altLang="pl-PL" smtClean="0"/>
            </a:br>
            <a:r>
              <a:rPr lang="pl-PL" altLang="pl-PL" smtClean="0"/>
              <a:t>w Polsce.</a:t>
            </a:r>
          </a:p>
          <a:p>
            <a:pPr algn="just">
              <a:lnSpc>
                <a:spcPct val="13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Kierownik jednostki organizacyjnej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– </a:t>
            </a:r>
            <a:r>
              <a:rPr lang="pl-PL" altLang="pl-PL" b="1" smtClean="0">
                <a:solidFill>
                  <a:srgbClr val="002060"/>
                </a:solidFill>
              </a:rPr>
              <a:t>odpowiedzialność za ochronę informacji niejawnych</a:t>
            </a:r>
            <a:r>
              <a:rPr lang="pl-PL" altLang="pl-PL" smtClean="0"/>
              <a:t> w podległej mu jednostce.</a:t>
            </a:r>
          </a:p>
          <a:p>
            <a:pPr algn="just">
              <a:lnSpc>
                <a:spcPct val="13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Pełnomocnik ochrony </a:t>
            </a:r>
            <a:r>
              <a:rPr lang="pl-PL" altLang="pl-PL" b="1" smtClean="0"/>
              <a:t>– </a:t>
            </a:r>
            <a:r>
              <a:rPr lang="pl-PL" altLang="pl-PL" b="1" smtClean="0">
                <a:solidFill>
                  <a:srgbClr val="002060"/>
                </a:solidFill>
              </a:rPr>
              <a:t>odpowiedzialność za zapewnienie przestrzegania przepisów</a:t>
            </a:r>
            <a:r>
              <a:rPr lang="pl-PL" altLang="pl-PL" smtClean="0"/>
              <a:t> o ochronie informacji niejawnych </a:t>
            </a:r>
            <a:br>
              <a:rPr lang="pl-PL" altLang="pl-PL" smtClean="0"/>
            </a:br>
            <a:r>
              <a:rPr lang="pl-PL" altLang="pl-PL" smtClean="0"/>
              <a:t>w jednostce.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B7A11DE-487D-4F4B-96FC-76428BCDBF0C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40</a:t>
            </a:fld>
            <a:endParaRPr kumimoji="0" lang="en-US" altLang="pl-PL" sz="1400" smtClean="0"/>
          </a:p>
        </p:txBody>
      </p:sp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71675" y="827088"/>
            <a:ext cx="6119813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Podstawy prawne wymiany informacji niejawnych międzynarodowych (2/</a:t>
            </a:r>
            <a:r>
              <a:rPr lang="pl-PL" dirty="0" err="1" smtClean="0"/>
              <a:t>2</a:t>
            </a:r>
            <a:r>
              <a:rPr lang="pl-PL" dirty="0" smtClean="0"/>
              <a:t>)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588" y="2360613"/>
            <a:ext cx="8650287" cy="3629025"/>
          </a:xfrm>
        </p:spPr>
        <p:txBody>
          <a:bodyPr/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altLang="pl-PL" b="1" smtClean="0">
                <a:solidFill>
                  <a:srgbClr val="FF0000"/>
                </a:solidFill>
              </a:rPr>
              <a:t>Umowa pomiędzy Państwami Stronami Konwencji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o utworzeniu Europejskiej Agencji Kosmicznej a Europejską Agencją Kosmiczną</a:t>
            </a:r>
            <a:r>
              <a:rPr lang="pl-PL" altLang="pl-PL" smtClean="0"/>
              <a:t> w sprawie ochrony i wymiany informacji niejawnych, podpisana w Paryżu w dniu 19 sierpnia 2002 r. (Dz. U. z 2014 r., poz.1324).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altLang="pl-PL" b="1" smtClean="0">
                <a:solidFill>
                  <a:srgbClr val="FF0000"/>
                </a:solidFill>
              </a:rPr>
              <a:t>Bilateralne umowy</a:t>
            </a:r>
            <a:r>
              <a:rPr lang="pl-PL" altLang="pl-PL" smtClean="0"/>
              <a:t> o wzajemnej ochronie informacji niejawnych.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altLang="pl-PL" b="1" smtClean="0">
                <a:solidFill>
                  <a:srgbClr val="FF0000"/>
                </a:solidFill>
              </a:rPr>
              <a:t>Ustawa</a:t>
            </a:r>
            <a:r>
              <a:rPr lang="pl-PL" altLang="pl-PL" smtClean="0"/>
              <a:t> z dnia 5 sierpnia 2010 r. o ochronie informacji niejawnych.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9" name="Text Box 29"/>
          <p:cNvSpPr txBox="1">
            <a:spLocks noChangeArrowheads="1"/>
          </p:cNvSpPr>
          <p:nvPr/>
        </p:nvSpPr>
        <p:spPr bwMode="auto">
          <a:xfrm>
            <a:off x="703263" y="3833813"/>
            <a:ext cx="7900987" cy="257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kumimoji="0" lang="pl-PL" altLang="pl-PL" b="1">
                <a:solidFill>
                  <a:srgbClr val="FF0000"/>
                </a:solidFill>
              </a:rPr>
              <a:t>Informacja niejawna pochodząca od podmiotu zagranicznego</a:t>
            </a:r>
          </a:p>
          <a:p>
            <a:pPr algn="ctr" eaLnBrk="1"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</a:pPr>
            <a:r>
              <a:rPr kumimoji="0" lang="pl-PL" altLang="pl-PL" b="1">
                <a:solidFill>
                  <a:srgbClr val="FF0000"/>
                </a:solidFill>
              </a:rPr>
              <a:t>LUB</a:t>
            </a:r>
          </a:p>
          <a:p>
            <a:pPr algn="just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kumimoji="0" lang="pl-PL" altLang="pl-PL" b="1">
                <a:solidFill>
                  <a:srgbClr val="FF0000"/>
                </a:solidFill>
              </a:rPr>
              <a:t>wytworzona w jego interesie</a:t>
            </a:r>
            <a:r>
              <a:rPr kumimoji="0" lang="pl-PL" altLang="pl-PL"/>
              <a:t> – wymagająca ochrony przed nieuprawnionym ujawnieniem na podstawie zobowiązań przyjętych przez RP.</a:t>
            </a:r>
          </a:p>
        </p:txBody>
      </p:sp>
      <p:grpSp>
        <p:nvGrpSpPr>
          <p:cNvPr id="50179" name="Grupa 237"/>
          <p:cNvGrpSpPr>
            <a:grpSpLocks/>
          </p:cNvGrpSpPr>
          <p:nvPr/>
        </p:nvGrpSpPr>
        <p:grpSpPr bwMode="auto">
          <a:xfrm>
            <a:off x="812800" y="2273300"/>
            <a:ext cx="7632700" cy="1077913"/>
            <a:chOff x="812800" y="2509838"/>
            <a:chExt cx="7632700" cy="1077912"/>
          </a:xfrm>
        </p:grpSpPr>
        <p:grpSp>
          <p:nvGrpSpPr>
            <p:cNvPr id="50182" name="Group 259"/>
            <p:cNvGrpSpPr>
              <a:grpSpLocks/>
            </p:cNvGrpSpPr>
            <p:nvPr/>
          </p:nvGrpSpPr>
          <p:grpSpPr bwMode="auto">
            <a:xfrm>
              <a:off x="4860925" y="2524125"/>
              <a:ext cx="1727200" cy="1049338"/>
              <a:chOff x="2928" y="1850"/>
              <a:chExt cx="1088" cy="662"/>
            </a:xfrm>
          </p:grpSpPr>
          <p:grpSp>
            <p:nvGrpSpPr>
              <p:cNvPr id="50239" name="Group 260"/>
              <p:cNvGrpSpPr>
                <a:grpSpLocks/>
              </p:cNvGrpSpPr>
              <p:nvPr/>
            </p:nvGrpSpPr>
            <p:grpSpPr bwMode="auto">
              <a:xfrm>
                <a:off x="3203" y="2017"/>
                <a:ext cx="264" cy="158"/>
                <a:chOff x="1701" y="2478"/>
                <a:chExt cx="1224" cy="725"/>
              </a:xfrm>
            </p:grpSpPr>
            <p:sp>
              <p:nvSpPr>
                <p:cNvPr id="50412" name="Rectangle 261"/>
                <p:cNvSpPr>
                  <a:spLocks noChangeArrowheads="1"/>
                </p:cNvSpPr>
                <p:nvPr/>
              </p:nvSpPr>
              <p:spPr bwMode="auto">
                <a:xfrm>
                  <a:off x="1701" y="2478"/>
                  <a:ext cx="408" cy="725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413" name="Rectangle 262"/>
                <p:cNvSpPr>
                  <a:spLocks noChangeArrowheads="1"/>
                </p:cNvSpPr>
                <p:nvPr/>
              </p:nvSpPr>
              <p:spPr bwMode="auto">
                <a:xfrm>
                  <a:off x="2109" y="2478"/>
                  <a:ext cx="408" cy="72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414" name="Rectangle 263"/>
                <p:cNvSpPr>
                  <a:spLocks noChangeArrowheads="1"/>
                </p:cNvSpPr>
                <p:nvPr/>
              </p:nvSpPr>
              <p:spPr bwMode="auto">
                <a:xfrm>
                  <a:off x="2517" y="2478"/>
                  <a:ext cx="408" cy="725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0240" name="Rectangle 264"/>
              <p:cNvSpPr>
                <a:spLocks noChangeArrowheads="1"/>
              </p:cNvSpPr>
              <p:nvPr/>
            </p:nvSpPr>
            <p:spPr bwMode="auto">
              <a:xfrm>
                <a:off x="2928" y="1850"/>
                <a:ext cx="265" cy="5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41" name="Rectangle 265"/>
              <p:cNvSpPr>
                <a:spLocks noChangeArrowheads="1"/>
              </p:cNvSpPr>
              <p:nvPr/>
            </p:nvSpPr>
            <p:spPr bwMode="auto">
              <a:xfrm>
                <a:off x="2928" y="1902"/>
                <a:ext cx="265" cy="54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42" name="Rectangle 266"/>
              <p:cNvSpPr>
                <a:spLocks noChangeArrowheads="1"/>
              </p:cNvSpPr>
              <p:nvPr/>
            </p:nvSpPr>
            <p:spPr bwMode="auto">
              <a:xfrm>
                <a:off x="2928" y="1955"/>
                <a:ext cx="265" cy="5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43" name="Rectangle 267"/>
              <p:cNvSpPr>
                <a:spLocks noChangeArrowheads="1"/>
              </p:cNvSpPr>
              <p:nvPr/>
            </p:nvSpPr>
            <p:spPr bwMode="auto">
              <a:xfrm>
                <a:off x="2928" y="1850"/>
                <a:ext cx="265" cy="159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50244" name="Group 268"/>
              <p:cNvGrpSpPr>
                <a:grpSpLocks/>
              </p:cNvGrpSpPr>
              <p:nvPr/>
            </p:nvGrpSpPr>
            <p:grpSpPr bwMode="auto">
              <a:xfrm>
                <a:off x="3203" y="1850"/>
                <a:ext cx="265" cy="159"/>
                <a:chOff x="1700" y="1569"/>
                <a:chExt cx="1227" cy="727"/>
              </a:xfrm>
            </p:grpSpPr>
            <p:sp>
              <p:nvSpPr>
                <p:cNvPr id="50401" name="Rectangle 269"/>
                <p:cNvSpPr>
                  <a:spLocks noChangeArrowheads="1"/>
                </p:cNvSpPr>
                <p:nvPr/>
              </p:nvSpPr>
              <p:spPr bwMode="auto">
                <a:xfrm>
                  <a:off x="1700" y="1570"/>
                  <a:ext cx="1225" cy="24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402" name="Rectangle 270"/>
                <p:cNvSpPr>
                  <a:spLocks noChangeArrowheads="1"/>
                </p:cNvSpPr>
                <p:nvPr/>
              </p:nvSpPr>
              <p:spPr bwMode="auto">
                <a:xfrm>
                  <a:off x="1700" y="1809"/>
                  <a:ext cx="1225" cy="24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403" name="Rectangle 271"/>
                <p:cNvSpPr>
                  <a:spLocks noChangeArrowheads="1"/>
                </p:cNvSpPr>
                <p:nvPr/>
              </p:nvSpPr>
              <p:spPr bwMode="auto">
                <a:xfrm>
                  <a:off x="1700" y="2051"/>
                  <a:ext cx="1225" cy="245"/>
                </a:xfrm>
                <a:prstGeom prst="rect">
                  <a:avLst/>
                </a:pr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404" name="Rectangle 272"/>
                <p:cNvSpPr>
                  <a:spLocks noChangeArrowheads="1"/>
                </p:cNvSpPr>
                <p:nvPr/>
              </p:nvSpPr>
              <p:spPr bwMode="auto">
                <a:xfrm>
                  <a:off x="1703" y="1569"/>
                  <a:ext cx="1224" cy="727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50405" name="Group 273"/>
                <p:cNvGrpSpPr>
                  <a:grpSpLocks/>
                </p:cNvGrpSpPr>
                <p:nvPr/>
              </p:nvGrpSpPr>
              <p:grpSpPr bwMode="auto">
                <a:xfrm>
                  <a:off x="2176" y="1752"/>
                  <a:ext cx="226" cy="339"/>
                  <a:chOff x="3187" y="1730"/>
                  <a:chExt cx="304" cy="430"/>
                </a:xfrm>
              </p:grpSpPr>
              <p:sp>
                <p:nvSpPr>
                  <p:cNvPr id="50406" name="AutoShape 274" descr="Duża szachownica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3152" y="1843"/>
                    <a:ext cx="363" cy="272"/>
                  </a:xfrm>
                  <a:prstGeom prst="flowChartDelay">
                    <a:avLst/>
                  </a:prstGeom>
                  <a:blipFill dpi="0" rotWithShape="0">
                    <a:blip r:embed="rId3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407" name="AutoShape 275"/>
                  <p:cNvSpPr>
                    <a:spLocks noChangeArrowheads="1"/>
                  </p:cNvSpPr>
                  <p:nvPr/>
                </p:nvSpPr>
                <p:spPr bwMode="auto">
                  <a:xfrm rot="4358759">
                    <a:off x="3175" y="1748"/>
                    <a:ext cx="91" cy="68"/>
                  </a:xfrm>
                  <a:prstGeom prst="flowChartDelay">
                    <a:avLst/>
                  </a:prstGeom>
                  <a:solidFill>
                    <a:srgbClr val="009999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408" name="AutoShape 276"/>
                  <p:cNvSpPr>
                    <a:spLocks noChangeArrowheads="1"/>
                  </p:cNvSpPr>
                  <p:nvPr/>
                </p:nvSpPr>
                <p:spPr bwMode="auto">
                  <a:xfrm rot="4800000">
                    <a:off x="3234" y="1742"/>
                    <a:ext cx="91" cy="68"/>
                  </a:xfrm>
                  <a:prstGeom prst="flowChartDelay">
                    <a:avLst/>
                  </a:prstGeom>
                  <a:solidFill>
                    <a:srgbClr val="8000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409" name="AutoShape 277"/>
                  <p:cNvSpPr>
                    <a:spLocks noChangeArrowheads="1"/>
                  </p:cNvSpPr>
                  <p:nvPr/>
                </p:nvSpPr>
                <p:spPr bwMode="auto">
                  <a:xfrm rot="6000000">
                    <a:off x="3352" y="1742"/>
                    <a:ext cx="91" cy="68"/>
                  </a:xfrm>
                  <a:prstGeom prst="flowChartDelay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410" name="AutoShape 278" descr="60%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3288" y="1745"/>
                    <a:ext cx="91" cy="68"/>
                  </a:xfrm>
                  <a:prstGeom prst="flowChartDelay">
                    <a:avLst/>
                  </a:prstGeom>
                  <a:blipFill dpi="0" rotWithShape="0">
                    <a:blip r:embed="rId4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411" name="AutoShape 279" descr="5%"/>
                  <p:cNvSpPr>
                    <a:spLocks noChangeArrowheads="1"/>
                  </p:cNvSpPr>
                  <p:nvPr/>
                </p:nvSpPr>
                <p:spPr bwMode="auto">
                  <a:xfrm rot="6000000">
                    <a:off x="3411" y="1754"/>
                    <a:ext cx="91" cy="68"/>
                  </a:xfrm>
                  <a:prstGeom prst="flowChartDelay">
                    <a:avLst/>
                  </a:prstGeom>
                  <a:blipFill dpi="0" rotWithShape="0">
                    <a:blip r:embed="rId5"/>
                    <a:srcRect/>
                    <a:tile tx="0" ty="0" sx="100000" sy="100000" flip="none" algn="tl"/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50245" name="Group 280"/>
              <p:cNvGrpSpPr>
                <a:grpSpLocks/>
              </p:cNvGrpSpPr>
              <p:nvPr/>
            </p:nvGrpSpPr>
            <p:grpSpPr bwMode="auto">
              <a:xfrm>
                <a:off x="3477" y="1850"/>
                <a:ext cx="265" cy="159"/>
                <a:chOff x="2971" y="1570"/>
                <a:chExt cx="1225" cy="727"/>
              </a:xfrm>
            </p:grpSpPr>
            <p:sp>
              <p:nvSpPr>
                <p:cNvPr id="50397" name="Rectangle 281"/>
                <p:cNvSpPr>
                  <a:spLocks noChangeArrowheads="1"/>
                </p:cNvSpPr>
                <p:nvPr/>
              </p:nvSpPr>
              <p:spPr bwMode="auto">
                <a:xfrm>
                  <a:off x="2971" y="1571"/>
                  <a:ext cx="1225" cy="372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398" name="Rectangle 282"/>
                <p:cNvSpPr>
                  <a:spLocks noChangeArrowheads="1"/>
                </p:cNvSpPr>
                <p:nvPr/>
              </p:nvSpPr>
              <p:spPr bwMode="auto">
                <a:xfrm>
                  <a:off x="2971" y="1932"/>
                  <a:ext cx="1225" cy="365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399" name="Rectangle 283"/>
                <p:cNvSpPr>
                  <a:spLocks noChangeArrowheads="1"/>
                </p:cNvSpPr>
                <p:nvPr/>
              </p:nvSpPr>
              <p:spPr bwMode="auto">
                <a:xfrm>
                  <a:off x="2971" y="1570"/>
                  <a:ext cx="1224" cy="727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400" name="AutoShape 284"/>
                <p:cNvSpPr>
                  <a:spLocks noChangeArrowheads="1"/>
                </p:cNvSpPr>
                <p:nvPr/>
              </p:nvSpPr>
              <p:spPr bwMode="auto">
                <a:xfrm rot="5400000">
                  <a:off x="2837" y="1706"/>
                  <a:ext cx="726" cy="453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50246" name="Group 285"/>
              <p:cNvGrpSpPr>
                <a:grpSpLocks/>
              </p:cNvGrpSpPr>
              <p:nvPr/>
            </p:nvGrpSpPr>
            <p:grpSpPr bwMode="auto">
              <a:xfrm>
                <a:off x="3751" y="1850"/>
                <a:ext cx="265" cy="159"/>
                <a:chOff x="4240" y="1570"/>
                <a:chExt cx="1225" cy="727"/>
              </a:xfrm>
            </p:grpSpPr>
            <p:sp>
              <p:nvSpPr>
                <p:cNvPr id="50393" name="Rectangle 286"/>
                <p:cNvSpPr>
                  <a:spLocks noChangeArrowheads="1"/>
                </p:cNvSpPr>
                <p:nvPr/>
              </p:nvSpPr>
              <p:spPr bwMode="auto">
                <a:xfrm>
                  <a:off x="4240" y="1571"/>
                  <a:ext cx="1225" cy="240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394" name="Rectangle 287"/>
                <p:cNvSpPr>
                  <a:spLocks noChangeArrowheads="1"/>
                </p:cNvSpPr>
                <p:nvPr/>
              </p:nvSpPr>
              <p:spPr bwMode="auto">
                <a:xfrm>
                  <a:off x="4240" y="1810"/>
                  <a:ext cx="1225" cy="245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395" name="Rectangle 288"/>
                <p:cNvSpPr>
                  <a:spLocks noChangeArrowheads="1"/>
                </p:cNvSpPr>
                <p:nvPr/>
              </p:nvSpPr>
              <p:spPr bwMode="auto">
                <a:xfrm>
                  <a:off x="4240" y="2052"/>
                  <a:ext cx="1225" cy="24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396" name="Rectangle 289"/>
                <p:cNvSpPr>
                  <a:spLocks noChangeArrowheads="1"/>
                </p:cNvSpPr>
                <p:nvPr/>
              </p:nvSpPr>
              <p:spPr bwMode="auto">
                <a:xfrm>
                  <a:off x="4240" y="1570"/>
                  <a:ext cx="1224" cy="727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50247" name="Group 290"/>
              <p:cNvGrpSpPr>
                <a:grpSpLocks/>
              </p:cNvGrpSpPr>
              <p:nvPr/>
            </p:nvGrpSpPr>
            <p:grpSpPr bwMode="auto">
              <a:xfrm>
                <a:off x="2928" y="2017"/>
                <a:ext cx="265" cy="159"/>
                <a:chOff x="476" y="2794"/>
                <a:chExt cx="1224" cy="728"/>
              </a:xfrm>
            </p:grpSpPr>
            <p:sp>
              <p:nvSpPr>
                <p:cNvPr id="50388" name="Rectangle 291"/>
                <p:cNvSpPr>
                  <a:spLocks noChangeArrowheads="1"/>
                </p:cNvSpPr>
                <p:nvPr/>
              </p:nvSpPr>
              <p:spPr bwMode="auto">
                <a:xfrm>
                  <a:off x="476" y="2794"/>
                  <a:ext cx="1224" cy="727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50389" name="Group 292"/>
                <p:cNvGrpSpPr>
                  <a:grpSpLocks/>
                </p:cNvGrpSpPr>
                <p:nvPr/>
              </p:nvGrpSpPr>
              <p:grpSpPr bwMode="auto">
                <a:xfrm>
                  <a:off x="476" y="2794"/>
                  <a:ext cx="1221" cy="725"/>
                  <a:chOff x="476" y="2794"/>
                  <a:chExt cx="1221" cy="725"/>
                </a:xfrm>
              </p:grpSpPr>
              <p:sp>
                <p:nvSpPr>
                  <p:cNvPr id="50391" name="Rectangle 293"/>
                  <p:cNvSpPr>
                    <a:spLocks noChangeArrowheads="1"/>
                  </p:cNvSpPr>
                  <p:nvPr/>
                </p:nvSpPr>
                <p:spPr bwMode="auto">
                  <a:xfrm>
                    <a:off x="476" y="3085"/>
                    <a:ext cx="1221" cy="125"/>
                  </a:xfrm>
                  <a:prstGeom prst="rect">
                    <a:avLst/>
                  </a:prstGeom>
                  <a:solidFill>
                    <a:srgbClr val="33339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392" name="Rectangle 294"/>
                  <p:cNvSpPr>
                    <a:spLocks noChangeArrowheads="1"/>
                  </p:cNvSpPr>
                  <p:nvPr/>
                </p:nvSpPr>
                <p:spPr bwMode="auto">
                  <a:xfrm rot="-5400000">
                    <a:off x="484" y="3091"/>
                    <a:ext cx="725" cy="131"/>
                  </a:xfrm>
                  <a:prstGeom prst="rect">
                    <a:avLst/>
                  </a:prstGeom>
                  <a:solidFill>
                    <a:srgbClr val="33339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10800000"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50390" name="Rectangle 295"/>
                <p:cNvSpPr>
                  <a:spLocks noChangeArrowheads="1"/>
                </p:cNvSpPr>
                <p:nvPr/>
              </p:nvSpPr>
              <p:spPr bwMode="auto">
                <a:xfrm>
                  <a:off x="476" y="2795"/>
                  <a:ext cx="1224" cy="727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0248" name="Rectangle 296"/>
              <p:cNvSpPr>
                <a:spLocks noChangeArrowheads="1"/>
              </p:cNvSpPr>
              <p:nvPr/>
            </p:nvSpPr>
            <p:spPr bwMode="auto">
              <a:xfrm>
                <a:off x="3203" y="2017"/>
                <a:ext cx="264" cy="159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49" name="Rectangle 297"/>
              <p:cNvSpPr>
                <a:spLocks noChangeArrowheads="1"/>
              </p:cNvSpPr>
              <p:nvPr/>
            </p:nvSpPr>
            <p:spPr bwMode="auto">
              <a:xfrm>
                <a:off x="3752" y="2186"/>
                <a:ext cx="264" cy="53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50" name="Rectangle 298"/>
              <p:cNvSpPr>
                <a:spLocks noChangeArrowheads="1"/>
              </p:cNvSpPr>
              <p:nvPr/>
            </p:nvSpPr>
            <p:spPr bwMode="auto">
              <a:xfrm>
                <a:off x="3752" y="2291"/>
                <a:ext cx="264" cy="5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51" name="Rectangle 299"/>
              <p:cNvSpPr>
                <a:spLocks noChangeArrowheads="1"/>
              </p:cNvSpPr>
              <p:nvPr/>
            </p:nvSpPr>
            <p:spPr bwMode="auto">
              <a:xfrm>
                <a:off x="3752" y="2227"/>
                <a:ext cx="264" cy="79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52" name="Rectangle 300"/>
              <p:cNvSpPr>
                <a:spLocks noChangeArrowheads="1"/>
              </p:cNvSpPr>
              <p:nvPr/>
            </p:nvSpPr>
            <p:spPr bwMode="auto">
              <a:xfrm>
                <a:off x="3752" y="2186"/>
                <a:ext cx="264" cy="159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53" name="AutoShape 301"/>
              <p:cNvSpPr>
                <a:spLocks noChangeArrowheads="1"/>
              </p:cNvSpPr>
              <p:nvPr/>
            </p:nvSpPr>
            <p:spPr bwMode="auto">
              <a:xfrm>
                <a:off x="3850" y="2227"/>
                <a:ext cx="59" cy="79"/>
              </a:xfrm>
              <a:prstGeom prst="star16">
                <a:avLst>
                  <a:gd name="adj" fmla="val 37500"/>
                </a:avLst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54" name="Rectangle 302"/>
              <p:cNvSpPr>
                <a:spLocks noChangeArrowheads="1"/>
              </p:cNvSpPr>
              <p:nvPr/>
            </p:nvSpPr>
            <p:spPr bwMode="auto">
              <a:xfrm>
                <a:off x="3751" y="2017"/>
                <a:ext cx="265" cy="5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55" name="Rectangle 303"/>
              <p:cNvSpPr>
                <a:spLocks noChangeArrowheads="1"/>
              </p:cNvSpPr>
              <p:nvPr/>
            </p:nvSpPr>
            <p:spPr bwMode="auto">
              <a:xfrm>
                <a:off x="3751" y="2069"/>
                <a:ext cx="265" cy="54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56" name="Rectangle 304"/>
              <p:cNvSpPr>
                <a:spLocks noChangeArrowheads="1"/>
              </p:cNvSpPr>
              <p:nvPr/>
            </p:nvSpPr>
            <p:spPr bwMode="auto">
              <a:xfrm>
                <a:off x="3751" y="2122"/>
                <a:ext cx="265" cy="5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57" name="Rectangle 305"/>
              <p:cNvSpPr>
                <a:spLocks noChangeArrowheads="1"/>
              </p:cNvSpPr>
              <p:nvPr/>
            </p:nvSpPr>
            <p:spPr bwMode="auto">
              <a:xfrm>
                <a:off x="3751" y="2017"/>
                <a:ext cx="265" cy="159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58" name="Rectangle 306"/>
              <p:cNvSpPr>
                <a:spLocks noChangeArrowheads="1"/>
              </p:cNvSpPr>
              <p:nvPr/>
            </p:nvSpPr>
            <p:spPr bwMode="auto">
              <a:xfrm>
                <a:off x="2928" y="2186"/>
                <a:ext cx="265" cy="52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59" name="Rectangle 307"/>
              <p:cNvSpPr>
                <a:spLocks noChangeArrowheads="1"/>
              </p:cNvSpPr>
              <p:nvPr/>
            </p:nvSpPr>
            <p:spPr bwMode="auto">
              <a:xfrm>
                <a:off x="2928" y="2238"/>
                <a:ext cx="265" cy="53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60" name="Rectangle 308"/>
              <p:cNvSpPr>
                <a:spLocks noChangeArrowheads="1"/>
              </p:cNvSpPr>
              <p:nvPr/>
            </p:nvSpPr>
            <p:spPr bwMode="auto">
              <a:xfrm>
                <a:off x="2928" y="2291"/>
                <a:ext cx="265" cy="53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61" name="Rectangle 309"/>
              <p:cNvSpPr>
                <a:spLocks noChangeArrowheads="1"/>
              </p:cNvSpPr>
              <p:nvPr/>
            </p:nvSpPr>
            <p:spPr bwMode="auto">
              <a:xfrm>
                <a:off x="2928" y="2185"/>
                <a:ext cx="265" cy="159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62" name="Rectangle 310"/>
              <p:cNvSpPr>
                <a:spLocks noChangeArrowheads="1"/>
              </p:cNvSpPr>
              <p:nvPr/>
            </p:nvSpPr>
            <p:spPr bwMode="auto">
              <a:xfrm>
                <a:off x="3478" y="2070"/>
                <a:ext cx="265" cy="5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63" name="Rectangle 311"/>
              <p:cNvSpPr>
                <a:spLocks noChangeArrowheads="1"/>
              </p:cNvSpPr>
              <p:nvPr/>
            </p:nvSpPr>
            <p:spPr bwMode="auto">
              <a:xfrm>
                <a:off x="3478" y="2018"/>
                <a:ext cx="265" cy="59"/>
              </a:xfrm>
              <a:prstGeom prst="rect">
                <a:avLst/>
              </a:prstGeom>
              <a:solidFill>
                <a:srgbClr val="8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64" name="Rectangle 312"/>
              <p:cNvSpPr>
                <a:spLocks noChangeArrowheads="1"/>
              </p:cNvSpPr>
              <p:nvPr/>
            </p:nvSpPr>
            <p:spPr bwMode="auto">
              <a:xfrm>
                <a:off x="3478" y="2117"/>
                <a:ext cx="265" cy="59"/>
              </a:xfrm>
              <a:prstGeom prst="rect">
                <a:avLst/>
              </a:prstGeom>
              <a:solidFill>
                <a:srgbClr val="8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65" name="Rectangle 313"/>
              <p:cNvSpPr>
                <a:spLocks noChangeArrowheads="1"/>
              </p:cNvSpPr>
              <p:nvPr/>
            </p:nvSpPr>
            <p:spPr bwMode="auto">
              <a:xfrm>
                <a:off x="3478" y="2018"/>
                <a:ext cx="265" cy="158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50266" name="Group 314"/>
              <p:cNvGrpSpPr>
                <a:grpSpLocks/>
              </p:cNvGrpSpPr>
              <p:nvPr/>
            </p:nvGrpSpPr>
            <p:grpSpPr bwMode="auto">
              <a:xfrm>
                <a:off x="3203" y="2186"/>
                <a:ext cx="265" cy="158"/>
                <a:chOff x="1699" y="1571"/>
                <a:chExt cx="1226" cy="816"/>
              </a:xfrm>
            </p:grpSpPr>
            <p:grpSp>
              <p:nvGrpSpPr>
                <p:cNvPr id="50370" name="Group 315"/>
                <p:cNvGrpSpPr>
                  <a:grpSpLocks/>
                </p:cNvGrpSpPr>
                <p:nvPr/>
              </p:nvGrpSpPr>
              <p:grpSpPr bwMode="auto">
                <a:xfrm>
                  <a:off x="1699" y="1571"/>
                  <a:ext cx="1226" cy="408"/>
                  <a:chOff x="1699" y="1571"/>
                  <a:chExt cx="1226" cy="719"/>
                </a:xfrm>
              </p:grpSpPr>
              <p:sp>
                <p:nvSpPr>
                  <p:cNvPr id="50380" name="Rectangle 316"/>
                  <p:cNvSpPr>
                    <a:spLocks noChangeArrowheads="1"/>
                  </p:cNvSpPr>
                  <p:nvPr/>
                </p:nvSpPr>
                <p:spPr bwMode="auto">
                  <a:xfrm>
                    <a:off x="1700" y="1571"/>
                    <a:ext cx="1225" cy="90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381" name="Rectangle 317"/>
                  <p:cNvSpPr>
                    <a:spLocks noChangeArrowheads="1"/>
                  </p:cNvSpPr>
                  <p:nvPr/>
                </p:nvSpPr>
                <p:spPr bwMode="auto">
                  <a:xfrm>
                    <a:off x="1699" y="1661"/>
                    <a:ext cx="1225" cy="9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382" name="Rectangle 318"/>
                  <p:cNvSpPr>
                    <a:spLocks noChangeArrowheads="1"/>
                  </p:cNvSpPr>
                  <p:nvPr/>
                </p:nvSpPr>
                <p:spPr bwMode="auto">
                  <a:xfrm>
                    <a:off x="1699" y="1752"/>
                    <a:ext cx="1225" cy="90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383" name="Rectangle 319"/>
                  <p:cNvSpPr>
                    <a:spLocks noChangeArrowheads="1"/>
                  </p:cNvSpPr>
                  <p:nvPr/>
                </p:nvSpPr>
                <p:spPr bwMode="auto">
                  <a:xfrm>
                    <a:off x="1699" y="1842"/>
                    <a:ext cx="1225" cy="9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384" name="Rectangle 320"/>
                  <p:cNvSpPr>
                    <a:spLocks noChangeArrowheads="1"/>
                  </p:cNvSpPr>
                  <p:nvPr/>
                </p:nvSpPr>
                <p:spPr bwMode="auto">
                  <a:xfrm>
                    <a:off x="1699" y="1932"/>
                    <a:ext cx="1225" cy="90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385" name="Rectangle 321"/>
                  <p:cNvSpPr>
                    <a:spLocks noChangeArrowheads="1"/>
                  </p:cNvSpPr>
                  <p:nvPr/>
                </p:nvSpPr>
                <p:spPr bwMode="auto">
                  <a:xfrm>
                    <a:off x="1699" y="2022"/>
                    <a:ext cx="1225" cy="9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386" name="Rectangle 322"/>
                  <p:cNvSpPr>
                    <a:spLocks noChangeArrowheads="1"/>
                  </p:cNvSpPr>
                  <p:nvPr/>
                </p:nvSpPr>
                <p:spPr bwMode="auto">
                  <a:xfrm>
                    <a:off x="1699" y="2111"/>
                    <a:ext cx="1225" cy="90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387" name="Rectangle 323"/>
                  <p:cNvSpPr>
                    <a:spLocks noChangeArrowheads="1"/>
                  </p:cNvSpPr>
                  <p:nvPr/>
                </p:nvSpPr>
                <p:spPr bwMode="auto">
                  <a:xfrm>
                    <a:off x="1699" y="2200"/>
                    <a:ext cx="1225" cy="9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50371" name="Group 324"/>
                <p:cNvGrpSpPr>
                  <a:grpSpLocks/>
                </p:cNvGrpSpPr>
                <p:nvPr/>
              </p:nvGrpSpPr>
              <p:grpSpPr bwMode="auto">
                <a:xfrm>
                  <a:off x="1699" y="1979"/>
                  <a:ext cx="1226" cy="408"/>
                  <a:chOff x="1699" y="1571"/>
                  <a:chExt cx="1226" cy="719"/>
                </a:xfrm>
              </p:grpSpPr>
              <p:sp>
                <p:nvSpPr>
                  <p:cNvPr id="50372" name="Rectangle 325"/>
                  <p:cNvSpPr>
                    <a:spLocks noChangeArrowheads="1"/>
                  </p:cNvSpPr>
                  <p:nvPr/>
                </p:nvSpPr>
                <p:spPr bwMode="auto">
                  <a:xfrm>
                    <a:off x="1700" y="1571"/>
                    <a:ext cx="1225" cy="90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373" name="Rectangle 326"/>
                  <p:cNvSpPr>
                    <a:spLocks noChangeArrowheads="1"/>
                  </p:cNvSpPr>
                  <p:nvPr/>
                </p:nvSpPr>
                <p:spPr bwMode="auto">
                  <a:xfrm>
                    <a:off x="1699" y="1661"/>
                    <a:ext cx="1225" cy="9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374" name="Rectangle 327"/>
                  <p:cNvSpPr>
                    <a:spLocks noChangeArrowheads="1"/>
                  </p:cNvSpPr>
                  <p:nvPr/>
                </p:nvSpPr>
                <p:spPr bwMode="auto">
                  <a:xfrm>
                    <a:off x="1699" y="1752"/>
                    <a:ext cx="1225" cy="90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375" name="Rectangle 328"/>
                  <p:cNvSpPr>
                    <a:spLocks noChangeArrowheads="1"/>
                  </p:cNvSpPr>
                  <p:nvPr/>
                </p:nvSpPr>
                <p:spPr bwMode="auto">
                  <a:xfrm>
                    <a:off x="1699" y="1842"/>
                    <a:ext cx="1225" cy="9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376" name="Rectangle 329"/>
                  <p:cNvSpPr>
                    <a:spLocks noChangeArrowheads="1"/>
                  </p:cNvSpPr>
                  <p:nvPr/>
                </p:nvSpPr>
                <p:spPr bwMode="auto">
                  <a:xfrm>
                    <a:off x="1699" y="1932"/>
                    <a:ext cx="1225" cy="90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377" name="Rectangle 330"/>
                  <p:cNvSpPr>
                    <a:spLocks noChangeArrowheads="1"/>
                  </p:cNvSpPr>
                  <p:nvPr/>
                </p:nvSpPr>
                <p:spPr bwMode="auto">
                  <a:xfrm>
                    <a:off x="1699" y="2022"/>
                    <a:ext cx="1225" cy="9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378" name="Rectangle 331"/>
                  <p:cNvSpPr>
                    <a:spLocks noChangeArrowheads="1"/>
                  </p:cNvSpPr>
                  <p:nvPr/>
                </p:nvSpPr>
                <p:spPr bwMode="auto">
                  <a:xfrm>
                    <a:off x="1699" y="2111"/>
                    <a:ext cx="1225" cy="90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379" name="Rectangle 332"/>
                  <p:cNvSpPr>
                    <a:spLocks noChangeArrowheads="1"/>
                  </p:cNvSpPr>
                  <p:nvPr/>
                </p:nvSpPr>
                <p:spPr bwMode="auto">
                  <a:xfrm>
                    <a:off x="1699" y="2200"/>
                    <a:ext cx="1225" cy="9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50267" name="Rectangle 333"/>
              <p:cNvSpPr>
                <a:spLocks noChangeArrowheads="1"/>
              </p:cNvSpPr>
              <p:nvPr/>
            </p:nvSpPr>
            <p:spPr bwMode="auto">
              <a:xfrm>
                <a:off x="3203" y="2186"/>
                <a:ext cx="98" cy="79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68" name="Rectangle 334"/>
              <p:cNvSpPr>
                <a:spLocks noChangeArrowheads="1"/>
              </p:cNvSpPr>
              <p:nvPr/>
            </p:nvSpPr>
            <p:spPr bwMode="auto">
              <a:xfrm>
                <a:off x="3203" y="2186"/>
                <a:ext cx="264" cy="158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50269" name="Group 335"/>
              <p:cNvGrpSpPr>
                <a:grpSpLocks/>
              </p:cNvGrpSpPr>
              <p:nvPr/>
            </p:nvGrpSpPr>
            <p:grpSpPr bwMode="auto">
              <a:xfrm>
                <a:off x="3208" y="2190"/>
                <a:ext cx="87" cy="69"/>
                <a:chOff x="1703" y="1574"/>
                <a:chExt cx="441" cy="364"/>
              </a:xfrm>
            </p:grpSpPr>
            <p:sp>
              <p:nvSpPr>
                <p:cNvPr id="5456" name="AutoShape 336"/>
                <p:cNvSpPr>
                  <a:spLocks noChangeArrowheads="1"/>
                </p:cNvSpPr>
                <p:nvPr/>
              </p:nvSpPr>
              <p:spPr bwMode="auto">
                <a:xfrm>
                  <a:off x="1703" y="1561"/>
                  <a:ext cx="46" cy="5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57" name="AutoShape 337"/>
                <p:cNvSpPr>
                  <a:spLocks noChangeArrowheads="1"/>
                </p:cNvSpPr>
                <p:nvPr/>
              </p:nvSpPr>
              <p:spPr bwMode="auto">
                <a:xfrm>
                  <a:off x="1759" y="1561"/>
                  <a:ext cx="46" cy="5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58" name="AutoShape 338"/>
                <p:cNvSpPr>
                  <a:spLocks noChangeArrowheads="1"/>
                </p:cNvSpPr>
                <p:nvPr/>
              </p:nvSpPr>
              <p:spPr bwMode="auto">
                <a:xfrm>
                  <a:off x="1815" y="1561"/>
                  <a:ext cx="46" cy="5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59" name="AutoShape 339"/>
                <p:cNvSpPr>
                  <a:spLocks noChangeArrowheads="1"/>
                </p:cNvSpPr>
                <p:nvPr/>
              </p:nvSpPr>
              <p:spPr bwMode="auto">
                <a:xfrm>
                  <a:off x="1870" y="1561"/>
                  <a:ext cx="46" cy="5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60" name="AutoShape 340"/>
                <p:cNvSpPr>
                  <a:spLocks noChangeArrowheads="1"/>
                </p:cNvSpPr>
                <p:nvPr/>
              </p:nvSpPr>
              <p:spPr bwMode="auto">
                <a:xfrm>
                  <a:off x="1926" y="1561"/>
                  <a:ext cx="46" cy="5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61" name="AutoShape 341"/>
                <p:cNvSpPr>
                  <a:spLocks noChangeArrowheads="1"/>
                </p:cNvSpPr>
                <p:nvPr/>
              </p:nvSpPr>
              <p:spPr bwMode="auto">
                <a:xfrm>
                  <a:off x="1982" y="1561"/>
                  <a:ext cx="46" cy="5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62" name="AutoShape 342"/>
                <p:cNvSpPr>
                  <a:spLocks noChangeArrowheads="1"/>
                </p:cNvSpPr>
                <p:nvPr/>
              </p:nvSpPr>
              <p:spPr bwMode="auto">
                <a:xfrm>
                  <a:off x="2043" y="1561"/>
                  <a:ext cx="46" cy="5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63" name="AutoShape 343"/>
                <p:cNvSpPr>
                  <a:spLocks noChangeArrowheads="1"/>
                </p:cNvSpPr>
                <p:nvPr/>
              </p:nvSpPr>
              <p:spPr bwMode="auto">
                <a:xfrm>
                  <a:off x="2098" y="1561"/>
                  <a:ext cx="46" cy="5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64" name="AutoShape 344"/>
                <p:cNvSpPr>
                  <a:spLocks noChangeArrowheads="1"/>
                </p:cNvSpPr>
                <p:nvPr/>
              </p:nvSpPr>
              <p:spPr bwMode="auto">
                <a:xfrm>
                  <a:off x="1728" y="1619"/>
                  <a:ext cx="46" cy="37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65" name="AutoShape 345"/>
                <p:cNvSpPr>
                  <a:spLocks noChangeArrowheads="1"/>
                </p:cNvSpPr>
                <p:nvPr/>
              </p:nvSpPr>
              <p:spPr bwMode="auto">
                <a:xfrm>
                  <a:off x="1784" y="1619"/>
                  <a:ext cx="46" cy="37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66" name="AutoShape 346"/>
                <p:cNvSpPr>
                  <a:spLocks noChangeArrowheads="1"/>
                </p:cNvSpPr>
                <p:nvPr/>
              </p:nvSpPr>
              <p:spPr bwMode="auto">
                <a:xfrm>
                  <a:off x="1840" y="1619"/>
                  <a:ext cx="46" cy="37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67" name="AutoShape 347"/>
                <p:cNvSpPr>
                  <a:spLocks noChangeArrowheads="1"/>
                </p:cNvSpPr>
                <p:nvPr/>
              </p:nvSpPr>
              <p:spPr bwMode="auto">
                <a:xfrm>
                  <a:off x="1896" y="1619"/>
                  <a:ext cx="46" cy="37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68" name="AutoShape 348"/>
                <p:cNvSpPr>
                  <a:spLocks noChangeArrowheads="1"/>
                </p:cNvSpPr>
                <p:nvPr/>
              </p:nvSpPr>
              <p:spPr bwMode="auto">
                <a:xfrm>
                  <a:off x="1956" y="1619"/>
                  <a:ext cx="46" cy="37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69" name="AutoShape 349"/>
                <p:cNvSpPr>
                  <a:spLocks noChangeArrowheads="1"/>
                </p:cNvSpPr>
                <p:nvPr/>
              </p:nvSpPr>
              <p:spPr bwMode="auto">
                <a:xfrm>
                  <a:off x="2012" y="1619"/>
                  <a:ext cx="46" cy="37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70" name="AutoShape 350"/>
                <p:cNvSpPr>
                  <a:spLocks noChangeArrowheads="1"/>
                </p:cNvSpPr>
                <p:nvPr/>
              </p:nvSpPr>
              <p:spPr bwMode="auto">
                <a:xfrm>
                  <a:off x="2068" y="1619"/>
                  <a:ext cx="46" cy="37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71" name="AutoShape 351"/>
                <p:cNvSpPr>
                  <a:spLocks noChangeArrowheads="1"/>
                </p:cNvSpPr>
                <p:nvPr/>
              </p:nvSpPr>
              <p:spPr bwMode="auto">
                <a:xfrm>
                  <a:off x="1703" y="1667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72" name="AutoShape 352"/>
                <p:cNvSpPr>
                  <a:spLocks noChangeArrowheads="1"/>
                </p:cNvSpPr>
                <p:nvPr/>
              </p:nvSpPr>
              <p:spPr bwMode="auto">
                <a:xfrm>
                  <a:off x="1759" y="1667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73" name="AutoShape 353"/>
                <p:cNvSpPr>
                  <a:spLocks noChangeArrowheads="1"/>
                </p:cNvSpPr>
                <p:nvPr/>
              </p:nvSpPr>
              <p:spPr bwMode="auto">
                <a:xfrm>
                  <a:off x="1815" y="1667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74" name="AutoShape 354"/>
                <p:cNvSpPr>
                  <a:spLocks noChangeArrowheads="1"/>
                </p:cNvSpPr>
                <p:nvPr/>
              </p:nvSpPr>
              <p:spPr bwMode="auto">
                <a:xfrm>
                  <a:off x="1870" y="1667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75" name="AutoShape 355"/>
                <p:cNvSpPr>
                  <a:spLocks noChangeArrowheads="1"/>
                </p:cNvSpPr>
                <p:nvPr/>
              </p:nvSpPr>
              <p:spPr bwMode="auto">
                <a:xfrm>
                  <a:off x="1926" y="1667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76" name="AutoShape 356"/>
                <p:cNvSpPr>
                  <a:spLocks noChangeArrowheads="1"/>
                </p:cNvSpPr>
                <p:nvPr/>
              </p:nvSpPr>
              <p:spPr bwMode="auto">
                <a:xfrm>
                  <a:off x="1987" y="1667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77" name="AutoShape 357"/>
                <p:cNvSpPr>
                  <a:spLocks noChangeArrowheads="1"/>
                </p:cNvSpPr>
                <p:nvPr/>
              </p:nvSpPr>
              <p:spPr bwMode="auto">
                <a:xfrm>
                  <a:off x="2043" y="1667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78" name="AutoShape 358"/>
                <p:cNvSpPr>
                  <a:spLocks noChangeArrowheads="1"/>
                </p:cNvSpPr>
                <p:nvPr/>
              </p:nvSpPr>
              <p:spPr bwMode="auto">
                <a:xfrm>
                  <a:off x="2098" y="1667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79" name="AutoShape 359"/>
                <p:cNvSpPr>
                  <a:spLocks noChangeArrowheads="1"/>
                </p:cNvSpPr>
                <p:nvPr/>
              </p:nvSpPr>
              <p:spPr bwMode="auto">
                <a:xfrm>
                  <a:off x="1733" y="1714"/>
                  <a:ext cx="46" cy="42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80" name="AutoShape 360"/>
                <p:cNvSpPr>
                  <a:spLocks noChangeArrowheads="1"/>
                </p:cNvSpPr>
                <p:nvPr/>
              </p:nvSpPr>
              <p:spPr bwMode="auto">
                <a:xfrm>
                  <a:off x="1789" y="1714"/>
                  <a:ext cx="41" cy="42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81" name="AutoShape 361"/>
                <p:cNvSpPr>
                  <a:spLocks noChangeArrowheads="1"/>
                </p:cNvSpPr>
                <p:nvPr/>
              </p:nvSpPr>
              <p:spPr bwMode="auto">
                <a:xfrm>
                  <a:off x="1845" y="1714"/>
                  <a:ext cx="46" cy="42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82" name="AutoShape 362"/>
                <p:cNvSpPr>
                  <a:spLocks noChangeArrowheads="1"/>
                </p:cNvSpPr>
                <p:nvPr/>
              </p:nvSpPr>
              <p:spPr bwMode="auto">
                <a:xfrm>
                  <a:off x="1901" y="1714"/>
                  <a:ext cx="46" cy="42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83" name="AutoShape 363"/>
                <p:cNvSpPr>
                  <a:spLocks noChangeArrowheads="1"/>
                </p:cNvSpPr>
                <p:nvPr/>
              </p:nvSpPr>
              <p:spPr bwMode="auto">
                <a:xfrm>
                  <a:off x="1956" y="1714"/>
                  <a:ext cx="46" cy="42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84" name="AutoShape 364"/>
                <p:cNvSpPr>
                  <a:spLocks noChangeArrowheads="1"/>
                </p:cNvSpPr>
                <p:nvPr/>
              </p:nvSpPr>
              <p:spPr bwMode="auto">
                <a:xfrm>
                  <a:off x="2017" y="1714"/>
                  <a:ext cx="41" cy="42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85" name="AutoShape 365"/>
                <p:cNvSpPr>
                  <a:spLocks noChangeArrowheads="1"/>
                </p:cNvSpPr>
                <p:nvPr/>
              </p:nvSpPr>
              <p:spPr bwMode="auto">
                <a:xfrm>
                  <a:off x="2073" y="1714"/>
                  <a:ext cx="41" cy="42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86" name="AutoShape 366"/>
                <p:cNvSpPr>
                  <a:spLocks noChangeArrowheads="1"/>
                </p:cNvSpPr>
                <p:nvPr/>
              </p:nvSpPr>
              <p:spPr bwMode="auto">
                <a:xfrm>
                  <a:off x="1703" y="1756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87" name="AutoShape 367"/>
                <p:cNvSpPr>
                  <a:spLocks noChangeArrowheads="1"/>
                </p:cNvSpPr>
                <p:nvPr/>
              </p:nvSpPr>
              <p:spPr bwMode="auto">
                <a:xfrm>
                  <a:off x="1759" y="1756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88" name="AutoShape 368"/>
                <p:cNvSpPr>
                  <a:spLocks noChangeArrowheads="1"/>
                </p:cNvSpPr>
                <p:nvPr/>
              </p:nvSpPr>
              <p:spPr bwMode="auto">
                <a:xfrm>
                  <a:off x="1815" y="1756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89" name="AutoShape 369"/>
                <p:cNvSpPr>
                  <a:spLocks noChangeArrowheads="1"/>
                </p:cNvSpPr>
                <p:nvPr/>
              </p:nvSpPr>
              <p:spPr bwMode="auto">
                <a:xfrm>
                  <a:off x="1870" y="1756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90" name="AutoShape 370"/>
                <p:cNvSpPr>
                  <a:spLocks noChangeArrowheads="1"/>
                </p:cNvSpPr>
                <p:nvPr/>
              </p:nvSpPr>
              <p:spPr bwMode="auto">
                <a:xfrm>
                  <a:off x="1926" y="1756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91" name="AutoShape 371"/>
                <p:cNvSpPr>
                  <a:spLocks noChangeArrowheads="1"/>
                </p:cNvSpPr>
                <p:nvPr/>
              </p:nvSpPr>
              <p:spPr bwMode="auto">
                <a:xfrm>
                  <a:off x="1987" y="1756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92" name="AutoShape 372"/>
                <p:cNvSpPr>
                  <a:spLocks noChangeArrowheads="1"/>
                </p:cNvSpPr>
                <p:nvPr/>
              </p:nvSpPr>
              <p:spPr bwMode="auto">
                <a:xfrm>
                  <a:off x="2043" y="1756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93" name="AutoShape 373"/>
                <p:cNvSpPr>
                  <a:spLocks noChangeArrowheads="1"/>
                </p:cNvSpPr>
                <p:nvPr/>
              </p:nvSpPr>
              <p:spPr bwMode="auto">
                <a:xfrm>
                  <a:off x="2098" y="1756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94" name="AutoShape 374"/>
                <p:cNvSpPr>
                  <a:spLocks noChangeArrowheads="1"/>
                </p:cNvSpPr>
                <p:nvPr/>
              </p:nvSpPr>
              <p:spPr bwMode="auto">
                <a:xfrm>
                  <a:off x="1733" y="1804"/>
                  <a:ext cx="46" cy="42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95" name="AutoShape 375"/>
                <p:cNvSpPr>
                  <a:spLocks noChangeArrowheads="1"/>
                </p:cNvSpPr>
                <p:nvPr/>
              </p:nvSpPr>
              <p:spPr bwMode="auto">
                <a:xfrm>
                  <a:off x="1789" y="1804"/>
                  <a:ext cx="41" cy="42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96" name="AutoShape 376"/>
                <p:cNvSpPr>
                  <a:spLocks noChangeArrowheads="1"/>
                </p:cNvSpPr>
                <p:nvPr/>
              </p:nvSpPr>
              <p:spPr bwMode="auto">
                <a:xfrm>
                  <a:off x="1845" y="1804"/>
                  <a:ext cx="46" cy="42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97" name="AutoShape 377"/>
                <p:cNvSpPr>
                  <a:spLocks noChangeArrowheads="1"/>
                </p:cNvSpPr>
                <p:nvPr/>
              </p:nvSpPr>
              <p:spPr bwMode="auto">
                <a:xfrm>
                  <a:off x="1901" y="1804"/>
                  <a:ext cx="46" cy="42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98" name="AutoShape 378"/>
                <p:cNvSpPr>
                  <a:spLocks noChangeArrowheads="1"/>
                </p:cNvSpPr>
                <p:nvPr/>
              </p:nvSpPr>
              <p:spPr bwMode="auto">
                <a:xfrm>
                  <a:off x="1956" y="1804"/>
                  <a:ext cx="46" cy="42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499" name="AutoShape 379"/>
                <p:cNvSpPr>
                  <a:spLocks noChangeArrowheads="1"/>
                </p:cNvSpPr>
                <p:nvPr/>
              </p:nvSpPr>
              <p:spPr bwMode="auto">
                <a:xfrm>
                  <a:off x="2017" y="1804"/>
                  <a:ext cx="41" cy="42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500" name="AutoShape 380"/>
                <p:cNvSpPr>
                  <a:spLocks noChangeArrowheads="1"/>
                </p:cNvSpPr>
                <p:nvPr/>
              </p:nvSpPr>
              <p:spPr bwMode="auto">
                <a:xfrm>
                  <a:off x="2073" y="1804"/>
                  <a:ext cx="41" cy="42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501" name="AutoShape 381"/>
                <p:cNvSpPr>
                  <a:spLocks noChangeArrowheads="1"/>
                </p:cNvSpPr>
                <p:nvPr/>
              </p:nvSpPr>
              <p:spPr bwMode="auto">
                <a:xfrm>
                  <a:off x="1703" y="1846"/>
                  <a:ext cx="46" cy="42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502" name="AutoShape 382"/>
                <p:cNvSpPr>
                  <a:spLocks noChangeArrowheads="1"/>
                </p:cNvSpPr>
                <p:nvPr/>
              </p:nvSpPr>
              <p:spPr bwMode="auto">
                <a:xfrm>
                  <a:off x="1759" y="1846"/>
                  <a:ext cx="46" cy="42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503" name="AutoShape 383"/>
                <p:cNvSpPr>
                  <a:spLocks noChangeArrowheads="1"/>
                </p:cNvSpPr>
                <p:nvPr/>
              </p:nvSpPr>
              <p:spPr bwMode="auto">
                <a:xfrm>
                  <a:off x="1815" y="1846"/>
                  <a:ext cx="46" cy="42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504" name="AutoShape 384"/>
                <p:cNvSpPr>
                  <a:spLocks noChangeArrowheads="1"/>
                </p:cNvSpPr>
                <p:nvPr/>
              </p:nvSpPr>
              <p:spPr bwMode="auto">
                <a:xfrm>
                  <a:off x="1870" y="1846"/>
                  <a:ext cx="46" cy="42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505" name="AutoShape 385"/>
                <p:cNvSpPr>
                  <a:spLocks noChangeArrowheads="1"/>
                </p:cNvSpPr>
                <p:nvPr/>
              </p:nvSpPr>
              <p:spPr bwMode="auto">
                <a:xfrm>
                  <a:off x="1926" y="1846"/>
                  <a:ext cx="46" cy="42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506" name="AutoShape 386"/>
                <p:cNvSpPr>
                  <a:spLocks noChangeArrowheads="1"/>
                </p:cNvSpPr>
                <p:nvPr/>
              </p:nvSpPr>
              <p:spPr bwMode="auto">
                <a:xfrm>
                  <a:off x="1982" y="1846"/>
                  <a:ext cx="46" cy="42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507" name="AutoShape 387"/>
                <p:cNvSpPr>
                  <a:spLocks noChangeArrowheads="1"/>
                </p:cNvSpPr>
                <p:nvPr/>
              </p:nvSpPr>
              <p:spPr bwMode="auto">
                <a:xfrm>
                  <a:off x="2043" y="1846"/>
                  <a:ext cx="46" cy="42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508" name="AutoShape 388"/>
                <p:cNvSpPr>
                  <a:spLocks noChangeArrowheads="1"/>
                </p:cNvSpPr>
                <p:nvPr/>
              </p:nvSpPr>
              <p:spPr bwMode="auto">
                <a:xfrm>
                  <a:off x="2098" y="1846"/>
                  <a:ext cx="46" cy="42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509" name="AutoShape 389"/>
                <p:cNvSpPr>
                  <a:spLocks noChangeArrowheads="1"/>
                </p:cNvSpPr>
                <p:nvPr/>
              </p:nvSpPr>
              <p:spPr bwMode="auto">
                <a:xfrm>
                  <a:off x="1728" y="1888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510" name="AutoShape 390"/>
                <p:cNvSpPr>
                  <a:spLocks noChangeArrowheads="1"/>
                </p:cNvSpPr>
                <p:nvPr/>
              </p:nvSpPr>
              <p:spPr bwMode="auto">
                <a:xfrm>
                  <a:off x="1784" y="1888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511" name="AutoShape 391"/>
                <p:cNvSpPr>
                  <a:spLocks noChangeArrowheads="1"/>
                </p:cNvSpPr>
                <p:nvPr/>
              </p:nvSpPr>
              <p:spPr bwMode="auto">
                <a:xfrm>
                  <a:off x="1840" y="1888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512" name="AutoShape 392"/>
                <p:cNvSpPr>
                  <a:spLocks noChangeArrowheads="1"/>
                </p:cNvSpPr>
                <p:nvPr/>
              </p:nvSpPr>
              <p:spPr bwMode="auto">
                <a:xfrm>
                  <a:off x="1896" y="1888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513" name="AutoShape 393"/>
                <p:cNvSpPr>
                  <a:spLocks noChangeArrowheads="1"/>
                </p:cNvSpPr>
                <p:nvPr/>
              </p:nvSpPr>
              <p:spPr bwMode="auto">
                <a:xfrm>
                  <a:off x="1956" y="1888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514" name="AutoShape 394"/>
                <p:cNvSpPr>
                  <a:spLocks noChangeArrowheads="1"/>
                </p:cNvSpPr>
                <p:nvPr/>
              </p:nvSpPr>
              <p:spPr bwMode="auto">
                <a:xfrm>
                  <a:off x="2012" y="1888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515" name="AutoShape 395"/>
                <p:cNvSpPr>
                  <a:spLocks noChangeArrowheads="1"/>
                </p:cNvSpPr>
                <p:nvPr/>
              </p:nvSpPr>
              <p:spPr bwMode="auto">
                <a:xfrm>
                  <a:off x="2068" y="1888"/>
                  <a:ext cx="46" cy="48"/>
                </a:xfrm>
                <a:custGeom>
                  <a:avLst/>
                  <a:gdLst>
                    <a:gd name="T0" fmla="*/ 0 w 10000"/>
                    <a:gd name="T1" fmla="*/ 18 h 10000"/>
                    <a:gd name="T2" fmla="*/ 17 w 10000"/>
                    <a:gd name="T3" fmla="*/ 18 h 10000"/>
                    <a:gd name="T4" fmla="*/ 23 w 10000"/>
                    <a:gd name="T5" fmla="*/ 0 h 10000"/>
                    <a:gd name="T6" fmla="*/ 28 w 10000"/>
                    <a:gd name="T7" fmla="*/ 18 h 10000"/>
                    <a:gd name="T8" fmla="*/ 45 w 10000"/>
                    <a:gd name="T9" fmla="*/ 18 h 10000"/>
                    <a:gd name="T10" fmla="*/ 31 w 10000"/>
                    <a:gd name="T11" fmla="*/ 28 h 10000"/>
                    <a:gd name="T12" fmla="*/ 36 w 10000"/>
                    <a:gd name="T13" fmla="*/ 46 h 10000"/>
                    <a:gd name="T14" fmla="*/ 23 w 10000"/>
                    <a:gd name="T15" fmla="*/ 35 h 10000"/>
                    <a:gd name="T16" fmla="*/ 9 w 10000"/>
                    <a:gd name="T17" fmla="*/ 46 h 10000"/>
                    <a:gd name="T18" fmla="*/ 14 w 10000"/>
                    <a:gd name="T19" fmla="*/ 28 h 10000"/>
                    <a:gd name="T20" fmla="*/ 0 w 10000"/>
                    <a:gd name="T21" fmla="*/ 18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913"/>
                      </a:moveTo>
                      <a:lnTo>
                        <a:pt x="3778" y="3913"/>
                      </a:lnTo>
                      <a:lnTo>
                        <a:pt x="5111" y="0"/>
                      </a:lnTo>
                      <a:lnTo>
                        <a:pt x="6222" y="3913"/>
                      </a:lnTo>
                      <a:lnTo>
                        <a:pt x="10000" y="3913"/>
                      </a:lnTo>
                      <a:lnTo>
                        <a:pt x="6889" y="6087"/>
                      </a:lnTo>
                      <a:lnTo>
                        <a:pt x="8000" y="10000"/>
                      </a:lnTo>
                      <a:lnTo>
                        <a:pt x="5111" y="7609"/>
                      </a:lnTo>
                      <a:lnTo>
                        <a:pt x="2000" y="10000"/>
                      </a:lnTo>
                      <a:lnTo>
                        <a:pt x="3111" y="6087"/>
                      </a:lnTo>
                      <a:lnTo>
                        <a:pt x="0" y="39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p:grpSp>
          <p:sp>
            <p:nvSpPr>
              <p:cNvPr id="50270" name="Rectangle 396"/>
              <p:cNvSpPr>
                <a:spLocks noChangeArrowheads="1"/>
              </p:cNvSpPr>
              <p:nvPr/>
            </p:nvSpPr>
            <p:spPr bwMode="auto">
              <a:xfrm>
                <a:off x="3477" y="2185"/>
                <a:ext cx="264" cy="15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71" name="Rectangle 397"/>
              <p:cNvSpPr>
                <a:spLocks noChangeArrowheads="1"/>
              </p:cNvSpPr>
              <p:nvPr/>
            </p:nvSpPr>
            <p:spPr bwMode="auto">
              <a:xfrm>
                <a:off x="3477" y="2196"/>
                <a:ext cx="264" cy="19"/>
              </a:xfrm>
              <a:prstGeom prst="rect">
                <a:avLst/>
              </a:prstGeom>
              <a:solidFill>
                <a:srgbClr val="33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72" name="Rectangle 398"/>
              <p:cNvSpPr>
                <a:spLocks noChangeArrowheads="1"/>
              </p:cNvSpPr>
              <p:nvPr/>
            </p:nvSpPr>
            <p:spPr bwMode="auto">
              <a:xfrm>
                <a:off x="3477" y="2314"/>
                <a:ext cx="264" cy="20"/>
              </a:xfrm>
              <a:prstGeom prst="rect">
                <a:avLst/>
              </a:prstGeom>
              <a:solidFill>
                <a:srgbClr val="33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73" name="Rectangle 399"/>
              <p:cNvSpPr>
                <a:spLocks noChangeArrowheads="1"/>
              </p:cNvSpPr>
              <p:nvPr/>
            </p:nvSpPr>
            <p:spPr bwMode="auto">
              <a:xfrm>
                <a:off x="3477" y="2186"/>
                <a:ext cx="264" cy="158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50274" name="Group 400"/>
              <p:cNvGrpSpPr>
                <a:grpSpLocks/>
              </p:cNvGrpSpPr>
              <p:nvPr/>
            </p:nvGrpSpPr>
            <p:grpSpPr bwMode="auto">
              <a:xfrm>
                <a:off x="3570" y="2224"/>
                <a:ext cx="72" cy="82"/>
                <a:chOff x="3334" y="2431"/>
                <a:chExt cx="421" cy="494"/>
              </a:xfrm>
            </p:grpSpPr>
            <p:sp>
              <p:nvSpPr>
                <p:cNvPr id="50308" name="AutoShape 401"/>
                <p:cNvSpPr>
                  <a:spLocks noChangeArrowheads="1"/>
                </p:cNvSpPr>
                <p:nvPr/>
              </p:nvSpPr>
              <p:spPr bwMode="auto">
                <a:xfrm>
                  <a:off x="3334" y="2431"/>
                  <a:ext cx="421" cy="364"/>
                </a:xfrm>
                <a:prstGeom prst="triangle">
                  <a:avLst>
                    <a:gd name="adj" fmla="val 50000"/>
                  </a:avLst>
                </a:prstGeom>
                <a:noFill/>
                <a:ln w="19050">
                  <a:solidFill>
                    <a:srgbClr val="3366FF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309" name="AutoShape 402"/>
                <p:cNvSpPr>
                  <a:spLocks noChangeArrowheads="1"/>
                </p:cNvSpPr>
                <p:nvPr/>
              </p:nvSpPr>
              <p:spPr bwMode="auto">
                <a:xfrm rot="10800000">
                  <a:off x="3334" y="2561"/>
                  <a:ext cx="421" cy="364"/>
                </a:xfrm>
                <a:prstGeom prst="triangle">
                  <a:avLst>
                    <a:gd name="adj" fmla="val 50000"/>
                  </a:avLst>
                </a:prstGeom>
                <a:noFill/>
                <a:ln w="19050">
                  <a:solidFill>
                    <a:srgbClr val="3366FF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10800000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50275" name="Group 403"/>
              <p:cNvGrpSpPr>
                <a:grpSpLocks/>
              </p:cNvGrpSpPr>
              <p:nvPr/>
            </p:nvGrpSpPr>
            <p:grpSpPr bwMode="auto">
              <a:xfrm>
                <a:off x="2928" y="2353"/>
                <a:ext cx="265" cy="159"/>
                <a:chOff x="429" y="2478"/>
                <a:chExt cx="1226" cy="728"/>
              </a:xfrm>
            </p:grpSpPr>
            <p:sp>
              <p:nvSpPr>
                <p:cNvPr id="50290" name="Rectangle 404"/>
                <p:cNvSpPr>
                  <a:spLocks noChangeArrowheads="1"/>
                </p:cNvSpPr>
                <p:nvPr/>
              </p:nvSpPr>
              <p:spPr bwMode="auto">
                <a:xfrm>
                  <a:off x="431" y="2478"/>
                  <a:ext cx="1224" cy="727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6757" name="AutoShape 405"/>
                <p:cNvSpPr>
                  <a:spLocks noChangeArrowheads="1"/>
                </p:cNvSpPr>
                <p:nvPr/>
              </p:nvSpPr>
              <p:spPr bwMode="auto">
                <a:xfrm>
                  <a:off x="947" y="2477"/>
                  <a:ext cx="139" cy="376"/>
                </a:xfrm>
                <a:custGeom>
                  <a:avLst/>
                  <a:gdLst>
                    <a:gd name="T0" fmla="*/ 109 w 21600"/>
                    <a:gd name="T1" fmla="*/ 187 h 21600"/>
                    <a:gd name="T2" fmla="*/ 68 w 21600"/>
                    <a:gd name="T3" fmla="*/ 374 h 21600"/>
                    <a:gd name="T4" fmla="*/ 27 w 21600"/>
                    <a:gd name="T5" fmla="*/ 187 h 21600"/>
                    <a:gd name="T6" fmla="*/ 68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6035 w 21600"/>
                    <a:gd name="T13" fmla="*/ 6006 h 21600"/>
                    <a:gd name="T14" fmla="*/ 15565 w 21600"/>
                    <a:gd name="T15" fmla="*/ 15594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8418" y="21600"/>
                      </a:lnTo>
                      <a:lnTo>
                        <a:pt x="13182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26758" name="AutoShape 406"/>
                <p:cNvSpPr>
                  <a:spLocks noChangeArrowheads="1"/>
                </p:cNvSpPr>
                <p:nvPr/>
              </p:nvSpPr>
              <p:spPr bwMode="auto">
                <a:xfrm rot="10800000">
                  <a:off x="947" y="2853"/>
                  <a:ext cx="139" cy="353"/>
                </a:xfrm>
                <a:custGeom>
                  <a:avLst/>
                  <a:gdLst>
                    <a:gd name="T0" fmla="*/ 110 w 21600"/>
                    <a:gd name="T1" fmla="*/ 177 h 21600"/>
                    <a:gd name="T2" fmla="*/ 68 w 21600"/>
                    <a:gd name="T3" fmla="*/ 353 h 21600"/>
                    <a:gd name="T4" fmla="*/ 26 w 21600"/>
                    <a:gd name="T5" fmla="*/ 177 h 21600"/>
                    <a:gd name="T6" fmla="*/ 68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5876 w 21600"/>
                    <a:gd name="T13" fmla="*/ 5935 h 21600"/>
                    <a:gd name="T14" fmla="*/ 15724 w 21600"/>
                    <a:gd name="T15" fmla="*/ 15665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8258" y="21600"/>
                      </a:lnTo>
                      <a:lnTo>
                        <a:pt x="13342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26759" name="AutoShape 407"/>
                <p:cNvSpPr>
                  <a:spLocks noChangeArrowheads="1"/>
                </p:cNvSpPr>
                <p:nvPr/>
              </p:nvSpPr>
              <p:spPr bwMode="auto">
                <a:xfrm rot="5400000">
                  <a:off x="1267" y="2525"/>
                  <a:ext cx="138" cy="638"/>
                </a:xfrm>
                <a:custGeom>
                  <a:avLst/>
                  <a:gdLst>
                    <a:gd name="T0" fmla="*/ 111 w 21600"/>
                    <a:gd name="T1" fmla="*/ 320 h 21600"/>
                    <a:gd name="T2" fmla="*/ 68 w 21600"/>
                    <a:gd name="T3" fmla="*/ 640 h 21600"/>
                    <a:gd name="T4" fmla="*/ 25 w 21600"/>
                    <a:gd name="T5" fmla="*/ 320 h 21600"/>
                    <a:gd name="T6" fmla="*/ 68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5718 w 21600"/>
                    <a:gd name="T13" fmla="*/ 5771 h 21600"/>
                    <a:gd name="T14" fmla="*/ 15882 w 21600"/>
                    <a:gd name="T15" fmla="*/ 15829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7941" y="21600"/>
                      </a:lnTo>
                      <a:lnTo>
                        <a:pt x="13659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26760" name="AutoShape 408"/>
                <p:cNvSpPr>
                  <a:spLocks noChangeArrowheads="1"/>
                </p:cNvSpPr>
                <p:nvPr/>
              </p:nvSpPr>
              <p:spPr bwMode="auto">
                <a:xfrm rot="-5400000">
                  <a:off x="654" y="2550"/>
                  <a:ext cx="138" cy="588"/>
                </a:xfrm>
                <a:custGeom>
                  <a:avLst/>
                  <a:gdLst>
                    <a:gd name="T0" fmla="*/ 110 w 21600"/>
                    <a:gd name="T1" fmla="*/ 294 h 21600"/>
                    <a:gd name="T2" fmla="*/ 68 w 21600"/>
                    <a:gd name="T3" fmla="*/ 588 h 21600"/>
                    <a:gd name="T4" fmla="*/ 26 w 21600"/>
                    <a:gd name="T5" fmla="*/ 294 h 21600"/>
                    <a:gd name="T6" fmla="*/ 68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5876 w 21600"/>
                    <a:gd name="T13" fmla="*/ 5914 h 21600"/>
                    <a:gd name="T14" fmla="*/ 15724 w 21600"/>
                    <a:gd name="T15" fmla="*/ 15686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8258" y="21600"/>
                      </a:lnTo>
                      <a:lnTo>
                        <a:pt x="13342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26761" name="AutoShape 409"/>
                <p:cNvSpPr>
                  <a:spLocks noChangeArrowheads="1"/>
                </p:cNvSpPr>
                <p:nvPr/>
              </p:nvSpPr>
              <p:spPr bwMode="auto">
                <a:xfrm rot="-7695974">
                  <a:off x="756" y="2748"/>
                  <a:ext cx="133" cy="500"/>
                </a:xfrm>
                <a:custGeom>
                  <a:avLst/>
                  <a:gdLst>
                    <a:gd name="T0" fmla="*/ 100 w 21600"/>
                    <a:gd name="T1" fmla="*/ 249 h 21600"/>
                    <a:gd name="T2" fmla="*/ 67 w 21600"/>
                    <a:gd name="T3" fmla="*/ 497 h 21600"/>
                    <a:gd name="T4" fmla="*/ 33 w 21600"/>
                    <a:gd name="T5" fmla="*/ 249 h 21600"/>
                    <a:gd name="T6" fmla="*/ 67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7146 w 21600"/>
                    <a:gd name="T13" fmla="*/ 7214 h 21600"/>
                    <a:gd name="T14" fmla="*/ 14454 w 21600"/>
                    <a:gd name="T15" fmla="*/ 14386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10800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0296" name="AutoShape 410"/>
                <p:cNvSpPr>
                  <a:spLocks noChangeArrowheads="1"/>
                </p:cNvSpPr>
                <p:nvPr/>
              </p:nvSpPr>
              <p:spPr bwMode="auto">
                <a:xfrm>
                  <a:off x="431" y="3097"/>
                  <a:ext cx="240" cy="108"/>
                </a:xfrm>
                <a:prstGeom prst="triangle">
                  <a:avLst>
                    <a:gd name="adj" fmla="val 69468"/>
                  </a:avLst>
                </a:prstGeom>
                <a:solidFill>
                  <a:srgbClr val="FF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6763" name="AutoShape 411"/>
                <p:cNvSpPr>
                  <a:spLocks noChangeArrowheads="1"/>
                </p:cNvSpPr>
                <p:nvPr/>
              </p:nvSpPr>
              <p:spPr bwMode="auto">
                <a:xfrm rot="3206644">
                  <a:off x="1158" y="2422"/>
                  <a:ext cx="133" cy="527"/>
                </a:xfrm>
                <a:custGeom>
                  <a:avLst/>
                  <a:gdLst>
                    <a:gd name="T0" fmla="*/ 100 w 21600"/>
                    <a:gd name="T1" fmla="*/ 264 h 21600"/>
                    <a:gd name="T2" fmla="*/ 67 w 21600"/>
                    <a:gd name="T3" fmla="*/ 528 h 21600"/>
                    <a:gd name="T4" fmla="*/ 33 w 21600"/>
                    <a:gd name="T5" fmla="*/ 264 h 21600"/>
                    <a:gd name="T6" fmla="*/ 67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7146 w 21600"/>
                    <a:gd name="T13" fmla="*/ 7200 h 21600"/>
                    <a:gd name="T14" fmla="*/ 14454 w 21600"/>
                    <a:gd name="T15" fmla="*/ 144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10800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0298" name="AutoShape 412"/>
                <p:cNvSpPr>
                  <a:spLocks noChangeArrowheads="1"/>
                </p:cNvSpPr>
                <p:nvPr/>
              </p:nvSpPr>
              <p:spPr bwMode="auto">
                <a:xfrm rot="10800000">
                  <a:off x="1393" y="2479"/>
                  <a:ext cx="256" cy="104"/>
                </a:xfrm>
                <a:prstGeom prst="triangle">
                  <a:avLst>
                    <a:gd name="adj" fmla="val 67829"/>
                  </a:avLst>
                </a:prstGeom>
                <a:solidFill>
                  <a:srgbClr val="FF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10800000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50299" name="Group 413"/>
                <p:cNvGrpSpPr>
                  <a:grpSpLocks/>
                </p:cNvGrpSpPr>
                <p:nvPr/>
              </p:nvGrpSpPr>
              <p:grpSpPr bwMode="auto">
                <a:xfrm>
                  <a:off x="429" y="2480"/>
                  <a:ext cx="643" cy="271"/>
                  <a:chOff x="429" y="2480"/>
                  <a:chExt cx="643" cy="271"/>
                </a:xfrm>
              </p:grpSpPr>
              <p:sp>
                <p:nvSpPr>
                  <p:cNvPr id="126766" name="AutoShape 414"/>
                  <p:cNvSpPr>
                    <a:spLocks noChangeArrowheads="1"/>
                  </p:cNvSpPr>
                  <p:nvPr/>
                </p:nvSpPr>
                <p:spPr bwMode="auto">
                  <a:xfrm rot="-3074989">
                    <a:off x="760" y="2440"/>
                    <a:ext cx="133" cy="490"/>
                  </a:xfrm>
                  <a:custGeom>
                    <a:avLst/>
                    <a:gdLst>
                      <a:gd name="T0" fmla="*/ 100 w 21600"/>
                      <a:gd name="T1" fmla="*/ 246 h 21600"/>
                      <a:gd name="T2" fmla="*/ 67 w 21600"/>
                      <a:gd name="T3" fmla="*/ 491 h 21600"/>
                      <a:gd name="T4" fmla="*/ 33 w 21600"/>
                      <a:gd name="T5" fmla="*/ 246 h 21600"/>
                      <a:gd name="T6" fmla="*/ 67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7146 w 21600"/>
                      <a:gd name="T13" fmla="*/ 7215 h 21600"/>
                      <a:gd name="T14" fmla="*/ 14454 w 21600"/>
                      <a:gd name="T15" fmla="*/ 1438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10800" y="21600"/>
                        </a:lnTo>
                        <a:lnTo>
                          <a:pt x="2160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0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CCFFFF"/>
                      </a:buClr>
                      <a:buSzPct val="75000"/>
                      <a:buFont typeface="Wingdings" pitchFamily="2" charset="2"/>
                      <a:buNone/>
                      <a:defRPr/>
                    </a:pPr>
                    <a:endParaRPr lang="pl-PL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sp>
                <p:nvSpPr>
                  <p:cNvPr id="50307" name="AutoShape 415"/>
                  <p:cNvSpPr>
                    <a:spLocks noChangeArrowheads="1"/>
                  </p:cNvSpPr>
                  <p:nvPr/>
                </p:nvSpPr>
                <p:spPr bwMode="auto">
                  <a:xfrm rot="10800000">
                    <a:off x="429" y="2480"/>
                    <a:ext cx="250" cy="104"/>
                  </a:xfrm>
                  <a:prstGeom prst="triangle">
                    <a:avLst>
                      <a:gd name="adj" fmla="val 33199"/>
                    </a:avLst>
                  </a:prstGeom>
                  <a:solidFill>
                    <a:srgbClr val="FFF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10800000"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50300" name="Group 416"/>
                <p:cNvGrpSpPr>
                  <a:grpSpLocks/>
                </p:cNvGrpSpPr>
                <p:nvPr/>
              </p:nvGrpSpPr>
              <p:grpSpPr bwMode="auto">
                <a:xfrm>
                  <a:off x="963" y="2928"/>
                  <a:ext cx="688" cy="277"/>
                  <a:chOff x="963" y="2928"/>
                  <a:chExt cx="688" cy="277"/>
                </a:xfrm>
              </p:grpSpPr>
              <p:sp>
                <p:nvSpPr>
                  <p:cNvPr id="126769" name="AutoShape 417"/>
                  <p:cNvSpPr>
                    <a:spLocks noChangeArrowheads="1"/>
                  </p:cNvSpPr>
                  <p:nvPr/>
                </p:nvSpPr>
                <p:spPr bwMode="auto">
                  <a:xfrm rot="7700476">
                    <a:off x="1147" y="2741"/>
                    <a:ext cx="138" cy="509"/>
                  </a:xfrm>
                  <a:custGeom>
                    <a:avLst/>
                    <a:gdLst>
                      <a:gd name="T0" fmla="*/ 101 w 21600"/>
                      <a:gd name="T1" fmla="*/ 253 h 21600"/>
                      <a:gd name="T2" fmla="*/ 68 w 21600"/>
                      <a:gd name="T3" fmla="*/ 507 h 21600"/>
                      <a:gd name="T4" fmla="*/ 34 w 21600"/>
                      <a:gd name="T5" fmla="*/ 253 h 21600"/>
                      <a:gd name="T6" fmla="*/ 68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7200 w 21600"/>
                      <a:gd name="T13" fmla="*/ 7200 h 21600"/>
                      <a:gd name="T14" fmla="*/ 14400 w 21600"/>
                      <a:gd name="T15" fmla="*/ 144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10800" y="21600"/>
                        </a:lnTo>
                        <a:lnTo>
                          <a:pt x="2160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0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CCFFFF"/>
                      </a:buClr>
                      <a:buSzPct val="75000"/>
                      <a:buFont typeface="Wingdings" pitchFamily="2" charset="2"/>
                      <a:buNone/>
                      <a:defRPr/>
                    </a:pPr>
                    <a:endParaRPr lang="pl-PL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sp>
                <p:nvSpPr>
                  <p:cNvPr id="50305" name="AutoShape 418"/>
                  <p:cNvSpPr>
                    <a:spLocks noChangeArrowheads="1"/>
                  </p:cNvSpPr>
                  <p:nvPr/>
                </p:nvSpPr>
                <p:spPr bwMode="auto">
                  <a:xfrm>
                    <a:off x="1370" y="3097"/>
                    <a:ext cx="281" cy="108"/>
                  </a:xfrm>
                  <a:prstGeom prst="triangle">
                    <a:avLst>
                      <a:gd name="adj" fmla="val 28824"/>
                    </a:avLst>
                  </a:prstGeom>
                  <a:solidFill>
                    <a:srgbClr val="FFF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50301" name="Oval 419"/>
                <p:cNvSpPr>
                  <a:spLocks noChangeArrowheads="1"/>
                </p:cNvSpPr>
                <p:nvPr/>
              </p:nvSpPr>
              <p:spPr bwMode="auto">
                <a:xfrm>
                  <a:off x="926" y="2756"/>
                  <a:ext cx="181" cy="181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302" name="Oval 420"/>
                <p:cNvSpPr>
                  <a:spLocks noChangeArrowheads="1"/>
                </p:cNvSpPr>
                <p:nvPr/>
              </p:nvSpPr>
              <p:spPr bwMode="auto">
                <a:xfrm>
                  <a:off x="938" y="2766"/>
                  <a:ext cx="159" cy="159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303" name="Rectangle 421"/>
                <p:cNvSpPr>
                  <a:spLocks noChangeArrowheads="1"/>
                </p:cNvSpPr>
                <p:nvPr/>
              </p:nvSpPr>
              <p:spPr bwMode="auto">
                <a:xfrm>
                  <a:off x="431" y="2479"/>
                  <a:ext cx="1224" cy="727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0276" name="Rectangle 422"/>
              <p:cNvSpPr>
                <a:spLocks noChangeArrowheads="1"/>
              </p:cNvSpPr>
              <p:nvPr/>
            </p:nvSpPr>
            <p:spPr bwMode="auto">
              <a:xfrm>
                <a:off x="3203" y="2353"/>
                <a:ext cx="264" cy="159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50277" name="Group 423"/>
              <p:cNvGrpSpPr>
                <a:grpSpLocks/>
              </p:cNvGrpSpPr>
              <p:nvPr/>
            </p:nvGrpSpPr>
            <p:grpSpPr bwMode="auto">
              <a:xfrm>
                <a:off x="3203" y="2353"/>
                <a:ext cx="263" cy="158"/>
                <a:chOff x="476" y="2794"/>
                <a:chExt cx="1221" cy="725"/>
              </a:xfrm>
            </p:grpSpPr>
            <p:sp>
              <p:nvSpPr>
                <p:cNvPr id="50288" name="Rectangle 424"/>
                <p:cNvSpPr>
                  <a:spLocks noChangeArrowheads="1"/>
                </p:cNvSpPr>
                <p:nvPr/>
              </p:nvSpPr>
              <p:spPr bwMode="auto">
                <a:xfrm>
                  <a:off x="476" y="3085"/>
                  <a:ext cx="1221" cy="125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289" name="Rectangle 425"/>
                <p:cNvSpPr>
                  <a:spLocks noChangeArrowheads="1"/>
                </p:cNvSpPr>
                <p:nvPr/>
              </p:nvSpPr>
              <p:spPr bwMode="auto">
                <a:xfrm rot="-5400000">
                  <a:off x="484" y="3091"/>
                  <a:ext cx="725" cy="131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10800000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0278" name="Rectangle 426"/>
              <p:cNvSpPr>
                <a:spLocks noChangeArrowheads="1"/>
              </p:cNvSpPr>
              <p:nvPr/>
            </p:nvSpPr>
            <p:spPr bwMode="auto">
              <a:xfrm>
                <a:off x="3203" y="2353"/>
                <a:ext cx="264" cy="159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79" name="Rectangle 427"/>
              <p:cNvSpPr>
                <a:spLocks noChangeArrowheads="1"/>
              </p:cNvSpPr>
              <p:nvPr/>
            </p:nvSpPr>
            <p:spPr bwMode="auto">
              <a:xfrm>
                <a:off x="3477" y="2353"/>
                <a:ext cx="265" cy="5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80" name="Rectangle 428"/>
              <p:cNvSpPr>
                <a:spLocks noChangeArrowheads="1"/>
              </p:cNvSpPr>
              <p:nvPr/>
            </p:nvSpPr>
            <p:spPr bwMode="auto">
              <a:xfrm>
                <a:off x="3477" y="2405"/>
                <a:ext cx="265" cy="5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81" name="Rectangle 429"/>
              <p:cNvSpPr>
                <a:spLocks noChangeArrowheads="1"/>
              </p:cNvSpPr>
              <p:nvPr/>
            </p:nvSpPr>
            <p:spPr bwMode="auto">
              <a:xfrm>
                <a:off x="3477" y="2458"/>
                <a:ext cx="265" cy="5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82" name="Rectangle 430"/>
              <p:cNvSpPr>
                <a:spLocks noChangeArrowheads="1"/>
              </p:cNvSpPr>
              <p:nvPr/>
            </p:nvSpPr>
            <p:spPr bwMode="auto">
              <a:xfrm>
                <a:off x="3477" y="2353"/>
                <a:ext cx="264" cy="159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50283" name="Group 431"/>
              <p:cNvGrpSpPr>
                <a:grpSpLocks/>
              </p:cNvGrpSpPr>
              <p:nvPr/>
            </p:nvGrpSpPr>
            <p:grpSpPr bwMode="auto">
              <a:xfrm>
                <a:off x="3751" y="2353"/>
                <a:ext cx="265" cy="159"/>
                <a:chOff x="4241" y="2478"/>
                <a:chExt cx="1224" cy="727"/>
              </a:xfrm>
            </p:grpSpPr>
            <p:sp>
              <p:nvSpPr>
                <p:cNvPr id="50284" name="Rectangle 432"/>
                <p:cNvSpPr>
                  <a:spLocks noChangeArrowheads="1"/>
                </p:cNvSpPr>
                <p:nvPr/>
              </p:nvSpPr>
              <p:spPr bwMode="auto">
                <a:xfrm>
                  <a:off x="4241" y="2478"/>
                  <a:ext cx="408" cy="725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285" name="Rectangle 433"/>
                <p:cNvSpPr>
                  <a:spLocks noChangeArrowheads="1"/>
                </p:cNvSpPr>
                <p:nvPr/>
              </p:nvSpPr>
              <p:spPr bwMode="auto">
                <a:xfrm>
                  <a:off x="4649" y="2478"/>
                  <a:ext cx="408" cy="725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286" name="Rectangle 434"/>
                <p:cNvSpPr>
                  <a:spLocks noChangeArrowheads="1"/>
                </p:cNvSpPr>
                <p:nvPr/>
              </p:nvSpPr>
              <p:spPr bwMode="auto">
                <a:xfrm>
                  <a:off x="5057" y="2478"/>
                  <a:ext cx="408" cy="725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287" name="Rectangle 435"/>
                <p:cNvSpPr>
                  <a:spLocks noChangeArrowheads="1"/>
                </p:cNvSpPr>
                <p:nvPr/>
              </p:nvSpPr>
              <p:spPr bwMode="auto">
                <a:xfrm>
                  <a:off x="4241" y="2478"/>
                  <a:ext cx="1224" cy="727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50183" name="AutoShape 255"/>
            <p:cNvSpPr>
              <a:spLocks noChangeArrowheads="1"/>
            </p:cNvSpPr>
            <p:nvPr/>
          </p:nvSpPr>
          <p:spPr bwMode="auto">
            <a:xfrm>
              <a:off x="1514475" y="2511425"/>
              <a:ext cx="1530350" cy="1074738"/>
            </a:xfrm>
            <a:prstGeom prst="chevron">
              <a:avLst>
                <a:gd name="adj" fmla="val 35598"/>
              </a:avLst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0184" name="AutoShape 254"/>
            <p:cNvSpPr>
              <a:spLocks noChangeArrowheads="1"/>
            </p:cNvSpPr>
            <p:nvPr/>
          </p:nvSpPr>
          <p:spPr bwMode="auto">
            <a:xfrm>
              <a:off x="2403475" y="2511425"/>
              <a:ext cx="1530350" cy="1074738"/>
            </a:xfrm>
            <a:prstGeom prst="chevron">
              <a:avLst>
                <a:gd name="adj" fmla="val 35598"/>
              </a:avLst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0185" name="AutoShape 252"/>
            <p:cNvSpPr>
              <a:spLocks noChangeArrowheads="1"/>
            </p:cNvSpPr>
            <p:nvPr/>
          </p:nvSpPr>
          <p:spPr bwMode="auto">
            <a:xfrm>
              <a:off x="3765550" y="2511425"/>
              <a:ext cx="1530350" cy="1074738"/>
            </a:xfrm>
            <a:prstGeom prst="chevron">
              <a:avLst>
                <a:gd name="adj" fmla="val 35598"/>
              </a:avLst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0186" name="AutoShape 22"/>
            <p:cNvSpPr>
              <a:spLocks noChangeArrowheads="1"/>
            </p:cNvSpPr>
            <p:nvPr/>
          </p:nvSpPr>
          <p:spPr bwMode="auto">
            <a:xfrm>
              <a:off x="4916488" y="2511425"/>
              <a:ext cx="1517650" cy="1074738"/>
            </a:xfrm>
            <a:prstGeom prst="chevron">
              <a:avLst>
                <a:gd name="adj" fmla="val 35303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0187" name="AutoShape 253"/>
            <p:cNvSpPr>
              <a:spLocks noChangeArrowheads="1"/>
            </p:cNvSpPr>
            <p:nvPr/>
          </p:nvSpPr>
          <p:spPr bwMode="auto">
            <a:xfrm>
              <a:off x="6056313" y="2511425"/>
              <a:ext cx="1530350" cy="1074738"/>
            </a:xfrm>
            <a:prstGeom prst="chevron">
              <a:avLst>
                <a:gd name="adj" fmla="val 35598"/>
              </a:avLst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50188" name="Group 27"/>
            <p:cNvGrpSpPr>
              <a:grpSpLocks/>
            </p:cNvGrpSpPr>
            <p:nvPr/>
          </p:nvGrpSpPr>
          <p:grpSpPr bwMode="auto">
            <a:xfrm>
              <a:off x="6716713" y="2509838"/>
              <a:ext cx="1728787" cy="1077912"/>
              <a:chOff x="2200" y="1746"/>
              <a:chExt cx="1089" cy="686"/>
            </a:xfrm>
          </p:grpSpPr>
          <p:sp>
            <p:nvSpPr>
              <p:cNvPr id="50237" name="Rectangle 25"/>
              <p:cNvSpPr>
                <a:spLocks noChangeArrowheads="1"/>
              </p:cNvSpPr>
              <p:nvPr/>
            </p:nvSpPr>
            <p:spPr bwMode="auto">
              <a:xfrm>
                <a:off x="2200" y="1746"/>
                <a:ext cx="1089" cy="33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0238" name="Rectangle 26"/>
              <p:cNvSpPr>
                <a:spLocks noChangeArrowheads="1"/>
              </p:cNvSpPr>
              <p:nvPr/>
            </p:nvSpPr>
            <p:spPr bwMode="auto">
              <a:xfrm>
                <a:off x="2200" y="2084"/>
                <a:ext cx="1089" cy="34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50189" name="Group 257"/>
            <p:cNvGrpSpPr>
              <a:grpSpLocks/>
            </p:cNvGrpSpPr>
            <p:nvPr/>
          </p:nvGrpSpPr>
          <p:grpSpPr bwMode="auto">
            <a:xfrm>
              <a:off x="2184400" y="2511425"/>
              <a:ext cx="1517650" cy="1074738"/>
              <a:chOff x="1204" y="1752"/>
              <a:chExt cx="956" cy="677"/>
            </a:xfrm>
          </p:grpSpPr>
          <p:sp>
            <p:nvSpPr>
              <p:cNvPr id="50223" name="AutoShape 18"/>
              <p:cNvSpPr>
                <a:spLocks noChangeArrowheads="1"/>
              </p:cNvSpPr>
              <p:nvPr/>
            </p:nvSpPr>
            <p:spPr bwMode="auto">
              <a:xfrm>
                <a:off x="1204" y="1752"/>
                <a:ext cx="956" cy="677"/>
              </a:xfrm>
              <a:prstGeom prst="chevron">
                <a:avLst>
                  <a:gd name="adj" fmla="val 35303"/>
                </a:avLst>
              </a:prstGeom>
              <a:solidFill>
                <a:srgbClr val="333399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50224" name="Group 31"/>
              <p:cNvGrpSpPr>
                <a:grpSpLocks/>
              </p:cNvGrpSpPr>
              <p:nvPr/>
            </p:nvGrpSpPr>
            <p:grpSpPr bwMode="auto">
              <a:xfrm>
                <a:off x="1497" y="1860"/>
                <a:ext cx="482" cy="476"/>
                <a:chOff x="612" y="2656"/>
                <a:chExt cx="726" cy="717"/>
              </a:xfrm>
            </p:grpSpPr>
            <p:sp>
              <p:nvSpPr>
                <p:cNvPr id="5152" name="AutoShape 32"/>
                <p:cNvSpPr>
                  <a:spLocks noChangeArrowheads="1"/>
                </p:cNvSpPr>
                <p:nvPr/>
              </p:nvSpPr>
              <p:spPr bwMode="auto">
                <a:xfrm>
                  <a:off x="927" y="2656"/>
                  <a:ext cx="92" cy="86"/>
                </a:xfrm>
                <a:custGeom>
                  <a:avLst/>
                  <a:gdLst>
                    <a:gd name="T0" fmla="*/ 0 w 10000"/>
                    <a:gd name="T1" fmla="*/ 33 h 10000"/>
                    <a:gd name="T2" fmla="*/ 35 w 10000"/>
                    <a:gd name="T3" fmla="*/ 33 h 10000"/>
                    <a:gd name="T4" fmla="*/ 46 w 10000"/>
                    <a:gd name="T5" fmla="*/ 0 h 10000"/>
                    <a:gd name="T6" fmla="*/ 56 w 10000"/>
                    <a:gd name="T7" fmla="*/ 33 h 10000"/>
                    <a:gd name="T8" fmla="*/ 91 w 10000"/>
                    <a:gd name="T9" fmla="*/ 33 h 10000"/>
                    <a:gd name="T10" fmla="*/ 63 w 10000"/>
                    <a:gd name="T11" fmla="*/ 53 h 10000"/>
                    <a:gd name="T12" fmla="*/ 74 w 10000"/>
                    <a:gd name="T13" fmla="*/ 86 h 10000"/>
                    <a:gd name="T14" fmla="*/ 46 w 10000"/>
                    <a:gd name="T15" fmla="*/ 66 h 10000"/>
                    <a:gd name="T16" fmla="*/ 17 w 10000"/>
                    <a:gd name="T17" fmla="*/ 86 h 10000"/>
                    <a:gd name="T18" fmla="*/ 28 w 10000"/>
                    <a:gd name="T19" fmla="*/ 53 h 10000"/>
                    <a:gd name="T20" fmla="*/ 0 w 10000"/>
                    <a:gd name="T21" fmla="*/ 33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837"/>
                      </a:moveTo>
                      <a:lnTo>
                        <a:pt x="3846" y="3837"/>
                      </a:lnTo>
                      <a:lnTo>
                        <a:pt x="5055" y="0"/>
                      </a:lnTo>
                      <a:lnTo>
                        <a:pt x="6154" y="3837"/>
                      </a:lnTo>
                      <a:lnTo>
                        <a:pt x="10000" y="3837"/>
                      </a:lnTo>
                      <a:lnTo>
                        <a:pt x="6923" y="6163"/>
                      </a:lnTo>
                      <a:lnTo>
                        <a:pt x="8132" y="10000"/>
                      </a:lnTo>
                      <a:lnTo>
                        <a:pt x="5055" y="7674"/>
                      </a:lnTo>
                      <a:lnTo>
                        <a:pt x="1868" y="10000"/>
                      </a:lnTo>
                      <a:lnTo>
                        <a:pt x="3077" y="6163"/>
                      </a:lnTo>
                      <a:lnTo>
                        <a:pt x="0" y="3837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153" name="AutoShape 33"/>
                <p:cNvSpPr>
                  <a:spLocks noChangeArrowheads="1"/>
                </p:cNvSpPr>
                <p:nvPr/>
              </p:nvSpPr>
              <p:spPr bwMode="auto">
                <a:xfrm>
                  <a:off x="927" y="3287"/>
                  <a:ext cx="92" cy="86"/>
                </a:xfrm>
                <a:custGeom>
                  <a:avLst/>
                  <a:gdLst>
                    <a:gd name="T0" fmla="*/ 0 w 10000"/>
                    <a:gd name="T1" fmla="*/ 33 h 10000"/>
                    <a:gd name="T2" fmla="*/ 35 w 10000"/>
                    <a:gd name="T3" fmla="*/ 33 h 10000"/>
                    <a:gd name="T4" fmla="*/ 46 w 10000"/>
                    <a:gd name="T5" fmla="*/ 0 h 10000"/>
                    <a:gd name="T6" fmla="*/ 56 w 10000"/>
                    <a:gd name="T7" fmla="*/ 33 h 10000"/>
                    <a:gd name="T8" fmla="*/ 91 w 10000"/>
                    <a:gd name="T9" fmla="*/ 33 h 10000"/>
                    <a:gd name="T10" fmla="*/ 63 w 10000"/>
                    <a:gd name="T11" fmla="*/ 53 h 10000"/>
                    <a:gd name="T12" fmla="*/ 74 w 10000"/>
                    <a:gd name="T13" fmla="*/ 86 h 10000"/>
                    <a:gd name="T14" fmla="*/ 46 w 10000"/>
                    <a:gd name="T15" fmla="*/ 66 h 10000"/>
                    <a:gd name="T16" fmla="*/ 17 w 10000"/>
                    <a:gd name="T17" fmla="*/ 86 h 10000"/>
                    <a:gd name="T18" fmla="*/ 28 w 10000"/>
                    <a:gd name="T19" fmla="*/ 53 h 10000"/>
                    <a:gd name="T20" fmla="*/ 0 w 10000"/>
                    <a:gd name="T21" fmla="*/ 33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837"/>
                      </a:moveTo>
                      <a:lnTo>
                        <a:pt x="3846" y="3837"/>
                      </a:lnTo>
                      <a:lnTo>
                        <a:pt x="5055" y="0"/>
                      </a:lnTo>
                      <a:lnTo>
                        <a:pt x="6154" y="3837"/>
                      </a:lnTo>
                      <a:lnTo>
                        <a:pt x="10000" y="3837"/>
                      </a:lnTo>
                      <a:lnTo>
                        <a:pt x="6923" y="6163"/>
                      </a:lnTo>
                      <a:lnTo>
                        <a:pt x="8132" y="10000"/>
                      </a:lnTo>
                      <a:lnTo>
                        <a:pt x="5055" y="7674"/>
                      </a:lnTo>
                      <a:lnTo>
                        <a:pt x="1868" y="10000"/>
                      </a:lnTo>
                      <a:lnTo>
                        <a:pt x="3077" y="6163"/>
                      </a:lnTo>
                      <a:lnTo>
                        <a:pt x="0" y="3837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154" name="AutoShape 34"/>
                <p:cNvSpPr>
                  <a:spLocks noChangeArrowheads="1"/>
                </p:cNvSpPr>
                <p:nvPr/>
              </p:nvSpPr>
              <p:spPr bwMode="auto">
                <a:xfrm>
                  <a:off x="612" y="2954"/>
                  <a:ext cx="90" cy="87"/>
                </a:xfrm>
                <a:custGeom>
                  <a:avLst/>
                  <a:gdLst>
                    <a:gd name="T0" fmla="*/ 0 w 10000"/>
                    <a:gd name="T1" fmla="*/ 33 h 10000"/>
                    <a:gd name="T2" fmla="*/ 35 w 10000"/>
                    <a:gd name="T3" fmla="*/ 33 h 10000"/>
                    <a:gd name="T4" fmla="*/ 46 w 10000"/>
                    <a:gd name="T5" fmla="*/ 0 h 10000"/>
                    <a:gd name="T6" fmla="*/ 56 w 10000"/>
                    <a:gd name="T7" fmla="*/ 33 h 10000"/>
                    <a:gd name="T8" fmla="*/ 91 w 10000"/>
                    <a:gd name="T9" fmla="*/ 33 h 10000"/>
                    <a:gd name="T10" fmla="*/ 63 w 10000"/>
                    <a:gd name="T11" fmla="*/ 53 h 10000"/>
                    <a:gd name="T12" fmla="*/ 74 w 10000"/>
                    <a:gd name="T13" fmla="*/ 86 h 10000"/>
                    <a:gd name="T14" fmla="*/ 46 w 10000"/>
                    <a:gd name="T15" fmla="*/ 66 h 10000"/>
                    <a:gd name="T16" fmla="*/ 17 w 10000"/>
                    <a:gd name="T17" fmla="*/ 86 h 10000"/>
                    <a:gd name="T18" fmla="*/ 28 w 10000"/>
                    <a:gd name="T19" fmla="*/ 53 h 10000"/>
                    <a:gd name="T20" fmla="*/ 0 w 10000"/>
                    <a:gd name="T21" fmla="*/ 33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837"/>
                      </a:moveTo>
                      <a:lnTo>
                        <a:pt x="3846" y="3837"/>
                      </a:lnTo>
                      <a:lnTo>
                        <a:pt x="5055" y="0"/>
                      </a:lnTo>
                      <a:lnTo>
                        <a:pt x="6154" y="3837"/>
                      </a:lnTo>
                      <a:lnTo>
                        <a:pt x="10000" y="3837"/>
                      </a:lnTo>
                      <a:lnTo>
                        <a:pt x="6923" y="6163"/>
                      </a:lnTo>
                      <a:lnTo>
                        <a:pt x="8132" y="10000"/>
                      </a:lnTo>
                      <a:lnTo>
                        <a:pt x="5055" y="7674"/>
                      </a:lnTo>
                      <a:lnTo>
                        <a:pt x="1868" y="10000"/>
                      </a:lnTo>
                      <a:lnTo>
                        <a:pt x="3077" y="6163"/>
                      </a:lnTo>
                      <a:lnTo>
                        <a:pt x="0" y="3837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155" name="AutoShape 35"/>
                <p:cNvSpPr>
                  <a:spLocks noChangeArrowheads="1"/>
                </p:cNvSpPr>
                <p:nvPr/>
              </p:nvSpPr>
              <p:spPr bwMode="auto">
                <a:xfrm>
                  <a:off x="1248" y="2954"/>
                  <a:ext cx="90" cy="86"/>
                </a:xfrm>
                <a:custGeom>
                  <a:avLst/>
                  <a:gdLst>
                    <a:gd name="T0" fmla="*/ 0 w 10000"/>
                    <a:gd name="T1" fmla="*/ 33 h 10000"/>
                    <a:gd name="T2" fmla="*/ 35 w 10000"/>
                    <a:gd name="T3" fmla="*/ 33 h 10000"/>
                    <a:gd name="T4" fmla="*/ 46 w 10000"/>
                    <a:gd name="T5" fmla="*/ 0 h 10000"/>
                    <a:gd name="T6" fmla="*/ 56 w 10000"/>
                    <a:gd name="T7" fmla="*/ 33 h 10000"/>
                    <a:gd name="T8" fmla="*/ 91 w 10000"/>
                    <a:gd name="T9" fmla="*/ 33 h 10000"/>
                    <a:gd name="T10" fmla="*/ 63 w 10000"/>
                    <a:gd name="T11" fmla="*/ 53 h 10000"/>
                    <a:gd name="T12" fmla="*/ 74 w 10000"/>
                    <a:gd name="T13" fmla="*/ 86 h 10000"/>
                    <a:gd name="T14" fmla="*/ 46 w 10000"/>
                    <a:gd name="T15" fmla="*/ 66 h 10000"/>
                    <a:gd name="T16" fmla="*/ 17 w 10000"/>
                    <a:gd name="T17" fmla="*/ 86 h 10000"/>
                    <a:gd name="T18" fmla="*/ 28 w 10000"/>
                    <a:gd name="T19" fmla="*/ 53 h 10000"/>
                    <a:gd name="T20" fmla="*/ 0 w 10000"/>
                    <a:gd name="T21" fmla="*/ 33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837"/>
                      </a:moveTo>
                      <a:lnTo>
                        <a:pt x="3846" y="3837"/>
                      </a:lnTo>
                      <a:lnTo>
                        <a:pt x="5055" y="0"/>
                      </a:lnTo>
                      <a:lnTo>
                        <a:pt x="6154" y="3837"/>
                      </a:lnTo>
                      <a:lnTo>
                        <a:pt x="10000" y="3837"/>
                      </a:lnTo>
                      <a:lnTo>
                        <a:pt x="6923" y="6163"/>
                      </a:lnTo>
                      <a:lnTo>
                        <a:pt x="8132" y="10000"/>
                      </a:lnTo>
                      <a:lnTo>
                        <a:pt x="5055" y="7674"/>
                      </a:lnTo>
                      <a:lnTo>
                        <a:pt x="1868" y="10000"/>
                      </a:lnTo>
                      <a:lnTo>
                        <a:pt x="3077" y="6163"/>
                      </a:lnTo>
                      <a:lnTo>
                        <a:pt x="0" y="3837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156" name="AutoShape 36"/>
                <p:cNvSpPr>
                  <a:spLocks noChangeArrowheads="1"/>
                </p:cNvSpPr>
                <p:nvPr/>
              </p:nvSpPr>
              <p:spPr bwMode="auto">
                <a:xfrm>
                  <a:off x="769" y="3246"/>
                  <a:ext cx="92" cy="86"/>
                </a:xfrm>
                <a:custGeom>
                  <a:avLst/>
                  <a:gdLst>
                    <a:gd name="T0" fmla="*/ 0 w 10000"/>
                    <a:gd name="T1" fmla="*/ 33 h 10000"/>
                    <a:gd name="T2" fmla="*/ 35 w 10000"/>
                    <a:gd name="T3" fmla="*/ 33 h 10000"/>
                    <a:gd name="T4" fmla="*/ 46 w 10000"/>
                    <a:gd name="T5" fmla="*/ 0 h 10000"/>
                    <a:gd name="T6" fmla="*/ 56 w 10000"/>
                    <a:gd name="T7" fmla="*/ 33 h 10000"/>
                    <a:gd name="T8" fmla="*/ 91 w 10000"/>
                    <a:gd name="T9" fmla="*/ 33 h 10000"/>
                    <a:gd name="T10" fmla="*/ 63 w 10000"/>
                    <a:gd name="T11" fmla="*/ 53 h 10000"/>
                    <a:gd name="T12" fmla="*/ 74 w 10000"/>
                    <a:gd name="T13" fmla="*/ 86 h 10000"/>
                    <a:gd name="T14" fmla="*/ 46 w 10000"/>
                    <a:gd name="T15" fmla="*/ 66 h 10000"/>
                    <a:gd name="T16" fmla="*/ 17 w 10000"/>
                    <a:gd name="T17" fmla="*/ 86 h 10000"/>
                    <a:gd name="T18" fmla="*/ 28 w 10000"/>
                    <a:gd name="T19" fmla="*/ 53 h 10000"/>
                    <a:gd name="T20" fmla="*/ 0 w 10000"/>
                    <a:gd name="T21" fmla="*/ 33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837"/>
                      </a:moveTo>
                      <a:lnTo>
                        <a:pt x="3846" y="3837"/>
                      </a:lnTo>
                      <a:lnTo>
                        <a:pt x="5055" y="0"/>
                      </a:lnTo>
                      <a:lnTo>
                        <a:pt x="6154" y="3837"/>
                      </a:lnTo>
                      <a:lnTo>
                        <a:pt x="10000" y="3837"/>
                      </a:lnTo>
                      <a:lnTo>
                        <a:pt x="6923" y="6163"/>
                      </a:lnTo>
                      <a:lnTo>
                        <a:pt x="8132" y="10000"/>
                      </a:lnTo>
                      <a:lnTo>
                        <a:pt x="5055" y="7674"/>
                      </a:lnTo>
                      <a:lnTo>
                        <a:pt x="1868" y="10000"/>
                      </a:lnTo>
                      <a:lnTo>
                        <a:pt x="3077" y="6163"/>
                      </a:lnTo>
                      <a:lnTo>
                        <a:pt x="0" y="3837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157" name="AutoShape 37"/>
                <p:cNvSpPr>
                  <a:spLocks noChangeArrowheads="1"/>
                </p:cNvSpPr>
                <p:nvPr/>
              </p:nvSpPr>
              <p:spPr bwMode="auto">
                <a:xfrm>
                  <a:off x="1092" y="3246"/>
                  <a:ext cx="92" cy="86"/>
                </a:xfrm>
                <a:custGeom>
                  <a:avLst/>
                  <a:gdLst>
                    <a:gd name="T0" fmla="*/ 0 w 10000"/>
                    <a:gd name="T1" fmla="*/ 33 h 10000"/>
                    <a:gd name="T2" fmla="*/ 35 w 10000"/>
                    <a:gd name="T3" fmla="*/ 33 h 10000"/>
                    <a:gd name="T4" fmla="*/ 46 w 10000"/>
                    <a:gd name="T5" fmla="*/ 0 h 10000"/>
                    <a:gd name="T6" fmla="*/ 56 w 10000"/>
                    <a:gd name="T7" fmla="*/ 33 h 10000"/>
                    <a:gd name="T8" fmla="*/ 91 w 10000"/>
                    <a:gd name="T9" fmla="*/ 33 h 10000"/>
                    <a:gd name="T10" fmla="*/ 63 w 10000"/>
                    <a:gd name="T11" fmla="*/ 53 h 10000"/>
                    <a:gd name="T12" fmla="*/ 74 w 10000"/>
                    <a:gd name="T13" fmla="*/ 86 h 10000"/>
                    <a:gd name="T14" fmla="*/ 46 w 10000"/>
                    <a:gd name="T15" fmla="*/ 66 h 10000"/>
                    <a:gd name="T16" fmla="*/ 17 w 10000"/>
                    <a:gd name="T17" fmla="*/ 86 h 10000"/>
                    <a:gd name="T18" fmla="*/ 28 w 10000"/>
                    <a:gd name="T19" fmla="*/ 53 h 10000"/>
                    <a:gd name="T20" fmla="*/ 0 w 10000"/>
                    <a:gd name="T21" fmla="*/ 33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837"/>
                      </a:moveTo>
                      <a:lnTo>
                        <a:pt x="3846" y="3837"/>
                      </a:lnTo>
                      <a:lnTo>
                        <a:pt x="5055" y="0"/>
                      </a:lnTo>
                      <a:lnTo>
                        <a:pt x="6154" y="3837"/>
                      </a:lnTo>
                      <a:lnTo>
                        <a:pt x="10000" y="3837"/>
                      </a:lnTo>
                      <a:lnTo>
                        <a:pt x="6923" y="6163"/>
                      </a:lnTo>
                      <a:lnTo>
                        <a:pt x="8132" y="10000"/>
                      </a:lnTo>
                      <a:lnTo>
                        <a:pt x="5055" y="7674"/>
                      </a:lnTo>
                      <a:lnTo>
                        <a:pt x="1868" y="10000"/>
                      </a:lnTo>
                      <a:lnTo>
                        <a:pt x="3077" y="6163"/>
                      </a:lnTo>
                      <a:lnTo>
                        <a:pt x="0" y="3837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158" name="AutoShape 38"/>
                <p:cNvSpPr>
                  <a:spLocks noChangeArrowheads="1"/>
                </p:cNvSpPr>
                <p:nvPr/>
              </p:nvSpPr>
              <p:spPr bwMode="auto">
                <a:xfrm>
                  <a:off x="769" y="2703"/>
                  <a:ext cx="92" cy="86"/>
                </a:xfrm>
                <a:custGeom>
                  <a:avLst/>
                  <a:gdLst>
                    <a:gd name="T0" fmla="*/ 0 w 10000"/>
                    <a:gd name="T1" fmla="*/ 33 h 10000"/>
                    <a:gd name="T2" fmla="*/ 35 w 10000"/>
                    <a:gd name="T3" fmla="*/ 33 h 10000"/>
                    <a:gd name="T4" fmla="*/ 46 w 10000"/>
                    <a:gd name="T5" fmla="*/ 0 h 10000"/>
                    <a:gd name="T6" fmla="*/ 56 w 10000"/>
                    <a:gd name="T7" fmla="*/ 33 h 10000"/>
                    <a:gd name="T8" fmla="*/ 91 w 10000"/>
                    <a:gd name="T9" fmla="*/ 33 h 10000"/>
                    <a:gd name="T10" fmla="*/ 63 w 10000"/>
                    <a:gd name="T11" fmla="*/ 53 h 10000"/>
                    <a:gd name="T12" fmla="*/ 74 w 10000"/>
                    <a:gd name="T13" fmla="*/ 86 h 10000"/>
                    <a:gd name="T14" fmla="*/ 46 w 10000"/>
                    <a:gd name="T15" fmla="*/ 66 h 10000"/>
                    <a:gd name="T16" fmla="*/ 17 w 10000"/>
                    <a:gd name="T17" fmla="*/ 86 h 10000"/>
                    <a:gd name="T18" fmla="*/ 28 w 10000"/>
                    <a:gd name="T19" fmla="*/ 53 h 10000"/>
                    <a:gd name="T20" fmla="*/ 0 w 10000"/>
                    <a:gd name="T21" fmla="*/ 33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837"/>
                      </a:moveTo>
                      <a:lnTo>
                        <a:pt x="3846" y="3837"/>
                      </a:lnTo>
                      <a:lnTo>
                        <a:pt x="5055" y="0"/>
                      </a:lnTo>
                      <a:lnTo>
                        <a:pt x="6154" y="3837"/>
                      </a:lnTo>
                      <a:lnTo>
                        <a:pt x="10000" y="3837"/>
                      </a:lnTo>
                      <a:lnTo>
                        <a:pt x="6923" y="6163"/>
                      </a:lnTo>
                      <a:lnTo>
                        <a:pt x="8132" y="10000"/>
                      </a:lnTo>
                      <a:lnTo>
                        <a:pt x="5055" y="7674"/>
                      </a:lnTo>
                      <a:lnTo>
                        <a:pt x="1868" y="10000"/>
                      </a:lnTo>
                      <a:lnTo>
                        <a:pt x="3077" y="6163"/>
                      </a:lnTo>
                      <a:lnTo>
                        <a:pt x="0" y="3837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159" name="AutoShape 39"/>
                <p:cNvSpPr>
                  <a:spLocks noChangeArrowheads="1"/>
                </p:cNvSpPr>
                <p:nvPr/>
              </p:nvSpPr>
              <p:spPr bwMode="auto">
                <a:xfrm>
                  <a:off x="1092" y="2704"/>
                  <a:ext cx="92" cy="86"/>
                </a:xfrm>
                <a:custGeom>
                  <a:avLst/>
                  <a:gdLst>
                    <a:gd name="T0" fmla="*/ 0 w 10000"/>
                    <a:gd name="T1" fmla="*/ 33 h 10000"/>
                    <a:gd name="T2" fmla="*/ 35 w 10000"/>
                    <a:gd name="T3" fmla="*/ 33 h 10000"/>
                    <a:gd name="T4" fmla="*/ 46 w 10000"/>
                    <a:gd name="T5" fmla="*/ 0 h 10000"/>
                    <a:gd name="T6" fmla="*/ 56 w 10000"/>
                    <a:gd name="T7" fmla="*/ 33 h 10000"/>
                    <a:gd name="T8" fmla="*/ 91 w 10000"/>
                    <a:gd name="T9" fmla="*/ 33 h 10000"/>
                    <a:gd name="T10" fmla="*/ 63 w 10000"/>
                    <a:gd name="T11" fmla="*/ 53 h 10000"/>
                    <a:gd name="T12" fmla="*/ 74 w 10000"/>
                    <a:gd name="T13" fmla="*/ 86 h 10000"/>
                    <a:gd name="T14" fmla="*/ 46 w 10000"/>
                    <a:gd name="T15" fmla="*/ 66 h 10000"/>
                    <a:gd name="T16" fmla="*/ 17 w 10000"/>
                    <a:gd name="T17" fmla="*/ 86 h 10000"/>
                    <a:gd name="T18" fmla="*/ 28 w 10000"/>
                    <a:gd name="T19" fmla="*/ 53 h 10000"/>
                    <a:gd name="T20" fmla="*/ 0 w 10000"/>
                    <a:gd name="T21" fmla="*/ 33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837"/>
                      </a:moveTo>
                      <a:lnTo>
                        <a:pt x="3846" y="3837"/>
                      </a:lnTo>
                      <a:lnTo>
                        <a:pt x="5055" y="0"/>
                      </a:lnTo>
                      <a:lnTo>
                        <a:pt x="6154" y="3837"/>
                      </a:lnTo>
                      <a:lnTo>
                        <a:pt x="10000" y="3837"/>
                      </a:lnTo>
                      <a:lnTo>
                        <a:pt x="6923" y="6163"/>
                      </a:lnTo>
                      <a:lnTo>
                        <a:pt x="8132" y="10000"/>
                      </a:lnTo>
                      <a:lnTo>
                        <a:pt x="5055" y="7674"/>
                      </a:lnTo>
                      <a:lnTo>
                        <a:pt x="1868" y="10000"/>
                      </a:lnTo>
                      <a:lnTo>
                        <a:pt x="3077" y="6163"/>
                      </a:lnTo>
                      <a:lnTo>
                        <a:pt x="0" y="3837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160" name="AutoShape 40"/>
                <p:cNvSpPr>
                  <a:spLocks noChangeArrowheads="1"/>
                </p:cNvSpPr>
                <p:nvPr/>
              </p:nvSpPr>
              <p:spPr bwMode="auto">
                <a:xfrm>
                  <a:off x="651" y="3111"/>
                  <a:ext cx="90" cy="86"/>
                </a:xfrm>
                <a:custGeom>
                  <a:avLst/>
                  <a:gdLst>
                    <a:gd name="T0" fmla="*/ 0 w 10000"/>
                    <a:gd name="T1" fmla="*/ 33 h 10000"/>
                    <a:gd name="T2" fmla="*/ 35 w 10000"/>
                    <a:gd name="T3" fmla="*/ 33 h 10000"/>
                    <a:gd name="T4" fmla="*/ 46 w 10000"/>
                    <a:gd name="T5" fmla="*/ 0 h 10000"/>
                    <a:gd name="T6" fmla="*/ 56 w 10000"/>
                    <a:gd name="T7" fmla="*/ 33 h 10000"/>
                    <a:gd name="T8" fmla="*/ 91 w 10000"/>
                    <a:gd name="T9" fmla="*/ 33 h 10000"/>
                    <a:gd name="T10" fmla="*/ 63 w 10000"/>
                    <a:gd name="T11" fmla="*/ 53 h 10000"/>
                    <a:gd name="T12" fmla="*/ 74 w 10000"/>
                    <a:gd name="T13" fmla="*/ 86 h 10000"/>
                    <a:gd name="T14" fmla="*/ 46 w 10000"/>
                    <a:gd name="T15" fmla="*/ 66 h 10000"/>
                    <a:gd name="T16" fmla="*/ 17 w 10000"/>
                    <a:gd name="T17" fmla="*/ 86 h 10000"/>
                    <a:gd name="T18" fmla="*/ 28 w 10000"/>
                    <a:gd name="T19" fmla="*/ 53 h 10000"/>
                    <a:gd name="T20" fmla="*/ 0 w 10000"/>
                    <a:gd name="T21" fmla="*/ 33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837"/>
                      </a:moveTo>
                      <a:lnTo>
                        <a:pt x="3846" y="3837"/>
                      </a:lnTo>
                      <a:lnTo>
                        <a:pt x="5055" y="0"/>
                      </a:lnTo>
                      <a:lnTo>
                        <a:pt x="6154" y="3837"/>
                      </a:lnTo>
                      <a:lnTo>
                        <a:pt x="10000" y="3837"/>
                      </a:lnTo>
                      <a:lnTo>
                        <a:pt x="6923" y="6163"/>
                      </a:lnTo>
                      <a:lnTo>
                        <a:pt x="8132" y="10000"/>
                      </a:lnTo>
                      <a:lnTo>
                        <a:pt x="5055" y="7674"/>
                      </a:lnTo>
                      <a:lnTo>
                        <a:pt x="1868" y="10000"/>
                      </a:lnTo>
                      <a:lnTo>
                        <a:pt x="3077" y="6163"/>
                      </a:lnTo>
                      <a:lnTo>
                        <a:pt x="0" y="3837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161" name="AutoShape 41"/>
                <p:cNvSpPr>
                  <a:spLocks noChangeArrowheads="1"/>
                </p:cNvSpPr>
                <p:nvPr/>
              </p:nvSpPr>
              <p:spPr bwMode="auto">
                <a:xfrm>
                  <a:off x="1207" y="3109"/>
                  <a:ext cx="90" cy="86"/>
                </a:xfrm>
                <a:custGeom>
                  <a:avLst/>
                  <a:gdLst>
                    <a:gd name="T0" fmla="*/ 0 w 10000"/>
                    <a:gd name="T1" fmla="*/ 33 h 10000"/>
                    <a:gd name="T2" fmla="*/ 35 w 10000"/>
                    <a:gd name="T3" fmla="*/ 33 h 10000"/>
                    <a:gd name="T4" fmla="*/ 46 w 10000"/>
                    <a:gd name="T5" fmla="*/ 0 h 10000"/>
                    <a:gd name="T6" fmla="*/ 56 w 10000"/>
                    <a:gd name="T7" fmla="*/ 33 h 10000"/>
                    <a:gd name="T8" fmla="*/ 91 w 10000"/>
                    <a:gd name="T9" fmla="*/ 33 h 10000"/>
                    <a:gd name="T10" fmla="*/ 63 w 10000"/>
                    <a:gd name="T11" fmla="*/ 53 h 10000"/>
                    <a:gd name="T12" fmla="*/ 74 w 10000"/>
                    <a:gd name="T13" fmla="*/ 86 h 10000"/>
                    <a:gd name="T14" fmla="*/ 46 w 10000"/>
                    <a:gd name="T15" fmla="*/ 66 h 10000"/>
                    <a:gd name="T16" fmla="*/ 17 w 10000"/>
                    <a:gd name="T17" fmla="*/ 86 h 10000"/>
                    <a:gd name="T18" fmla="*/ 28 w 10000"/>
                    <a:gd name="T19" fmla="*/ 53 h 10000"/>
                    <a:gd name="T20" fmla="*/ 0 w 10000"/>
                    <a:gd name="T21" fmla="*/ 33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837"/>
                      </a:moveTo>
                      <a:lnTo>
                        <a:pt x="3846" y="3837"/>
                      </a:lnTo>
                      <a:lnTo>
                        <a:pt x="5055" y="0"/>
                      </a:lnTo>
                      <a:lnTo>
                        <a:pt x="6154" y="3837"/>
                      </a:lnTo>
                      <a:lnTo>
                        <a:pt x="10000" y="3837"/>
                      </a:lnTo>
                      <a:lnTo>
                        <a:pt x="6923" y="6163"/>
                      </a:lnTo>
                      <a:lnTo>
                        <a:pt x="8132" y="10000"/>
                      </a:lnTo>
                      <a:lnTo>
                        <a:pt x="5055" y="7674"/>
                      </a:lnTo>
                      <a:lnTo>
                        <a:pt x="1868" y="10000"/>
                      </a:lnTo>
                      <a:lnTo>
                        <a:pt x="3077" y="6163"/>
                      </a:lnTo>
                      <a:lnTo>
                        <a:pt x="0" y="3837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162" name="AutoShape 42"/>
                <p:cNvSpPr>
                  <a:spLocks noChangeArrowheads="1"/>
                </p:cNvSpPr>
                <p:nvPr/>
              </p:nvSpPr>
              <p:spPr bwMode="auto">
                <a:xfrm>
                  <a:off x="654" y="2813"/>
                  <a:ext cx="90" cy="86"/>
                </a:xfrm>
                <a:custGeom>
                  <a:avLst/>
                  <a:gdLst>
                    <a:gd name="T0" fmla="*/ 0 w 10000"/>
                    <a:gd name="T1" fmla="*/ 33 h 10000"/>
                    <a:gd name="T2" fmla="*/ 35 w 10000"/>
                    <a:gd name="T3" fmla="*/ 33 h 10000"/>
                    <a:gd name="T4" fmla="*/ 46 w 10000"/>
                    <a:gd name="T5" fmla="*/ 0 h 10000"/>
                    <a:gd name="T6" fmla="*/ 56 w 10000"/>
                    <a:gd name="T7" fmla="*/ 33 h 10000"/>
                    <a:gd name="T8" fmla="*/ 91 w 10000"/>
                    <a:gd name="T9" fmla="*/ 33 h 10000"/>
                    <a:gd name="T10" fmla="*/ 63 w 10000"/>
                    <a:gd name="T11" fmla="*/ 53 h 10000"/>
                    <a:gd name="T12" fmla="*/ 74 w 10000"/>
                    <a:gd name="T13" fmla="*/ 86 h 10000"/>
                    <a:gd name="T14" fmla="*/ 46 w 10000"/>
                    <a:gd name="T15" fmla="*/ 66 h 10000"/>
                    <a:gd name="T16" fmla="*/ 17 w 10000"/>
                    <a:gd name="T17" fmla="*/ 86 h 10000"/>
                    <a:gd name="T18" fmla="*/ 28 w 10000"/>
                    <a:gd name="T19" fmla="*/ 53 h 10000"/>
                    <a:gd name="T20" fmla="*/ 0 w 10000"/>
                    <a:gd name="T21" fmla="*/ 33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837"/>
                      </a:moveTo>
                      <a:lnTo>
                        <a:pt x="3846" y="3837"/>
                      </a:lnTo>
                      <a:lnTo>
                        <a:pt x="5055" y="0"/>
                      </a:lnTo>
                      <a:lnTo>
                        <a:pt x="6154" y="3837"/>
                      </a:lnTo>
                      <a:lnTo>
                        <a:pt x="10000" y="3837"/>
                      </a:lnTo>
                      <a:lnTo>
                        <a:pt x="6923" y="6163"/>
                      </a:lnTo>
                      <a:lnTo>
                        <a:pt x="8132" y="10000"/>
                      </a:lnTo>
                      <a:lnTo>
                        <a:pt x="5055" y="7674"/>
                      </a:lnTo>
                      <a:lnTo>
                        <a:pt x="1868" y="10000"/>
                      </a:lnTo>
                      <a:lnTo>
                        <a:pt x="3077" y="6163"/>
                      </a:lnTo>
                      <a:lnTo>
                        <a:pt x="0" y="3837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5163" name="AutoShape 43"/>
                <p:cNvSpPr>
                  <a:spLocks noChangeArrowheads="1"/>
                </p:cNvSpPr>
                <p:nvPr/>
              </p:nvSpPr>
              <p:spPr bwMode="auto">
                <a:xfrm>
                  <a:off x="1204" y="2813"/>
                  <a:ext cx="90" cy="86"/>
                </a:xfrm>
                <a:custGeom>
                  <a:avLst/>
                  <a:gdLst>
                    <a:gd name="T0" fmla="*/ 0 w 10000"/>
                    <a:gd name="T1" fmla="*/ 33 h 10000"/>
                    <a:gd name="T2" fmla="*/ 35 w 10000"/>
                    <a:gd name="T3" fmla="*/ 33 h 10000"/>
                    <a:gd name="T4" fmla="*/ 46 w 10000"/>
                    <a:gd name="T5" fmla="*/ 0 h 10000"/>
                    <a:gd name="T6" fmla="*/ 56 w 10000"/>
                    <a:gd name="T7" fmla="*/ 33 h 10000"/>
                    <a:gd name="T8" fmla="*/ 91 w 10000"/>
                    <a:gd name="T9" fmla="*/ 33 h 10000"/>
                    <a:gd name="T10" fmla="*/ 63 w 10000"/>
                    <a:gd name="T11" fmla="*/ 53 h 10000"/>
                    <a:gd name="T12" fmla="*/ 74 w 10000"/>
                    <a:gd name="T13" fmla="*/ 86 h 10000"/>
                    <a:gd name="T14" fmla="*/ 46 w 10000"/>
                    <a:gd name="T15" fmla="*/ 66 h 10000"/>
                    <a:gd name="T16" fmla="*/ 17 w 10000"/>
                    <a:gd name="T17" fmla="*/ 86 h 10000"/>
                    <a:gd name="T18" fmla="*/ 28 w 10000"/>
                    <a:gd name="T19" fmla="*/ 53 h 10000"/>
                    <a:gd name="T20" fmla="*/ 0 w 10000"/>
                    <a:gd name="T21" fmla="*/ 33 h 1000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0000" h="10000">
                      <a:moveTo>
                        <a:pt x="0" y="3837"/>
                      </a:moveTo>
                      <a:lnTo>
                        <a:pt x="3846" y="3837"/>
                      </a:lnTo>
                      <a:lnTo>
                        <a:pt x="5055" y="0"/>
                      </a:lnTo>
                      <a:lnTo>
                        <a:pt x="6154" y="3837"/>
                      </a:lnTo>
                      <a:lnTo>
                        <a:pt x="10000" y="3837"/>
                      </a:lnTo>
                      <a:lnTo>
                        <a:pt x="6923" y="6163"/>
                      </a:lnTo>
                      <a:lnTo>
                        <a:pt x="8132" y="10000"/>
                      </a:lnTo>
                      <a:lnTo>
                        <a:pt x="5055" y="7674"/>
                      </a:lnTo>
                      <a:lnTo>
                        <a:pt x="1868" y="10000"/>
                      </a:lnTo>
                      <a:lnTo>
                        <a:pt x="3077" y="6163"/>
                      </a:lnTo>
                      <a:lnTo>
                        <a:pt x="0" y="3837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CCFFFF"/>
                    </a:buClr>
                    <a:buSzPct val="75000"/>
                    <a:buFont typeface="Wingdings" pitchFamily="2" charset="2"/>
                    <a:buNone/>
                    <a:defRPr/>
                  </a:pPr>
                  <a:endParaRPr lang="pl-PL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p:grpSp>
        </p:grpSp>
        <p:grpSp>
          <p:nvGrpSpPr>
            <p:cNvPr id="50190" name="Group 256"/>
            <p:cNvGrpSpPr>
              <a:grpSpLocks/>
            </p:cNvGrpSpPr>
            <p:nvPr/>
          </p:nvGrpSpPr>
          <p:grpSpPr bwMode="auto">
            <a:xfrm>
              <a:off x="812800" y="2511425"/>
              <a:ext cx="1511300" cy="1074738"/>
              <a:chOff x="340" y="1752"/>
              <a:chExt cx="952" cy="677"/>
            </a:xfrm>
          </p:grpSpPr>
          <p:sp>
            <p:nvSpPr>
              <p:cNvPr id="50212" name="AutoShape 17"/>
              <p:cNvSpPr>
                <a:spLocks noChangeArrowheads="1"/>
              </p:cNvSpPr>
              <p:nvPr/>
            </p:nvSpPr>
            <p:spPr bwMode="auto">
              <a:xfrm>
                <a:off x="340" y="1752"/>
                <a:ext cx="952" cy="677"/>
              </a:xfrm>
              <a:prstGeom prst="homePlate">
                <a:avLst>
                  <a:gd name="adj" fmla="val 35155"/>
                </a:avLst>
              </a:prstGeom>
              <a:solidFill>
                <a:srgbClr val="333399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50213" name="Group 65"/>
              <p:cNvGrpSpPr>
                <a:grpSpLocks/>
              </p:cNvGrpSpPr>
              <p:nvPr/>
            </p:nvGrpSpPr>
            <p:grpSpPr bwMode="auto">
              <a:xfrm>
                <a:off x="494" y="1837"/>
                <a:ext cx="487" cy="504"/>
                <a:chOff x="5148" y="5584"/>
                <a:chExt cx="1217" cy="1260"/>
              </a:xfrm>
            </p:grpSpPr>
            <p:sp>
              <p:nvSpPr>
                <p:cNvPr id="50214" name="Oval 66"/>
                <p:cNvSpPr>
                  <a:spLocks noChangeArrowheads="1"/>
                </p:cNvSpPr>
                <p:nvPr/>
              </p:nvSpPr>
              <p:spPr bwMode="auto">
                <a:xfrm>
                  <a:off x="5322" y="5779"/>
                  <a:ext cx="875" cy="875"/>
                </a:xfrm>
                <a:prstGeom prst="ellipse">
                  <a:avLst/>
                </a:prstGeom>
                <a:noFill/>
                <a:ln w="9525" algn="ctr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215" name="AutoShape 67"/>
                <p:cNvSpPr>
                  <a:spLocks noChangeArrowheads="1"/>
                </p:cNvSpPr>
                <p:nvPr/>
              </p:nvSpPr>
              <p:spPr bwMode="auto">
                <a:xfrm>
                  <a:off x="5150" y="6089"/>
                  <a:ext cx="604" cy="125"/>
                </a:xfrm>
                <a:prstGeom prst="triangle">
                  <a:avLst>
                    <a:gd name="adj" fmla="val 79444"/>
                  </a:avLst>
                </a:prstGeom>
                <a:solidFill>
                  <a:srgbClr val="013463"/>
                </a:solidFill>
                <a:ln w="9525" algn="ctr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216" name="AutoShape 68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5148" y="6221"/>
                  <a:ext cx="604" cy="125"/>
                </a:xfrm>
                <a:prstGeom prst="triangle">
                  <a:avLst>
                    <a:gd name="adj" fmla="val 79444"/>
                  </a:avLst>
                </a:prstGeom>
                <a:solidFill>
                  <a:srgbClr val="FFFFFF"/>
                </a:solidFill>
                <a:ln w="9525" algn="ctr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rot="10800000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217" name="AutoShape 69"/>
                <p:cNvSpPr>
                  <a:spLocks noChangeArrowheads="1"/>
                </p:cNvSpPr>
                <p:nvPr/>
              </p:nvSpPr>
              <p:spPr bwMode="auto">
                <a:xfrm rot="16200000" flipH="1">
                  <a:off x="5383" y="5840"/>
                  <a:ext cx="624" cy="120"/>
                </a:xfrm>
                <a:prstGeom prst="triangle">
                  <a:avLst>
                    <a:gd name="adj" fmla="val 79444"/>
                  </a:avLst>
                </a:prstGeom>
                <a:solidFill>
                  <a:srgbClr val="FFFFFF"/>
                </a:solidFill>
                <a:ln w="9525" algn="ctr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rot="10800000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218" name="AutoShape 70"/>
                <p:cNvSpPr>
                  <a:spLocks noChangeArrowheads="1"/>
                </p:cNvSpPr>
                <p:nvPr/>
              </p:nvSpPr>
              <p:spPr bwMode="auto">
                <a:xfrm rot="5400000">
                  <a:off x="5505" y="5836"/>
                  <a:ext cx="625" cy="121"/>
                </a:xfrm>
                <a:prstGeom prst="triangle">
                  <a:avLst>
                    <a:gd name="adj" fmla="val 79444"/>
                  </a:avLst>
                </a:prstGeom>
                <a:solidFill>
                  <a:srgbClr val="013463"/>
                </a:solidFill>
                <a:ln w="9525" algn="ctr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219" name="AutoShape 71"/>
                <p:cNvSpPr>
                  <a:spLocks noChangeArrowheads="1"/>
                </p:cNvSpPr>
                <p:nvPr/>
              </p:nvSpPr>
              <p:spPr bwMode="auto">
                <a:xfrm flipH="1">
                  <a:off x="5761" y="6093"/>
                  <a:ext cx="604" cy="125"/>
                </a:xfrm>
                <a:prstGeom prst="triangle">
                  <a:avLst>
                    <a:gd name="adj" fmla="val 79444"/>
                  </a:avLst>
                </a:prstGeom>
                <a:solidFill>
                  <a:srgbClr val="FFFFFF"/>
                </a:solidFill>
                <a:ln w="9525" algn="ctr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220" name="AutoShape 72"/>
                <p:cNvSpPr>
                  <a:spLocks noChangeArrowheads="1"/>
                </p:cNvSpPr>
                <p:nvPr/>
              </p:nvSpPr>
              <p:spPr bwMode="auto">
                <a:xfrm rot="10800000">
                  <a:off x="5761" y="6219"/>
                  <a:ext cx="604" cy="125"/>
                </a:xfrm>
                <a:prstGeom prst="triangle">
                  <a:avLst>
                    <a:gd name="adj" fmla="val 79444"/>
                  </a:avLst>
                </a:prstGeom>
                <a:solidFill>
                  <a:srgbClr val="013463"/>
                </a:solidFill>
                <a:ln w="9525" algn="ctr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rot="10800000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221" name="AutoShape 73"/>
                <p:cNvSpPr>
                  <a:spLocks noChangeArrowheads="1"/>
                </p:cNvSpPr>
                <p:nvPr/>
              </p:nvSpPr>
              <p:spPr bwMode="auto">
                <a:xfrm rot="5400000" flipH="1">
                  <a:off x="5502" y="6469"/>
                  <a:ext cx="624" cy="121"/>
                </a:xfrm>
                <a:prstGeom prst="triangle">
                  <a:avLst>
                    <a:gd name="adj" fmla="val 79444"/>
                  </a:avLst>
                </a:prstGeom>
                <a:solidFill>
                  <a:srgbClr val="FFFFFF"/>
                </a:solidFill>
                <a:ln w="9525" algn="ctr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222" name="AutoShape 74"/>
                <p:cNvSpPr>
                  <a:spLocks noChangeArrowheads="1"/>
                </p:cNvSpPr>
                <p:nvPr/>
              </p:nvSpPr>
              <p:spPr bwMode="auto">
                <a:xfrm rot="-5400000">
                  <a:off x="5381" y="6471"/>
                  <a:ext cx="625" cy="121"/>
                </a:xfrm>
                <a:prstGeom prst="triangle">
                  <a:avLst>
                    <a:gd name="adj" fmla="val 79444"/>
                  </a:avLst>
                </a:prstGeom>
                <a:solidFill>
                  <a:srgbClr val="013463"/>
                </a:solidFill>
                <a:ln w="9525" algn="ctr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rot="10800000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50191" name="Group 459"/>
            <p:cNvGrpSpPr>
              <a:grpSpLocks/>
            </p:cNvGrpSpPr>
            <p:nvPr/>
          </p:nvGrpSpPr>
          <p:grpSpPr bwMode="auto">
            <a:xfrm>
              <a:off x="3549650" y="2511425"/>
              <a:ext cx="1517650" cy="1074738"/>
              <a:chOff x="2100" y="1842"/>
              <a:chExt cx="956" cy="677"/>
            </a:xfrm>
          </p:grpSpPr>
          <p:sp>
            <p:nvSpPr>
              <p:cNvPr id="50192" name="AutoShape 21"/>
              <p:cNvSpPr>
                <a:spLocks noChangeArrowheads="1"/>
              </p:cNvSpPr>
              <p:nvPr/>
            </p:nvSpPr>
            <p:spPr bwMode="auto">
              <a:xfrm>
                <a:off x="2100" y="1842"/>
                <a:ext cx="956" cy="677"/>
              </a:xfrm>
              <a:prstGeom prst="chevron">
                <a:avLst>
                  <a:gd name="adj" fmla="val 35303"/>
                </a:avLst>
              </a:prstGeom>
              <a:solidFill>
                <a:srgbClr val="0000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50193" name="Group 439"/>
              <p:cNvGrpSpPr>
                <a:grpSpLocks/>
              </p:cNvGrpSpPr>
              <p:nvPr/>
            </p:nvGrpSpPr>
            <p:grpSpPr bwMode="auto">
              <a:xfrm>
                <a:off x="2331" y="1933"/>
                <a:ext cx="540" cy="442"/>
                <a:chOff x="2459" y="1567"/>
                <a:chExt cx="1277" cy="1047"/>
              </a:xfrm>
            </p:grpSpPr>
            <p:grpSp>
              <p:nvGrpSpPr>
                <p:cNvPr id="50195" name="Group 440"/>
                <p:cNvGrpSpPr>
                  <a:grpSpLocks/>
                </p:cNvGrpSpPr>
                <p:nvPr/>
              </p:nvGrpSpPr>
              <p:grpSpPr bwMode="auto">
                <a:xfrm>
                  <a:off x="2459" y="1567"/>
                  <a:ext cx="1277" cy="1047"/>
                  <a:chOff x="2459" y="1521"/>
                  <a:chExt cx="1277" cy="1047"/>
                </a:xfrm>
              </p:grpSpPr>
              <p:sp>
                <p:nvSpPr>
                  <p:cNvPr id="50197" name="Oval 441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653" y="1616"/>
                    <a:ext cx="952" cy="952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18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198" name="AutoShape 442"/>
                  <p:cNvSpPr>
                    <a:spLocks noChangeArrowheads="1"/>
                  </p:cNvSpPr>
                  <p:nvPr/>
                </p:nvSpPr>
                <p:spPr bwMode="auto">
                  <a:xfrm rot="-3320988">
                    <a:off x="2822" y="1855"/>
                    <a:ext cx="272" cy="998"/>
                  </a:xfrm>
                  <a:prstGeom prst="moon">
                    <a:avLst>
                      <a:gd name="adj" fmla="val 6616"/>
                    </a:avLst>
                  </a:prstGeom>
                  <a:solidFill>
                    <a:srgbClr val="0000C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4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199" name="AutoShape 443"/>
                  <p:cNvSpPr>
                    <a:spLocks noChangeArrowheads="1"/>
                  </p:cNvSpPr>
                  <p:nvPr/>
                </p:nvSpPr>
                <p:spPr bwMode="auto">
                  <a:xfrm rot="-3320988">
                    <a:off x="2842" y="1806"/>
                    <a:ext cx="292" cy="998"/>
                  </a:xfrm>
                  <a:prstGeom prst="moon">
                    <a:avLst>
                      <a:gd name="adj" fmla="val 6616"/>
                    </a:avLst>
                  </a:prstGeom>
                  <a:solidFill>
                    <a:srgbClr val="0000C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4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200" name="AutoShape 444"/>
                  <p:cNvSpPr>
                    <a:spLocks noChangeArrowheads="1"/>
                  </p:cNvSpPr>
                  <p:nvPr/>
                </p:nvSpPr>
                <p:spPr bwMode="auto">
                  <a:xfrm rot="-3320988">
                    <a:off x="2879" y="1768"/>
                    <a:ext cx="299" cy="998"/>
                  </a:xfrm>
                  <a:prstGeom prst="moon">
                    <a:avLst>
                      <a:gd name="adj" fmla="val 6616"/>
                    </a:avLst>
                  </a:prstGeom>
                  <a:solidFill>
                    <a:srgbClr val="0000C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4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201" name="AutoShape 445"/>
                  <p:cNvSpPr>
                    <a:spLocks noChangeArrowheads="1"/>
                  </p:cNvSpPr>
                  <p:nvPr/>
                </p:nvSpPr>
                <p:spPr bwMode="auto">
                  <a:xfrm rot="-3320988">
                    <a:off x="2904" y="1718"/>
                    <a:ext cx="328" cy="998"/>
                  </a:xfrm>
                  <a:prstGeom prst="moon">
                    <a:avLst>
                      <a:gd name="adj" fmla="val 6616"/>
                    </a:avLst>
                  </a:prstGeom>
                  <a:solidFill>
                    <a:srgbClr val="0000C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4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202" name="AutoShape 446"/>
                  <p:cNvSpPr>
                    <a:spLocks noChangeArrowheads="1"/>
                  </p:cNvSpPr>
                  <p:nvPr/>
                </p:nvSpPr>
                <p:spPr bwMode="auto">
                  <a:xfrm rot="-3320988">
                    <a:off x="2937" y="1660"/>
                    <a:ext cx="342" cy="998"/>
                  </a:xfrm>
                  <a:prstGeom prst="moon">
                    <a:avLst>
                      <a:gd name="adj" fmla="val 5458"/>
                    </a:avLst>
                  </a:prstGeom>
                  <a:solidFill>
                    <a:srgbClr val="0000C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4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203" name="AutoShape 447"/>
                  <p:cNvSpPr>
                    <a:spLocks noChangeArrowheads="1"/>
                  </p:cNvSpPr>
                  <p:nvPr/>
                </p:nvSpPr>
                <p:spPr bwMode="auto">
                  <a:xfrm rot="-3320988">
                    <a:off x="2969" y="1591"/>
                    <a:ext cx="383" cy="998"/>
                  </a:xfrm>
                  <a:prstGeom prst="moon">
                    <a:avLst>
                      <a:gd name="adj" fmla="val 4898"/>
                    </a:avLst>
                  </a:prstGeom>
                  <a:solidFill>
                    <a:srgbClr val="0000C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4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204" name="AutoShape 448"/>
                  <p:cNvSpPr>
                    <a:spLocks noChangeArrowheads="1"/>
                  </p:cNvSpPr>
                  <p:nvPr/>
                </p:nvSpPr>
                <p:spPr bwMode="auto">
                  <a:xfrm rot="-3320988">
                    <a:off x="2999" y="1543"/>
                    <a:ext cx="405" cy="965"/>
                  </a:xfrm>
                  <a:prstGeom prst="moon">
                    <a:avLst>
                      <a:gd name="adj" fmla="val 5032"/>
                    </a:avLst>
                  </a:prstGeom>
                  <a:solidFill>
                    <a:srgbClr val="0000C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4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205" name="AutoShape 449"/>
                  <p:cNvSpPr>
                    <a:spLocks noChangeArrowheads="1"/>
                  </p:cNvSpPr>
                  <p:nvPr/>
                </p:nvSpPr>
                <p:spPr bwMode="auto">
                  <a:xfrm rot="-3320988">
                    <a:off x="3013" y="1461"/>
                    <a:ext cx="504" cy="942"/>
                  </a:xfrm>
                  <a:prstGeom prst="moon">
                    <a:avLst>
                      <a:gd name="adj" fmla="val 4093"/>
                    </a:avLst>
                  </a:prstGeom>
                  <a:solidFill>
                    <a:srgbClr val="0000C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4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206" name="AutoShape 450"/>
                  <p:cNvSpPr>
                    <a:spLocks noChangeArrowheads="1"/>
                  </p:cNvSpPr>
                  <p:nvPr/>
                </p:nvSpPr>
                <p:spPr bwMode="auto">
                  <a:xfrm rot="-3320988">
                    <a:off x="3077" y="1526"/>
                    <a:ext cx="411" cy="791"/>
                  </a:xfrm>
                  <a:prstGeom prst="moon">
                    <a:avLst>
                      <a:gd name="adj" fmla="val 4435"/>
                    </a:avLst>
                  </a:prstGeom>
                  <a:solidFill>
                    <a:srgbClr val="0000C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4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207" name="AutoShape 451"/>
                  <p:cNvSpPr>
                    <a:spLocks noChangeArrowheads="1"/>
                  </p:cNvSpPr>
                  <p:nvPr/>
                </p:nvSpPr>
                <p:spPr bwMode="auto">
                  <a:xfrm rot="-3320988">
                    <a:off x="3121" y="1522"/>
                    <a:ext cx="408" cy="680"/>
                  </a:xfrm>
                  <a:prstGeom prst="moon">
                    <a:avLst>
                      <a:gd name="adj" fmla="val 4648"/>
                    </a:avLst>
                  </a:prstGeom>
                  <a:solidFill>
                    <a:srgbClr val="0000C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4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208" name="AutoShape 452"/>
                  <p:cNvSpPr>
                    <a:spLocks noChangeArrowheads="1"/>
                  </p:cNvSpPr>
                  <p:nvPr/>
                </p:nvSpPr>
                <p:spPr bwMode="auto">
                  <a:xfrm rot="-3320988">
                    <a:off x="3180" y="1524"/>
                    <a:ext cx="337" cy="612"/>
                  </a:xfrm>
                  <a:prstGeom prst="moon">
                    <a:avLst>
                      <a:gd name="adj" fmla="val 4681"/>
                    </a:avLst>
                  </a:prstGeom>
                  <a:solidFill>
                    <a:srgbClr val="0000C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4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209" name="AutoShape 453"/>
                  <p:cNvSpPr>
                    <a:spLocks noChangeArrowheads="1"/>
                  </p:cNvSpPr>
                  <p:nvPr/>
                </p:nvSpPr>
                <p:spPr bwMode="auto">
                  <a:xfrm rot="-3320988">
                    <a:off x="3206" y="1491"/>
                    <a:ext cx="378" cy="541"/>
                  </a:xfrm>
                  <a:prstGeom prst="moon">
                    <a:avLst>
                      <a:gd name="adj" fmla="val 4681"/>
                    </a:avLst>
                  </a:prstGeom>
                  <a:solidFill>
                    <a:srgbClr val="0000C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4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210" name="AutoShape 454"/>
                  <p:cNvSpPr>
                    <a:spLocks noChangeArrowheads="1"/>
                  </p:cNvSpPr>
                  <p:nvPr/>
                </p:nvSpPr>
                <p:spPr bwMode="auto">
                  <a:xfrm rot="-3320988">
                    <a:off x="3242" y="1495"/>
                    <a:ext cx="377" cy="430"/>
                  </a:xfrm>
                  <a:prstGeom prst="moon">
                    <a:avLst>
                      <a:gd name="adj" fmla="val 3894"/>
                    </a:avLst>
                  </a:prstGeom>
                  <a:solidFill>
                    <a:srgbClr val="0000C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4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50211" name="AutoShape 455"/>
                  <p:cNvSpPr>
                    <a:spLocks noChangeArrowheads="1"/>
                  </p:cNvSpPr>
                  <p:nvPr/>
                </p:nvSpPr>
                <p:spPr bwMode="auto">
                  <a:xfrm rot="-3320988">
                    <a:off x="3312" y="1561"/>
                    <a:ext cx="254" cy="299"/>
                  </a:xfrm>
                  <a:prstGeom prst="moon">
                    <a:avLst>
                      <a:gd name="adj" fmla="val 3894"/>
                    </a:avLst>
                  </a:prstGeom>
                  <a:solidFill>
                    <a:srgbClr val="0000C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anchor="ctr"/>
                  <a:lstStyle>
                    <a:lvl1pPr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4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2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Wingdings" panose="05000000000000000000" pitchFamily="2" charset="2"/>
                      <a:buChar char="q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Times New Roman" panose="02020603050405020304" pitchFamily="18" charset="0"/>
                      <a:buChar char="–"/>
                      <a:defRPr kumimoji="1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40000"/>
                      </a:spcBef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40000"/>
                      </a:spcBef>
                      <a:spcAft>
                        <a:spcPct val="0"/>
                      </a:spcAft>
                      <a:buClr>
                        <a:srgbClr val="002060"/>
                      </a:buClr>
                      <a:buSzPct val="75000"/>
                      <a:buFont typeface="Monotype Sorts"/>
                      <a:buChar char="n"/>
                      <a:defRPr kumimoji="1" sz="1600">
                        <a:solidFill>
                          <a:srgbClr val="000000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kumimoji="0" lang="pl-PL" altLang="pl-PL" sz="400">
                      <a:solidFill>
                        <a:schemeClr val="tx1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50196" name="Oval 456"/>
                <p:cNvSpPr>
                  <a:spLocks noChangeArrowheads="1"/>
                </p:cNvSpPr>
                <p:nvPr/>
              </p:nvSpPr>
              <p:spPr bwMode="auto">
                <a:xfrm>
                  <a:off x="2835" y="2069"/>
                  <a:ext cx="113" cy="113"/>
                </a:xfrm>
                <a:prstGeom prst="ellipse">
                  <a:avLst/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206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0194" name="Rectangle 458"/>
              <p:cNvSpPr>
                <a:spLocks noChangeArrowheads="1"/>
              </p:cNvSpPr>
              <p:nvPr/>
            </p:nvSpPr>
            <p:spPr bwMode="auto">
              <a:xfrm>
                <a:off x="2535" y="1860"/>
                <a:ext cx="35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206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pl-PL" altLang="pl-PL" sz="5400" b="1">
                    <a:solidFill>
                      <a:srgbClr val="0000CC"/>
                    </a:solidFill>
                    <a:latin typeface="Arial" panose="020B0604020202020204" pitchFamily="34" charset="0"/>
                  </a:rPr>
                  <a:t>e</a:t>
                </a:r>
              </a:p>
            </p:txBody>
          </p:sp>
        </p:grpSp>
      </p:grpSp>
      <p:sp>
        <p:nvSpPr>
          <p:cNvPr id="504834" name="Rectangle 2"/>
          <p:cNvSpPr>
            <a:spLocks noChangeArrowheads="1"/>
          </p:cNvSpPr>
          <p:nvPr/>
        </p:nvSpPr>
        <p:spPr bwMode="auto">
          <a:xfrm>
            <a:off x="1293813" y="827088"/>
            <a:ext cx="7505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kumimoji="0"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Informacja niejawna międzynarodowa</a:t>
            </a:r>
          </a:p>
        </p:txBody>
      </p:sp>
      <p:sp>
        <p:nvSpPr>
          <p:cNvPr id="50181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26FEAA0-02EE-45D3-BE48-FA8221732A42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41</a:t>
            </a:fld>
            <a:endParaRPr kumimoji="0" lang="en-US" altLang="pl-PL" sz="140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23" name="Text Box 179"/>
          <p:cNvSpPr txBox="1">
            <a:spLocks noChangeArrowheads="1"/>
          </p:cNvSpPr>
          <p:nvPr/>
        </p:nvSpPr>
        <p:spPr bwMode="auto">
          <a:xfrm>
            <a:off x="1035050" y="873125"/>
            <a:ext cx="8108950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kumimoji="0"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System ochrony informacji niejawnych</a:t>
            </a:r>
          </a:p>
          <a:p>
            <a:pPr algn="ctr" eaLnBrk="1" hangingPunct="1">
              <a:defRPr/>
            </a:pPr>
            <a:r>
              <a:rPr kumimoji="0"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międzynarodowych w RP </a:t>
            </a:r>
          </a:p>
        </p:txBody>
      </p:sp>
      <p:grpSp>
        <p:nvGrpSpPr>
          <p:cNvPr id="2" name="Group 249"/>
          <p:cNvGrpSpPr>
            <a:grpSpLocks/>
          </p:cNvGrpSpPr>
          <p:nvPr/>
        </p:nvGrpSpPr>
        <p:grpSpPr bwMode="auto">
          <a:xfrm>
            <a:off x="784225" y="3246438"/>
            <a:ext cx="1223963" cy="2374900"/>
            <a:chOff x="494" y="2045"/>
            <a:chExt cx="771" cy="1496"/>
          </a:xfrm>
        </p:grpSpPr>
        <p:sp>
          <p:nvSpPr>
            <p:cNvPr id="31971" name="AutoShape 227"/>
            <p:cNvSpPr>
              <a:spLocks noChangeArrowheads="1"/>
            </p:cNvSpPr>
            <p:nvPr/>
          </p:nvSpPr>
          <p:spPr bwMode="auto">
            <a:xfrm>
              <a:off x="494" y="2045"/>
              <a:ext cx="771" cy="272"/>
            </a:xfrm>
            <a:prstGeom prst="flowChartAlternateProcess">
              <a:avLst/>
            </a:prstGeom>
            <a:gradFill rotWithShape="1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0" lang="pl-PL" sz="1800" b="1">
                  <a:solidFill>
                    <a:schemeClr val="tx1"/>
                  </a:solidFill>
                  <a:latin typeface="Arial" charset="0"/>
                  <a:cs typeface="+mn-cs"/>
                </a:rPr>
                <a:t>NATO</a:t>
              </a:r>
            </a:p>
          </p:txBody>
        </p:sp>
        <p:sp>
          <p:nvSpPr>
            <p:cNvPr id="31972" name="AutoShape 228"/>
            <p:cNvSpPr>
              <a:spLocks noChangeArrowheads="1"/>
            </p:cNvSpPr>
            <p:nvPr/>
          </p:nvSpPr>
          <p:spPr bwMode="auto">
            <a:xfrm>
              <a:off x="494" y="2453"/>
              <a:ext cx="771" cy="272"/>
            </a:xfrm>
            <a:prstGeom prst="flowChartAlternateProcess">
              <a:avLst/>
            </a:prstGeom>
            <a:gradFill rotWithShape="1">
              <a:gsLst>
                <a:gs pos="0">
                  <a:srgbClr val="FFFF00"/>
                </a:gs>
                <a:gs pos="50000">
                  <a:schemeClr val="bg1"/>
                </a:gs>
                <a:gs pos="100000">
                  <a:srgbClr val="FFFF00"/>
                </a:gs>
              </a:gsLst>
              <a:lin ang="5400000" scaled="1"/>
            </a:gradFill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0" lang="pl-PL" sz="1800" b="1">
                  <a:solidFill>
                    <a:schemeClr val="tx1"/>
                  </a:solidFill>
                  <a:latin typeface="Arial" charset="0"/>
                  <a:cs typeface="+mn-cs"/>
                </a:rPr>
                <a:t>UE</a:t>
              </a:r>
            </a:p>
          </p:txBody>
        </p:sp>
        <p:sp>
          <p:nvSpPr>
            <p:cNvPr id="31973" name="AutoShape 229"/>
            <p:cNvSpPr>
              <a:spLocks noChangeArrowheads="1"/>
            </p:cNvSpPr>
            <p:nvPr/>
          </p:nvSpPr>
          <p:spPr bwMode="auto">
            <a:xfrm>
              <a:off x="494" y="2861"/>
              <a:ext cx="771" cy="272"/>
            </a:xfrm>
            <a:prstGeom prst="flowChartAlternateProcess">
              <a:avLst/>
            </a:prstGeom>
            <a:gradFill rotWithShape="1">
              <a:gsLst>
                <a:gs pos="0">
                  <a:schemeClr val="accent1"/>
                </a:gs>
                <a:gs pos="5000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0" lang="pl-PL" sz="1800" b="1">
                  <a:solidFill>
                    <a:schemeClr val="tx1"/>
                  </a:solidFill>
                  <a:latin typeface="Arial" charset="0"/>
                  <a:cs typeface="+mn-cs"/>
                </a:rPr>
                <a:t>ESA</a:t>
              </a:r>
            </a:p>
          </p:txBody>
        </p:sp>
        <p:sp>
          <p:nvSpPr>
            <p:cNvPr id="31974" name="AutoShape 230"/>
            <p:cNvSpPr>
              <a:spLocks noChangeArrowheads="1"/>
            </p:cNvSpPr>
            <p:nvPr/>
          </p:nvSpPr>
          <p:spPr bwMode="auto">
            <a:xfrm>
              <a:off x="494" y="3269"/>
              <a:ext cx="771" cy="272"/>
            </a:xfrm>
            <a:prstGeom prst="flowChartAlternateProcess">
              <a:avLst/>
            </a:prstGeom>
            <a:gradFill rotWithShape="0">
              <a:gsLst>
                <a:gs pos="0">
                  <a:srgbClr val="FF3300"/>
                </a:gs>
                <a:gs pos="50000">
                  <a:schemeClr val="bg1"/>
                </a:gs>
                <a:gs pos="100000">
                  <a:srgbClr val="FF3300"/>
                </a:gs>
              </a:gsLst>
              <a:lin ang="5400000" scaled="1"/>
            </a:gradFill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0" lang="pl-PL" sz="1200" b="1">
                  <a:solidFill>
                    <a:schemeClr val="tx1"/>
                  </a:solidFill>
                  <a:latin typeface="Arial" charset="0"/>
                  <a:cs typeface="+mn-cs"/>
                </a:rPr>
                <a:t>INNE KRAJE</a:t>
              </a:r>
            </a:p>
          </p:txBody>
        </p:sp>
      </p:grpSp>
      <p:sp>
        <p:nvSpPr>
          <p:cNvPr id="31975" name="AutoShape 231"/>
          <p:cNvSpPr>
            <a:spLocks noChangeArrowheads="1"/>
          </p:cNvSpPr>
          <p:nvPr/>
        </p:nvSpPr>
        <p:spPr bwMode="auto">
          <a:xfrm>
            <a:off x="2916238" y="3644900"/>
            <a:ext cx="1682750" cy="1657350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chemeClr val="bg1"/>
              </a:gs>
              <a:gs pos="100000">
                <a:srgbClr val="000099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pl-PL" altLang="pl-PL" b="1">
                <a:solidFill>
                  <a:schemeClr val="tx1"/>
                </a:solidFill>
                <a:latin typeface="Arial" panose="020B0604020202020204" pitchFamily="34" charset="0"/>
              </a:rPr>
              <a:t>ABW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pl-PL" altLang="pl-PL" sz="1200" b="1">
                <a:solidFill>
                  <a:schemeClr val="tx1"/>
                </a:solidFill>
                <a:latin typeface="Arial" panose="020B0604020202020204" pitchFamily="34" charset="0"/>
              </a:rPr>
              <a:t>KRAJOWA WŁADZA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pl-PL" altLang="pl-PL" sz="1200" b="1">
                <a:solidFill>
                  <a:schemeClr val="tx1"/>
                </a:solidFill>
                <a:latin typeface="Arial" panose="020B0604020202020204" pitchFamily="34" charset="0"/>
              </a:rPr>
              <a:t>BEZPIECZEŃSTWA</a:t>
            </a:r>
          </a:p>
        </p:txBody>
      </p:sp>
      <p:sp>
        <p:nvSpPr>
          <p:cNvPr id="31978" name="AutoShape 234"/>
          <p:cNvSpPr>
            <a:spLocks noChangeArrowheads="1"/>
          </p:cNvSpPr>
          <p:nvPr/>
        </p:nvSpPr>
        <p:spPr bwMode="auto">
          <a:xfrm rot="5400000">
            <a:off x="6910387" y="4449763"/>
            <a:ext cx="1331913" cy="1582738"/>
          </a:xfrm>
          <a:prstGeom prst="flowChartDelay">
            <a:avLst/>
          </a:prstGeom>
          <a:solidFill>
            <a:srgbClr val="002060"/>
          </a:solidFill>
          <a:ln w="28575" cmpd="sng">
            <a:solidFill>
              <a:schemeClr val="tx1"/>
            </a:solidFill>
            <a:prstDash val="sysDot"/>
            <a:miter lim="800000"/>
            <a:headEnd/>
            <a:tailEnd/>
          </a:ln>
          <a:effectLst>
            <a:outerShdw blurRad="88900" dist="381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>
            <a:contourClr>
              <a:srgbClr val="002060"/>
            </a:contourClr>
          </a:sp3d>
        </p:spPr>
        <p:txBody>
          <a:bodyPr rot="10800000" vert="eaVert" wrap="none" anchor="ctr"/>
          <a:lstStyle/>
          <a:p>
            <a:pPr algn="ctr" eaLnBrk="1" hangingPunct="1">
              <a:defRPr/>
            </a:pPr>
            <a:r>
              <a:rPr kumimoji="0" lang="pl-PL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SFERA</a:t>
            </a:r>
          </a:p>
          <a:p>
            <a:pPr algn="ctr" eaLnBrk="1" hangingPunct="1">
              <a:defRPr/>
            </a:pPr>
            <a:r>
              <a:rPr kumimoji="0" lang="pl-PL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CYWILNA</a:t>
            </a:r>
          </a:p>
        </p:txBody>
      </p:sp>
      <p:sp>
        <p:nvSpPr>
          <p:cNvPr id="31979" name="AutoShape 235"/>
          <p:cNvSpPr>
            <a:spLocks noChangeArrowheads="1"/>
          </p:cNvSpPr>
          <p:nvPr/>
        </p:nvSpPr>
        <p:spPr bwMode="auto">
          <a:xfrm rot="16200000">
            <a:off x="6910388" y="3035300"/>
            <a:ext cx="1331912" cy="1582738"/>
          </a:xfrm>
          <a:prstGeom prst="flowChartDelay">
            <a:avLst/>
          </a:prstGeom>
          <a:solidFill>
            <a:schemeClr val="tx1"/>
          </a:solidFill>
          <a:ln w="28575" cmpd="sng">
            <a:solidFill>
              <a:schemeClr val="tx1"/>
            </a:solidFill>
            <a:prstDash val="sysDot"/>
            <a:miter lim="800000"/>
            <a:headEnd/>
            <a:tailEnd/>
          </a:ln>
          <a:effectLst>
            <a:outerShdw blurRad="88900" dist="381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>
            <a:contourClr>
              <a:srgbClr val="002060"/>
            </a:contourClr>
          </a:sp3d>
        </p:spPr>
        <p:txBody>
          <a:bodyPr vert="eaVert" wrap="none" anchor="ctr"/>
          <a:lstStyle/>
          <a:p>
            <a:pPr algn="ctr" eaLnBrk="1" hangingPunct="1">
              <a:defRPr/>
            </a:pPr>
            <a:r>
              <a:rPr kumimoji="0" lang="pl-PL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SFERA</a:t>
            </a:r>
          </a:p>
          <a:p>
            <a:pPr algn="ctr" eaLnBrk="1" hangingPunct="1">
              <a:defRPr/>
            </a:pPr>
            <a:r>
              <a:rPr kumimoji="0" lang="pl-PL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WOJSKOWA</a:t>
            </a:r>
          </a:p>
        </p:txBody>
      </p:sp>
      <p:grpSp>
        <p:nvGrpSpPr>
          <p:cNvPr id="3" name="Group 250"/>
          <p:cNvGrpSpPr>
            <a:grpSpLocks/>
          </p:cNvGrpSpPr>
          <p:nvPr/>
        </p:nvGrpSpPr>
        <p:grpSpPr bwMode="auto">
          <a:xfrm>
            <a:off x="2152650" y="3332163"/>
            <a:ext cx="576263" cy="2214562"/>
            <a:chOff x="1356" y="2099"/>
            <a:chExt cx="363" cy="1395"/>
          </a:xfrm>
        </p:grpSpPr>
        <p:sp>
          <p:nvSpPr>
            <p:cNvPr id="31981" name="AutoShape 237"/>
            <p:cNvSpPr>
              <a:spLocks noChangeArrowheads="1"/>
            </p:cNvSpPr>
            <p:nvPr/>
          </p:nvSpPr>
          <p:spPr bwMode="auto">
            <a:xfrm>
              <a:off x="1356" y="3309"/>
              <a:ext cx="363" cy="185"/>
            </a:xfrm>
            <a:prstGeom prst="rightArrow">
              <a:avLst>
                <a:gd name="adj1" fmla="val 50000"/>
                <a:gd name="adj2" fmla="val 49054"/>
              </a:avLst>
            </a:prstGeom>
            <a:gradFill rotWithShape="0">
              <a:gsLst>
                <a:gs pos="0">
                  <a:srgbClr val="FF3300"/>
                </a:gs>
                <a:gs pos="50000">
                  <a:schemeClr val="bg1"/>
                </a:gs>
                <a:gs pos="100000">
                  <a:srgbClr val="FF33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eaLnBrk="1" hangingPunct="1">
                <a:defRPr/>
              </a:pPr>
              <a:endParaRPr kumimoji="0" lang="pl-PL" sz="1800">
                <a:solidFill>
                  <a:schemeClr val="tx1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52245" name="AutoShape 238"/>
            <p:cNvSpPr>
              <a:spLocks noChangeArrowheads="1"/>
            </p:cNvSpPr>
            <p:nvPr/>
          </p:nvSpPr>
          <p:spPr bwMode="auto">
            <a:xfrm>
              <a:off x="1356" y="2898"/>
              <a:ext cx="363" cy="185"/>
            </a:xfrm>
            <a:prstGeom prst="rightArrow">
              <a:avLst>
                <a:gd name="adj1" fmla="val 50000"/>
                <a:gd name="adj2" fmla="val 4905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2246" name="AutoShape 239"/>
            <p:cNvSpPr>
              <a:spLocks noChangeArrowheads="1"/>
            </p:cNvSpPr>
            <p:nvPr/>
          </p:nvSpPr>
          <p:spPr bwMode="auto">
            <a:xfrm>
              <a:off x="1356" y="2490"/>
              <a:ext cx="363" cy="185"/>
            </a:xfrm>
            <a:prstGeom prst="rightArrow">
              <a:avLst>
                <a:gd name="adj1" fmla="val 50000"/>
                <a:gd name="adj2" fmla="val 49054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2247" name="AutoShape 240"/>
            <p:cNvSpPr>
              <a:spLocks noChangeArrowheads="1"/>
            </p:cNvSpPr>
            <p:nvPr/>
          </p:nvSpPr>
          <p:spPr bwMode="auto">
            <a:xfrm>
              <a:off x="1356" y="2099"/>
              <a:ext cx="363" cy="185"/>
            </a:xfrm>
            <a:prstGeom prst="rightArrow">
              <a:avLst>
                <a:gd name="adj1" fmla="val 50000"/>
                <a:gd name="adj2" fmla="val 4905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206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31985" name="AutoShape 241"/>
          <p:cNvSpPr>
            <a:spLocks noChangeArrowheads="1"/>
          </p:cNvSpPr>
          <p:nvPr/>
        </p:nvSpPr>
        <p:spPr bwMode="auto">
          <a:xfrm>
            <a:off x="4859338" y="4811713"/>
            <a:ext cx="1728787" cy="377825"/>
          </a:xfrm>
          <a:prstGeom prst="rightArrow">
            <a:avLst>
              <a:gd name="adj1" fmla="val 50000"/>
              <a:gd name="adj2" fmla="val 114391"/>
            </a:avLst>
          </a:prstGeom>
          <a:solidFill>
            <a:srgbClr val="00206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pl-PL" altLang="pl-PL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1986" name="AutoShape 242"/>
          <p:cNvSpPr>
            <a:spLocks noChangeArrowheads="1"/>
          </p:cNvSpPr>
          <p:nvPr/>
        </p:nvSpPr>
        <p:spPr bwMode="auto">
          <a:xfrm>
            <a:off x="4849813" y="2297113"/>
            <a:ext cx="1441450" cy="1406525"/>
          </a:xfrm>
          <a:prstGeom prst="octagon">
            <a:avLst>
              <a:gd name="adj" fmla="val 29287"/>
            </a:avLst>
          </a:prstGeom>
          <a:solidFill>
            <a:schemeClr val="tx1"/>
          </a:solidFill>
          <a:ln w="9525" cmpd="sng">
            <a:solidFill>
              <a:schemeClr val="tx1"/>
            </a:solidFill>
            <a:miter lim="800000"/>
            <a:headEnd/>
            <a:tailEnd/>
          </a:ln>
          <a:effectLst>
            <a:outerShdw blurRad="88900" dist="381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>
            <a:contourClr>
              <a:srgbClr val="002060"/>
            </a:contourClr>
          </a:sp3d>
        </p:spPr>
        <p:txBody>
          <a:bodyPr wrap="none" anchor="ctr"/>
          <a:lstStyle/>
          <a:p>
            <a:pPr algn="ctr" eaLnBrk="1" hangingPunct="1">
              <a:defRPr/>
            </a:pPr>
            <a:r>
              <a:rPr kumimoji="0" lang="pl-PL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SKW</a:t>
            </a:r>
            <a:endParaRPr kumimoji="0" lang="pl-PL" sz="1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31987" name="AutoShape 243"/>
          <p:cNvSpPr>
            <a:spLocks noChangeArrowheads="1"/>
          </p:cNvSpPr>
          <p:nvPr/>
        </p:nvSpPr>
        <p:spPr bwMode="auto">
          <a:xfrm rot="-2684887">
            <a:off x="4394200" y="3519488"/>
            <a:ext cx="576263" cy="288925"/>
          </a:xfrm>
          <a:prstGeom prst="rightArrow">
            <a:avLst>
              <a:gd name="adj1" fmla="val 50000"/>
              <a:gd name="adj2" fmla="val 49863"/>
            </a:avLst>
          </a:prstGeom>
          <a:solidFill>
            <a:srgbClr val="00206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pl-PL" altLang="pl-PL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1988" name="AutoShape 244" descr="Zielony marmur"/>
          <p:cNvSpPr>
            <a:spLocks noChangeArrowheads="1"/>
          </p:cNvSpPr>
          <p:nvPr/>
        </p:nvSpPr>
        <p:spPr bwMode="auto">
          <a:xfrm rot="2868253">
            <a:off x="6158707" y="3579019"/>
            <a:ext cx="557212" cy="304800"/>
          </a:xfrm>
          <a:prstGeom prst="rightArrow">
            <a:avLst>
              <a:gd name="adj1" fmla="val 50000"/>
              <a:gd name="adj2" fmla="val 45703"/>
            </a:avLst>
          </a:prstGeom>
          <a:solidFill>
            <a:srgbClr val="00206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pl-PL" altLang="pl-PL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1990" name="Text Box 246"/>
          <p:cNvSpPr txBox="1">
            <a:spLocks noChangeArrowheads="1"/>
          </p:cNvSpPr>
          <p:nvPr/>
        </p:nvSpPr>
        <p:spPr bwMode="auto">
          <a:xfrm>
            <a:off x="971550" y="2486025"/>
            <a:ext cx="2305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kumimoji="0" lang="pl-PL" altLang="pl-PL" sz="1800" b="1" u="sng">
                <a:latin typeface="Arial" panose="020B0604020202020204" pitchFamily="34" charset="0"/>
              </a:rPr>
              <a:t>NADZÓR</a:t>
            </a:r>
          </a:p>
        </p:txBody>
      </p:sp>
      <p:sp>
        <p:nvSpPr>
          <p:cNvPr id="52243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76C5BC3-6533-47BA-AE57-0CD8A94E50D2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42</a:t>
            </a:fld>
            <a:endParaRPr kumimoji="0" lang="en-US" altLang="pl-PL" sz="140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B3574AF-17C1-445E-BFDF-0E323FC90E46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43</a:t>
            </a:fld>
            <a:endParaRPr kumimoji="0" lang="en-US" altLang="pl-PL" sz="1400" smtClean="0"/>
          </a:p>
        </p:txBody>
      </p:sp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47725"/>
            <a:ext cx="8458200" cy="1293813"/>
          </a:xfrm>
        </p:spPr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Zadania ABW</a:t>
            </a:r>
            <a:r>
              <a:rPr lang="pl-PL" smtClean="0"/>
              <a:t> jako </a:t>
            </a:r>
            <a:r>
              <a:rPr lang="pl-PL" smtClean="0">
                <a:cs typeface="Times New Roman" pitchFamily="18" charset="0"/>
              </a:rPr>
              <a:t>Krajowej Władzy Bezpieczeństwa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452688"/>
            <a:ext cx="8545513" cy="4087812"/>
          </a:xfrm>
        </p:spPr>
        <p:txBody>
          <a:bodyPr/>
          <a:lstStyle/>
          <a:p>
            <a:pPr marL="457200" indent="-457200" algn="just">
              <a:lnSpc>
                <a:spcPct val="120000"/>
              </a:lnSpc>
              <a:buFont typeface="Wingdings" panose="05000000000000000000" pitchFamily="2" charset="2"/>
              <a:buAutoNum type="arabicPeriod"/>
              <a:tabLst>
                <a:tab pos="809625" algn="l"/>
              </a:tabLst>
            </a:pPr>
            <a:r>
              <a:rPr lang="pl-PL" altLang="pl-PL" b="1" smtClean="0">
                <a:solidFill>
                  <a:srgbClr val="FF0000"/>
                </a:solidFill>
              </a:rPr>
              <a:t>NADZOROWANIE</a:t>
            </a:r>
            <a:r>
              <a:rPr lang="pl-PL" altLang="pl-PL" smtClean="0"/>
              <a:t> systemu ochrony informacji niejawnych </a:t>
            </a:r>
            <a:br>
              <a:rPr lang="pl-PL" altLang="pl-PL" smtClean="0"/>
            </a:br>
            <a:r>
              <a:rPr lang="pl-PL" altLang="pl-PL" smtClean="0"/>
              <a:t>w stosunkach RP z innymi państwami lub organizacjami międzynarodowymi.</a:t>
            </a:r>
          </a:p>
          <a:p>
            <a:pPr marL="457200" indent="-457200" algn="just">
              <a:lnSpc>
                <a:spcPct val="120000"/>
              </a:lnSpc>
              <a:buFont typeface="Wingdings" panose="05000000000000000000" pitchFamily="2" charset="2"/>
              <a:buAutoNum type="arabicPeriod" startAt="2"/>
              <a:tabLst>
                <a:tab pos="809625" algn="l"/>
              </a:tabLst>
            </a:pPr>
            <a:r>
              <a:rPr lang="pl-PL" altLang="pl-PL" smtClean="0"/>
              <a:t>Negocjowanie treści umów bilateralnych o ochronie informacji niejawnych.</a:t>
            </a:r>
          </a:p>
          <a:p>
            <a:pPr marL="457200" indent="-457200" algn="just">
              <a:lnSpc>
                <a:spcPct val="120000"/>
              </a:lnSpc>
              <a:buFont typeface="Wingdings" panose="05000000000000000000" pitchFamily="2" charset="2"/>
              <a:buAutoNum type="arabicPeriod" startAt="2"/>
              <a:tabLst>
                <a:tab pos="809625" algn="l"/>
              </a:tabLst>
            </a:pPr>
            <a:r>
              <a:rPr lang="pl-PL" altLang="pl-PL" smtClean="0"/>
              <a:t>Współpraca ze strukturami bezpieczeństwa NATO, UE i ESA  oraz KWB państw członkowskich tych organizacji.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284796E-1C59-4E49-9A14-521ED88CCFE5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44</a:t>
            </a:fld>
            <a:endParaRPr kumimoji="0" lang="en-US" altLang="pl-PL" sz="1400" smtClean="0"/>
          </a:p>
        </p:txBody>
      </p:sp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System klauzul tajności NATO, UE i ESA</a:t>
            </a:r>
          </a:p>
        </p:txBody>
      </p:sp>
      <p:graphicFrame>
        <p:nvGraphicFramePr>
          <p:cNvPr id="6" name="Group 296"/>
          <p:cNvGraphicFramePr>
            <a:graphicFrameLocks noGrp="1"/>
          </p:cNvGraphicFramePr>
          <p:nvPr/>
        </p:nvGraphicFramePr>
        <p:xfrm>
          <a:off x="279700" y="2050475"/>
          <a:ext cx="8509300" cy="4015454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127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7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7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7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067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Polska</a:t>
                      </a:r>
                      <a:endParaRPr kumimoji="1" lang="pl-PL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NATO</a:t>
                      </a:r>
                      <a:endParaRPr kumimoji="1" lang="pl-PL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UE</a:t>
                      </a:r>
                      <a:endParaRPr kumimoji="1" lang="pl-PL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ESA</a:t>
                      </a:r>
                      <a:endParaRPr kumimoji="1" lang="pl-PL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838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ŚCIŚLE TAJNE</a:t>
                      </a:r>
                      <a:endParaRPr kumimoji="1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COSMIC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TOP SECRET</a:t>
                      </a:r>
                      <a:endParaRPr kumimoji="1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TRÈS SECRET UE/</a:t>
                      </a:r>
                      <a:endParaRPr kumimoji="1" lang="pl-PL" sz="16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EU TOP SECRET</a:t>
                      </a:r>
                      <a:endParaRPr kumimoji="1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ESA TOP SECRET</a:t>
                      </a:r>
                      <a:endParaRPr kumimoji="1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79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TAJNE</a:t>
                      </a:r>
                      <a:endParaRPr kumimoji="1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NATO SECRET</a:t>
                      </a:r>
                      <a:endParaRPr kumimoji="1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SECRET UE/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EU SECRET</a:t>
                      </a:r>
                      <a:endParaRPr kumimoji="1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ESA SECRET</a:t>
                      </a:r>
                      <a:endParaRPr kumimoji="1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4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POUFNE</a:t>
                      </a:r>
                      <a:endParaRPr kumimoji="1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NATO CONFIDENTIAL</a:t>
                      </a:r>
                      <a:endParaRPr kumimoji="1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CONFIDENTIEL UE/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EU CONFIDENTIAL</a:t>
                      </a:r>
                      <a:endParaRPr kumimoji="1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ESA CONFIDENTIAL</a:t>
                      </a:r>
                      <a:endParaRPr kumimoji="1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176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ZASTRZEŻONE</a:t>
                      </a:r>
                      <a:endParaRPr kumimoji="1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NATO RESTRICTED</a:t>
                      </a:r>
                      <a:endParaRPr kumimoji="1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RESTREINT UE/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EU RESTRICTED</a:t>
                      </a:r>
                      <a:endParaRPr kumimoji="1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ESA RESTRICTED</a:t>
                      </a:r>
                      <a:endParaRPr kumimoji="1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6A79BAA-FBF1-49EB-941D-905DA5AB6567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45</a:t>
            </a:fld>
            <a:endParaRPr kumimoji="0" lang="en-US" altLang="pl-PL" sz="1400" smtClean="0"/>
          </a:p>
        </p:txBody>
      </p:sp>
      <p:sp>
        <p:nvSpPr>
          <p:cNvPr id="510978" name="Rectangle 2"/>
          <p:cNvSpPr>
            <a:spLocks noGrp="1" noChangeArrowheads="1"/>
          </p:cNvSpPr>
          <p:nvPr>
            <p:ph type="title"/>
          </p:nvPr>
        </p:nvSpPr>
        <p:spPr>
          <a:xfrm>
            <a:off x="1684338" y="869950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Warunki</a:t>
            </a:r>
            <a:r>
              <a:rPr lang="pl-PL" smtClean="0"/>
              <a:t> </a:t>
            </a:r>
            <a:r>
              <a:rPr lang="pl-PL" smtClean="0">
                <a:cs typeface="Times New Roman" pitchFamily="18" charset="0"/>
              </a:rPr>
              <a:t>dostępu do informacji niejawnych</a:t>
            </a:r>
            <a:r>
              <a:rPr lang="pl-PL" smtClean="0"/>
              <a:t> NATO, UE i ESA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35200"/>
            <a:ext cx="8458200" cy="4333875"/>
          </a:xfrm>
        </p:spPr>
        <p:txBody>
          <a:bodyPr/>
          <a:lstStyle/>
          <a:p>
            <a:pPr marL="542925" lvl="1" indent="-363538" algn="just">
              <a:lnSpc>
                <a:spcPct val="120000"/>
              </a:lnSpc>
            </a:pPr>
            <a:r>
              <a:rPr lang="pl-PL" altLang="pl-PL" sz="2400" smtClean="0"/>
              <a:t>Poświadczenie bezpieczeństwa NATO, UE lub ESA, wydawane odpowiednio przez ABW lub SKW.</a:t>
            </a:r>
          </a:p>
          <a:p>
            <a:pPr marL="542925" lvl="1" indent="-363538" algn="just">
              <a:lnSpc>
                <a:spcPct val="120000"/>
              </a:lnSpc>
            </a:pPr>
            <a:r>
              <a:rPr lang="pl-PL" altLang="pl-PL" sz="2400" smtClean="0"/>
              <a:t>Przeszkolenie z zakresu OIN NATO/UE/ESA.</a:t>
            </a:r>
          </a:p>
          <a:p>
            <a:pPr marL="542925" lvl="1" indent="-363538" algn="just">
              <a:lnSpc>
                <a:spcPct val="120000"/>
              </a:lnSpc>
            </a:pPr>
            <a:r>
              <a:rPr lang="pl-PL" altLang="pl-PL" sz="2400" smtClean="0"/>
              <a:t>Zasada „</a:t>
            </a:r>
            <a:r>
              <a:rPr lang="pl-PL" altLang="pl-PL" sz="2400" i="1" smtClean="0"/>
              <a:t>need to know</a:t>
            </a:r>
            <a:r>
              <a:rPr lang="pl-PL" altLang="pl-PL" sz="2400" smtClean="0"/>
              <a:t>”.</a:t>
            </a:r>
          </a:p>
          <a:p>
            <a:pPr marL="542925" lvl="1" indent="-363538" algn="ctr">
              <a:lnSpc>
                <a:spcPct val="120000"/>
              </a:lnSpc>
              <a:buFont typeface="Times New Roman" panose="02020603050405020304" pitchFamily="18" charset="0"/>
              <a:buNone/>
            </a:pPr>
            <a:endParaRPr lang="pl-PL" altLang="pl-PL" sz="2000" b="1" smtClean="0">
              <a:solidFill>
                <a:srgbClr val="CC6600"/>
              </a:solidFill>
            </a:endParaRPr>
          </a:p>
          <a:p>
            <a:pPr marL="542925" lvl="1" indent="-363538" algn="ctr">
              <a:lnSpc>
                <a:spcPct val="120000"/>
              </a:lnSpc>
              <a:buFont typeface="Times New Roman" panose="02020603050405020304" pitchFamily="18" charset="0"/>
              <a:buNone/>
            </a:pPr>
            <a:r>
              <a:rPr lang="pl-PL" altLang="pl-PL" sz="2400" b="1" smtClean="0">
                <a:solidFill>
                  <a:srgbClr val="FF0000"/>
                </a:solidFill>
              </a:rPr>
              <a:t>Nie jest wymagane posiadanie poświadczenia bezpieczeństwa w przypadku informacji NATO, UE i ESA na poziomie RESTRICTED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ymbol zastępczy numeru slajdu 5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14772E6-CC3F-47B5-AEAF-A6C574687E8E}" type="slidenum">
              <a:rPr kumimoji="0" lang="pl-PL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46</a:t>
            </a:fld>
            <a:endParaRPr kumimoji="0" lang="pl-PL" altLang="pl-PL" sz="1400"/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180975" y="1022350"/>
            <a:ext cx="8915400" cy="116681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algn="ctr">
              <a:buClr>
                <a:schemeClr val="tx2"/>
              </a:buClr>
              <a:buSzPct val="75000"/>
              <a:buFont typeface="Arial" pitchFamily="34" charset="0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Krajowy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Międzynarodowy</a:t>
            </a:r>
          </a:p>
          <a:p>
            <a:pPr algn="ctr">
              <a:buClr>
                <a:schemeClr val="tx2"/>
              </a:buClr>
              <a:buSzPct val="75000"/>
              <a:buFont typeface="Arial" pitchFamily="34" charset="0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 Ochrony Informacji Niejawnych</a:t>
            </a:r>
          </a:p>
        </p:txBody>
      </p:sp>
      <p:sp>
        <p:nvSpPr>
          <p:cNvPr id="16" name="Prostokąt 15"/>
          <p:cNvSpPr/>
          <p:nvPr/>
        </p:nvSpPr>
        <p:spPr bwMode="auto">
          <a:xfrm>
            <a:off x="795338" y="2970213"/>
            <a:ext cx="623887" cy="612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8" name="Prostokąt zaokrąglony 27"/>
          <p:cNvSpPr/>
          <p:nvPr/>
        </p:nvSpPr>
        <p:spPr bwMode="auto">
          <a:xfrm>
            <a:off x="944563" y="2970213"/>
            <a:ext cx="2187575" cy="1135062"/>
          </a:xfrm>
          <a:prstGeom prst="roundRect">
            <a:avLst/>
          </a:prstGeom>
          <a:gradFill>
            <a:gsLst>
              <a:gs pos="0">
                <a:srgbClr val="FFC000"/>
              </a:gs>
              <a:gs pos="50000">
                <a:srgbClr val="FFFFFF"/>
              </a:gs>
              <a:gs pos="100000">
                <a:srgbClr val="FFC000"/>
              </a:gs>
            </a:gsLst>
            <a:lin ang="54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kumimoji="0" lang="pl-PL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 Antiqua" pitchFamily="18" charset="0"/>
              </a:rPr>
              <a:t>KRAJOWE PB/ŚBP/KT</a:t>
            </a:r>
          </a:p>
        </p:txBody>
      </p:sp>
      <p:sp>
        <p:nvSpPr>
          <p:cNvPr id="29" name="Prostokąt zaokrąglony 28"/>
          <p:cNvSpPr/>
          <p:nvPr/>
        </p:nvSpPr>
        <p:spPr bwMode="auto">
          <a:xfrm>
            <a:off x="5651500" y="2954338"/>
            <a:ext cx="2168525" cy="1257300"/>
          </a:xfrm>
          <a:prstGeom prst="roundRect">
            <a:avLst/>
          </a:prstGeom>
          <a:gradFill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rgbClr val="FFFFFF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kumimoji="0" lang="pl-PL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 Antiqua" pitchFamily="18" charset="0"/>
              </a:rPr>
              <a:t>NATO/EU/ESA </a:t>
            </a:r>
          </a:p>
          <a:p>
            <a:pPr algn="ctr" eaLnBrk="1" hangingPunct="1">
              <a:defRPr/>
            </a:pPr>
            <a:r>
              <a:rPr kumimoji="0" lang="pl-PL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 Antiqua" pitchFamily="18" charset="0"/>
              </a:rPr>
              <a:t>PB/ŚBP/KTM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795338" y="4813300"/>
            <a:ext cx="7586662" cy="476250"/>
          </a:xfrm>
          <a:prstGeom prst="rect">
            <a:avLst/>
          </a:prstGeom>
          <a:noFill/>
          <a:ln w="19050">
            <a:solidFill>
              <a:srgbClr val="000000"/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kumimoji="0" lang="pl-PL" b="1" dirty="0">
                <a:solidFill>
                  <a:srgbClr val="FF0000"/>
                </a:solidFill>
              </a:rPr>
              <a:t>Dwa odrębne i niezależne od siebie systemy </a:t>
            </a:r>
          </a:p>
        </p:txBody>
      </p:sp>
      <p:sp>
        <p:nvSpPr>
          <p:cNvPr id="105480" name="Text Box 8"/>
          <p:cNvSpPr txBox="1">
            <a:spLocks noChangeArrowheads="1"/>
          </p:cNvSpPr>
          <p:nvPr/>
        </p:nvSpPr>
        <p:spPr bwMode="auto">
          <a:xfrm>
            <a:off x="3848100" y="2994025"/>
            <a:ext cx="1149350" cy="1189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5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r>
              <a:rPr lang="pl-PL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≠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ymbol zastępczy numeru slajdu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E205236-5BAC-477B-B73C-5EB10B69108D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47</a:t>
            </a:fld>
            <a:endParaRPr kumimoji="0" lang="en-US" altLang="pl-PL" sz="1400" smtClean="0"/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71488" y="2103438"/>
            <a:ext cx="3175000" cy="442912"/>
          </a:xfrm>
        </p:spPr>
        <p:txBody>
          <a:bodyPr/>
          <a:lstStyle/>
          <a:p>
            <a:pPr marL="381000" indent="-381000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Umowy obowiązujące: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10000" name="Rectangle 48"/>
          <p:cNvSpPr>
            <a:spLocks noGrp="1" noChangeArrowheads="1"/>
          </p:cNvSpPr>
          <p:nvPr>
            <p:ph type="title"/>
          </p:nvPr>
        </p:nvSpPr>
        <p:spPr>
          <a:xfrm>
            <a:off x="739775" y="661988"/>
            <a:ext cx="8172450" cy="1557337"/>
          </a:xfrm>
        </p:spPr>
        <p:txBody>
          <a:bodyPr/>
          <a:lstStyle/>
          <a:p>
            <a:pPr>
              <a:defRPr/>
            </a:pPr>
            <a:r>
              <a:rPr lang="pl-PL" smtClean="0"/>
              <a:t>Umowy międzynarodowe </a:t>
            </a:r>
            <a:br>
              <a:rPr lang="pl-PL" smtClean="0"/>
            </a:br>
            <a:r>
              <a:rPr lang="pl-PL" smtClean="0"/>
              <a:t>o wzajemnej ochronie informacji niejawnych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430213" y="2338388"/>
          <a:ext cx="8713788" cy="4480482"/>
        </p:xfrm>
        <a:graphic>
          <a:graphicData uri="http://schemas.openxmlformats.org/drawingml/2006/table">
            <a:tbl>
              <a:tblPr/>
              <a:tblGrid>
                <a:gridCol w="2879874">
                  <a:extLst>
                    <a:ext uri="{9D8B030D-6E8A-4147-A177-3AD203B41FA5}">
                      <a16:colId xmlns:a16="http://schemas.microsoft.com/office/drawing/2014/main" val="2658403510"/>
                    </a:ext>
                  </a:extLst>
                </a:gridCol>
                <a:gridCol w="3190726">
                  <a:extLst>
                    <a:ext uri="{9D8B030D-6E8A-4147-A177-3AD203B41FA5}">
                      <a16:colId xmlns:a16="http://schemas.microsoft.com/office/drawing/2014/main" val="575093168"/>
                    </a:ext>
                  </a:extLst>
                </a:gridCol>
                <a:gridCol w="2643188">
                  <a:extLst>
                    <a:ext uri="{9D8B030D-6E8A-4147-A177-3AD203B41FA5}">
                      <a16:colId xmlns:a16="http://schemas.microsoft.com/office/drawing/2014/main" val="986364617"/>
                    </a:ext>
                  </a:extLst>
                </a:gridCol>
              </a:tblGrid>
              <a:tr h="44799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Albania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Algieria </a:t>
                      </a: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(w sferze wojskowej)</a:t>
                      </a:r>
                      <a:endParaRPr kumimoji="0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Austria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Azerbejdżan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Bo</a:t>
                      </a: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ś</a:t>
                      </a: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nia i Hercegowina</a:t>
                      </a:r>
                      <a:endParaRPr kumimoji="0" 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Bułgaria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Chorwacja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Cypr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Czarnogóra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Czechy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Dania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Estonia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Finlandia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Francja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681" marB="4568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Gruzja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Hiszpania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Izrael (w sferze wojskowej)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Kanada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Kazachstan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Korea Płd. (w sferze wojskowej)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Litwa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Luksemburg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Łotwa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Macedonia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Mongolia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Niderlandy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Niemcy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Norwegia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Portugalia</a:t>
                      </a:r>
                    </a:p>
                  </a:txBody>
                  <a:tcPr marT="45681" marB="4568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4625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Rosja</a:t>
                      </a:r>
                    </a:p>
                    <a:p>
                      <a:pPr marL="0" marR="0" lvl="0" indent="174625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Rumunia</a:t>
                      </a:r>
                    </a:p>
                    <a:p>
                      <a:pPr marL="0" marR="0" lvl="0" indent="174625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Serbia</a:t>
                      </a:r>
                    </a:p>
                    <a:p>
                      <a:pPr marL="0" marR="0" lvl="0" indent="174625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Słowacja </a:t>
                      </a:r>
                    </a:p>
                    <a:p>
                      <a:pPr marL="0" marR="0" lvl="0" indent="174625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Słowenia</a:t>
                      </a:r>
                    </a:p>
                    <a:p>
                      <a:pPr marL="0" marR="0" lvl="0" indent="174625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Szwajcaria </a:t>
                      </a:r>
                    </a:p>
                    <a:p>
                      <a:pPr marL="0" marR="0" lvl="0" indent="174625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Szwecja</a:t>
                      </a:r>
                    </a:p>
                    <a:p>
                      <a:pPr marL="0" marR="0" lvl="0" indent="174625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Turcja </a:t>
                      </a:r>
                    </a:p>
                    <a:p>
                      <a:pPr marL="0" marR="0" lvl="0" indent="174625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Ukraina </a:t>
                      </a:r>
                    </a:p>
                    <a:p>
                      <a:pPr marL="0" marR="0" lvl="0" indent="174625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USA</a:t>
                      </a:r>
                    </a:p>
                    <a:p>
                      <a:pPr marL="0" marR="0" lvl="0" indent="174625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Węgry</a:t>
                      </a:r>
                    </a:p>
                    <a:p>
                      <a:pPr marL="0" marR="0" lvl="0" indent="174625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Wielka Brytania</a:t>
                      </a:r>
                    </a:p>
                    <a:p>
                      <a:pPr marL="0" marR="0" lvl="0" indent="174625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Wietnam </a:t>
                      </a:r>
                    </a:p>
                    <a:p>
                      <a:pPr marL="0" marR="0" lvl="0" indent="174625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Włochy</a:t>
                      </a:r>
                    </a:p>
                    <a:p>
                      <a:pPr marL="0" marR="0" lvl="0" indent="174625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2060"/>
                        </a:buClr>
                        <a:buSzPct val="75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OCCAR</a:t>
                      </a:r>
                    </a:p>
                  </a:txBody>
                  <a:tcPr marT="45681" marB="4568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232943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6175" y="739775"/>
            <a:ext cx="799782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Zadania kierownika jednostki organizacyjnej (1/7)</a:t>
            </a:r>
            <a:br>
              <a:rPr lang="pl-PL" dirty="0" smtClean="0"/>
            </a:br>
            <a:r>
              <a:rPr lang="pl-PL" dirty="0" smtClean="0">
                <a:cs typeface="Times New Roman" pitchFamily="18" charset="0"/>
              </a:rPr>
              <a:t>Podsumowanie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1300" y="1898650"/>
            <a:ext cx="8685213" cy="4829175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10000"/>
              </a:lnSpc>
              <a:spcBef>
                <a:spcPts val="600"/>
              </a:spcBef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Kierownik jednostki organizacyjnej:</a:t>
            </a:r>
          </a:p>
          <a:p>
            <a:pPr marL="893763" lvl="1" indent="-333375" algn="just" eaLnBrk="1" hangingPunct="1">
              <a:lnSpc>
                <a:spcPct val="110000"/>
              </a:lnSpc>
              <a:spcBef>
                <a:spcPts val="600"/>
              </a:spcBef>
            </a:pPr>
            <a:r>
              <a:rPr lang="pl-PL" altLang="pl-PL" sz="2400" smtClean="0">
                <a:cs typeface="Times New Roman" panose="02020603050405020304" pitchFamily="18" charset="0"/>
              </a:rPr>
              <a:t>odpowiada za ochronę informacji niejawnych, </a:t>
            </a:r>
            <a:br>
              <a:rPr lang="pl-PL" altLang="pl-PL" sz="2400" smtClean="0">
                <a:cs typeface="Times New Roman" panose="02020603050405020304" pitchFamily="18" charset="0"/>
              </a:rPr>
            </a:br>
            <a:r>
              <a:rPr lang="pl-PL" altLang="pl-PL" sz="2400" smtClean="0">
                <a:cs typeface="Times New Roman" panose="02020603050405020304" pitchFamily="18" charset="0"/>
              </a:rPr>
              <a:t>w szczególności za zorganizowanie i zapewnienie funkcjonowania tej ochrony;</a:t>
            </a:r>
          </a:p>
          <a:p>
            <a:pPr marL="893763" lvl="1" indent="-333375" algn="just" eaLnBrk="1" hangingPunct="1">
              <a:lnSpc>
                <a:spcPct val="110000"/>
              </a:lnSpc>
              <a:spcBef>
                <a:spcPts val="600"/>
              </a:spcBef>
            </a:pPr>
            <a:r>
              <a:rPr lang="pl-PL" altLang="pl-PL" sz="2400" smtClean="0">
                <a:cs typeface="Times New Roman" panose="02020603050405020304" pitchFamily="18" charset="0"/>
              </a:rPr>
              <a:t>zatrudnia pełnomocnika ochrony</a:t>
            </a:r>
            <a:r>
              <a:rPr lang="pl-PL" altLang="pl-PL" sz="2400" smtClean="0"/>
              <a:t> oraz jego zastępcę</a:t>
            </a:r>
            <a:r>
              <a:rPr lang="pl-PL" altLang="pl-PL" sz="2400" smtClean="0">
                <a:cs typeface="Times New Roman" panose="02020603050405020304" pitchFamily="18" charset="0"/>
              </a:rPr>
              <a:t> lub zastępców i organizuje pion ochrony;</a:t>
            </a:r>
            <a:endParaRPr lang="pl-PL" altLang="pl-PL" sz="2400" smtClean="0"/>
          </a:p>
          <a:p>
            <a:pPr marL="893763" lvl="1" indent="-333375" algn="just" eaLnBrk="1" hangingPunct="1">
              <a:lnSpc>
                <a:spcPct val="110000"/>
              </a:lnSpc>
              <a:spcBef>
                <a:spcPts val="600"/>
              </a:spcBef>
            </a:pPr>
            <a:r>
              <a:rPr lang="pl-PL" altLang="pl-PL" sz="2400" smtClean="0"/>
              <a:t>określa szczegółowy zakres czynności zastępcy pełnomocnika ochrony;</a:t>
            </a:r>
          </a:p>
          <a:p>
            <a:pPr marL="893763" lvl="1" indent="-333375" algn="just" eaLnBrk="1" hangingPunct="1">
              <a:lnSpc>
                <a:spcPct val="110000"/>
              </a:lnSpc>
              <a:spcBef>
                <a:spcPts val="600"/>
              </a:spcBef>
            </a:pPr>
            <a:r>
              <a:rPr lang="pl-PL" altLang="pl-PL" sz="2400" smtClean="0"/>
              <a:t>przeprowadza nie rzadziej niż raz na 5 lat przegląd materiałów w celu ustalenia, czy spełniają ustawowe przesłanki ochrony;</a:t>
            </a:r>
          </a:p>
        </p:txBody>
      </p:sp>
      <p:sp>
        <p:nvSpPr>
          <p:cNvPr id="6042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77442A6-AF1B-470D-A50F-6501F994BDC5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48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9511BCB-1757-4FC7-8C14-EF820F6A51B0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49</a:t>
            </a:fld>
            <a:endParaRPr kumimoji="0" lang="en-US" altLang="pl-PL" sz="1400" smtClean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82563" y="1733550"/>
            <a:ext cx="8804275" cy="4757738"/>
          </a:xfrm>
        </p:spPr>
        <p:txBody>
          <a:bodyPr anchor="ctr"/>
          <a:lstStyle/>
          <a:p>
            <a:pPr algn="just" eaLnBrk="1" hangingPunct="1">
              <a:lnSpc>
                <a:spcPct val="120000"/>
              </a:lnSpc>
              <a:buFont typeface="Times New Roman" panose="02020603050405020304" pitchFamily="18" charset="0"/>
              <a:buChar char="–"/>
            </a:pPr>
            <a:r>
              <a:rPr lang="pl-PL" altLang="pl-PL" smtClean="0">
                <a:cs typeface="Times New Roman" panose="02020603050405020304" pitchFamily="18" charset="0"/>
              </a:rPr>
              <a:t>wyraża pisemną zgodę na zniesienie lub zmianę klauzuli tajności;</a:t>
            </a:r>
          </a:p>
          <a:p>
            <a:pPr algn="just" eaLnBrk="1" hangingPunct="1">
              <a:lnSpc>
                <a:spcPct val="120000"/>
              </a:lnSpc>
              <a:buFont typeface="Times New Roman" panose="02020603050405020304" pitchFamily="18" charset="0"/>
              <a:buChar char="–"/>
            </a:pPr>
            <a:r>
              <a:rPr lang="pl-PL" altLang="pl-PL" smtClean="0"/>
              <a:t>współdziała ze służbami i instytucjami uprawnionymi do prowadzenia postępowań sprawdzających – udostępniając informacje i dokumenty niezbędne do realizacji czynności </a:t>
            </a:r>
            <a:br>
              <a:rPr lang="pl-PL" altLang="pl-PL" smtClean="0"/>
            </a:br>
            <a:r>
              <a:rPr lang="pl-PL" altLang="pl-PL" smtClean="0"/>
              <a:t>w ramach tych postępowań;</a:t>
            </a:r>
          </a:p>
          <a:p>
            <a:pPr algn="just" eaLnBrk="1" hangingPunct="1">
              <a:lnSpc>
                <a:spcPct val="120000"/>
              </a:lnSpc>
              <a:buFont typeface="Times New Roman" panose="02020603050405020304" pitchFamily="18" charset="0"/>
              <a:buChar char="–"/>
            </a:pPr>
            <a:r>
              <a:rPr lang="pl-PL" altLang="pl-PL" smtClean="0">
                <a:cs typeface="Times New Roman" panose="02020603050405020304" pitchFamily="18" charset="0"/>
              </a:rPr>
              <a:t>wnioskuje odpowiednio do ABW lub SKW o przeprowadzenie poszerzonego postępowania sprawdzającego;</a:t>
            </a:r>
          </a:p>
        </p:txBody>
      </p:sp>
      <p:sp>
        <p:nvSpPr>
          <p:cNvPr id="115714" name="Rectangle 2"/>
          <p:cNvSpPr>
            <a:spLocks noChangeArrowheads="1"/>
          </p:cNvSpPr>
          <p:nvPr/>
        </p:nvSpPr>
        <p:spPr bwMode="auto">
          <a:xfrm>
            <a:off x="1157288" y="884238"/>
            <a:ext cx="79867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Zadania kierownika jednostki organizacyjnej (2/7)</a:t>
            </a:r>
            <a:b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Podsumowanie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4B7A1F5-3E89-4D80-A9A6-98B7B6A58A1E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</a:t>
            </a:fld>
            <a:endParaRPr kumimoji="0" lang="en-US" altLang="pl-PL" sz="1400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82725" y="869950"/>
            <a:ext cx="708025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Klasyfikowanie informacji niejawnych (1/6)</a:t>
            </a:r>
            <a:endParaRPr lang="pl-PL" dirty="0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232025"/>
            <a:ext cx="8372475" cy="4278313"/>
          </a:xfrm>
        </p:spPr>
        <p:txBody>
          <a:bodyPr anchor="ctr"/>
          <a:lstStyle/>
          <a:p>
            <a:pPr marL="0" indent="0" algn="ctr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z="3600" smtClean="0">
                <a:cs typeface="Times New Roman" panose="02020603050405020304" pitchFamily="18" charset="0"/>
              </a:rPr>
              <a:t>Klauzula tajności</a:t>
            </a:r>
          </a:p>
          <a:p>
            <a:pPr marL="0" indent="0" algn="ctr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endParaRPr lang="pl-PL" altLang="pl-PL" sz="1200" smtClean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z="2000" smtClean="0">
                <a:solidFill>
                  <a:srgbClr val="FF0000"/>
                </a:solidFill>
                <a:cs typeface="Times New Roman" panose="02020603050405020304" pitchFamily="18" charset="0"/>
              </a:rPr>
              <a:t>	   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zależy od</a:t>
            </a:r>
            <a:r>
              <a:rPr lang="pl-PL" altLang="pl-PL" sz="2000" smtClean="0">
                <a:solidFill>
                  <a:srgbClr val="FF0000"/>
                </a:solidFill>
                <a:cs typeface="Times New Roman" panose="02020603050405020304" pitchFamily="18" charset="0"/>
              </a:rPr>
              <a:t>				     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determinuj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e</a:t>
            </a:r>
          </a:p>
          <a:p>
            <a:pPr marL="0" indent="0" algn="ctr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endParaRPr lang="pl-PL" altLang="pl-PL" sz="2000" smtClean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0" indent="0" algn="ctr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endParaRPr lang="pl-PL" altLang="pl-PL" sz="2000" smtClean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3600" smtClean="0">
                <a:cs typeface="Times New Roman" panose="02020603050405020304" pitchFamily="18" charset="0"/>
              </a:rPr>
              <a:t>szkoda dla RP			sposób ochrony IN </a:t>
            </a:r>
            <a:endParaRPr lang="pl-PL" altLang="pl-PL" smtClean="0"/>
          </a:p>
          <a:p>
            <a:pPr marL="0" indent="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2000" smtClean="0">
                <a:cs typeface="Times New Roman" panose="02020603050405020304" pitchFamily="18" charset="0"/>
              </a:rPr>
              <a:t>(spowodowana ujawnieniem IN)</a:t>
            </a:r>
            <a:endParaRPr lang="pl-PL" altLang="pl-PL" sz="3600" smtClean="0">
              <a:cs typeface="Times New Roman" panose="02020603050405020304" pitchFamily="18" charset="0"/>
            </a:endParaRPr>
          </a:p>
          <a:p>
            <a:pPr marL="0" indent="0" algn="ctr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z="3600" smtClean="0">
                <a:solidFill>
                  <a:srgbClr val="FF0000"/>
                </a:solidFill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16741" name="Line 5"/>
          <p:cNvSpPr>
            <a:spLocks noChangeShapeType="1"/>
          </p:cNvSpPr>
          <p:nvPr/>
        </p:nvSpPr>
        <p:spPr bwMode="auto">
          <a:xfrm flipH="1">
            <a:off x="1622425" y="2979738"/>
            <a:ext cx="2787650" cy="1798637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  <a:effectLst/>
        </p:spPr>
        <p:txBody>
          <a:bodyPr anchor="ctr"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6742" name="Line 6"/>
          <p:cNvSpPr>
            <a:spLocks noChangeShapeType="1"/>
          </p:cNvSpPr>
          <p:nvPr/>
        </p:nvSpPr>
        <p:spPr bwMode="auto">
          <a:xfrm flipH="1">
            <a:off x="1725613" y="2979738"/>
            <a:ext cx="2595562" cy="178435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  <a:effectLst/>
        </p:spPr>
        <p:txBody>
          <a:bodyPr anchor="ctr"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6743" name="Line 7"/>
          <p:cNvSpPr>
            <a:spLocks noChangeShapeType="1"/>
          </p:cNvSpPr>
          <p:nvPr/>
        </p:nvSpPr>
        <p:spPr bwMode="auto">
          <a:xfrm flipH="1">
            <a:off x="1711325" y="2860675"/>
            <a:ext cx="2846388" cy="1931988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  <a:effectLst/>
        </p:spPr>
        <p:txBody>
          <a:bodyPr anchor="ctr"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0248" name="AutoShape 9"/>
          <p:cNvCxnSpPr>
            <a:cxnSpLocks noChangeShapeType="1"/>
            <a:stCxn id="116743" idx="0"/>
            <a:endCxn id="116743" idx="1"/>
          </p:cNvCxnSpPr>
          <p:nvPr/>
        </p:nvCxnSpPr>
        <p:spPr bwMode="auto">
          <a:xfrm flipH="1">
            <a:off x="1712913" y="2860675"/>
            <a:ext cx="2846387" cy="1931988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</p:cxnSp>
      <p:sp>
        <p:nvSpPr>
          <p:cNvPr id="116746" name="Line 10"/>
          <p:cNvSpPr>
            <a:spLocks noChangeShapeType="1"/>
          </p:cNvSpPr>
          <p:nvPr/>
        </p:nvSpPr>
        <p:spPr bwMode="auto">
          <a:xfrm flipH="1">
            <a:off x="1930400" y="2994025"/>
            <a:ext cx="2493963" cy="1739900"/>
          </a:xfrm>
          <a:prstGeom prst="line">
            <a:avLst/>
          </a:prstGeom>
          <a:noFill/>
          <a:ln w="66675">
            <a:solidFill>
              <a:srgbClr val="0070C0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6747" name="Line 11"/>
          <p:cNvSpPr>
            <a:spLocks noChangeShapeType="1"/>
          </p:cNvSpPr>
          <p:nvPr/>
        </p:nvSpPr>
        <p:spPr bwMode="auto">
          <a:xfrm>
            <a:off x="4699000" y="2974975"/>
            <a:ext cx="2151063" cy="1795463"/>
          </a:xfrm>
          <a:prstGeom prst="line">
            <a:avLst/>
          </a:prstGeom>
          <a:noFill/>
          <a:ln w="66675">
            <a:solidFill>
              <a:srgbClr val="0070C0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B3172A4E-5B42-4F6C-AFEC-E672493F6FF1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50</a:t>
            </a:fld>
            <a:endParaRPr kumimoji="0" lang="en-US" altLang="pl-PL" sz="1400" smtClean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538" y="2138363"/>
            <a:ext cx="8721725" cy="4719637"/>
          </a:xfrm>
        </p:spPr>
        <p:txBody>
          <a:bodyPr/>
          <a:lstStyle/>
          <a:p>
            <a:pPr algn="just" eaLnBrk="1" hangingPunct="1">
              <a:lnSpc>
                <a:spcPct val="120000"/>
              </a:lnSpc>
              <a:buFont typeface="Times New Roman" panose="02020603050405020304" pitchFamily="18" charset="0"/>
              <a:buChar char="–"/>
            </a:pPr>
            <a:r>
              <a:rPr lang="pl-PL" altLang="pl-PL" smtClean="0"/>
              <a:t>wydaje pisemne polecenie przeprowadzenia zwykłego postępowania sprawdzającego;</a:t>
            </a:r>
            <a:endParaRPr lang="pl-PL" altLang="pl-PL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20000"/>
              </a:lnSpc>
              <a:buFont typeface="Times New Roman" panose="02020603050405020304" pitchFamily="18" charset="0"/>
              <a:buChar char="–"/>
            </a:pPr>
            <a:r>
              <a:rPr lang="pl-PL" altLang="pl-PL" smtClean="0"/>
              <a:t>wnioskuje </a:t>
            </a:r>
            <a:r>
              <a:rPr lang="pl-PL" altLang="pl-PL" b="1" smtClean="0">
                <a:solidFill>
                  <a:srgbClr val="FF0000"/>
                </a:solidFill>
              </a:rPr>
              <a:t>co najmniej 6 miesięcy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przed upływem terminu ważności poświadczenia bezpieczeństwa do właściwego organu </a:t>
            </a:r>
            <a:br>
              <a:rPr lang="pl-PL" altLang="pl-PL" smtClean="0"/>
            </a:br>
            <a:r>
              <a:rPr lang="pl-PL" altLang="pl-PL" smtClean="0"/>
              <a:t>o przeprowadzenie kolejnego postępowania sprawdzającego;</a:t>
            </a:r>
          </a:p>
          <a:p>
            <a:pPr algn="just" eaLnBrk="1" hangingPunct="1">
              <a:lnSpc>
                <a:spcPct val="120000"/>
              </a:lnSpc>
              <a:buFont typeface="Times New Roman" panose="02020603050405020304" pitchFamily="18" charset="0"/>
              <a:buChar char="–"/>
            </a:pPr>
            <a:r>
              <a:rPr lang="pl-PL" altLang="pl-PL" smtClean="0"/>
              <a:t>informuje w </a:t>
            </a:r>
            <a:r>
              <a:rPr lang="pl-PL" altLang="pl-PL" b="1" smtClean="0">
                <a:solidFill>
                  <a:srgbClr val="FF0000"/>
                </a:solidFill>
              </a:rPr>
              <a:t>terminie 7 dni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organ, który wydał poświadczenie bezpieczeństwa, oraz odpowiednio ABW lub SKW o zatrudnieniu osoby przedstawiającej takie poświadczenie;</a:t>
            </a:r>
          </a:p>
        </p:txBody>
      </p:sp>
      <p:sp>
        <p:nvSpPr>
          <p:cNvPr id="115714" name="Rectangle 2"/>
          <p:cNvSpPr>
            <a:spLocks noChangeArrowheads="1"/>
          </p:cNvSpPr>
          <p:nvPr/>
        </p:nvSpPr>
        <p:spPr bwMode="auto">
          <a:xfrm>
            <a:off x="1157288" y="869950"/>
            <a:ext cx="79867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Zadania kierownika jednostki organizacyjnej (3/7)</a:t>
            </a:r>
            <a:b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Podsumowanie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9C03EDC-62BF-4259-B3D6-DDEC9344C460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51</a:t>
            </a:fld>
            <a:endParaRPr kumimoji="0" lang="en-US" altLang="pl-PL" sz="1400" smtClean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4013" y="1987550"/>
            <a:ext cx="8553450" cy="4870450"/>
          </a:xfrm>
        </p:spPr>
        <p:txBody>
          <a:bodyPr anchor="ctr"/>
          <a:lstStyle/>
          <a:p>
            <a:pPr algn="just" eaLnBrk="1" hangingPunct="1">
              <a:lnSpc>
                <a:spcPct val="120000"/>
              </a:lnSpc>
              <a:buFont typeface="Times New Roman" panose="02020603050405020304" pitchFamily="18" charset="0"/>
              <a:buChar char="–"/>
            </a:pPr>
            <a:r>
              <a:rPr lang="pl-PL" altLang="pl-PL" smtClean="0">
                <a:cs typeface="Times New Roman" panose="02020603050405020304" pitchFamily="18" charset="0"/>
              </a:rPr>
              <a:t>składa wyjaśnienia w toku procedur kontrolnych prowadzonych przez ABW lub SKW;</a:t>
            </a:r>
          </a:p>
          <a:p>
            <a:pPr algn="just" eaLnBrk="1" hangingPunct="1">
              <a:lnSpc>
                <a:spcPct val="120000"/>
              </a:lnSpc>
              <a:buFont typeface="Times New Roman" panose="02020603050405020304" pitchFamily="18" charset="0"/>
              <a:buChar char="–"/>
            </a:pPr>
            <a:r>
              <a:rPr lang="pl-PL" altLang="pl-PL" smtClean="0">
                <a:cs typeface="Times New Roman" panose="02020603050405020304" pitchFamily="18" charset="0"/>
              </a:rPr>
              <a:t>wydaje pisemne upoważnienie do dostępu do informacji niejawnych do klauzuli „zastrzeżone” osobie, która nie posiada poświadczenia bezpieczeństwa;</a:t>
            </a:r>
          </a:p>
          <a:p>
            <a:pPr algn="just" eaLnBrk="1" hangingPunct="1">
              <a:lnSpc>
                <a:spcPct val="120000"/>
              </a:lnSpc>
              <a:buFont typeface="Times New Roman" panose="02020603050405020304" pitchFamily="18" charset="0"/>
              <a:buChar char="–"/>
            </a:pPr>
            <a:r>
              <a:rPr lang="pl-PL" altLang="pl-PL" smtClean="0">
                <a:cs typeface="Times New Roman" panose="02020603050405020304" pitchFamily="18" charset="0"/>
              </a:rPr>
              <a:t>tworz</a:t>
            </a:r>
            <a:r>
              <a:rPr lang="pl-PL" altLang="pl-PL" smtClean="0"/>
              <a:t>y</a:t>
            </a:r>
            <a:r>
              <a:rPr lang="pl-PL" altLang="pl-PL" smtClean="0">
                <a:cs typeface="Times New Roman" panose="02020603050405020304" pitchFamily="18" charset="0"/>
              </a:rPr>
              <a:t> kancelari</a:t>
            </a:r>
            <a:r>
              <a:rPr lang="pl-PL" altLang="pl-PL" smtClean="0"/>
              <a:t>ę</a:t>
            </a:r>
            <a:r>
              <a:rPr lang="pl-PL" altLang="pl-PL" smtClean="0">
                <a:cs typeface="Times New Roman" panose="02020603050405020304" pitchFamily="18" charset="0"/>
              </a:rPr>
              <a:t> tajn</a:t>
            </a:r>
            <a:r>
              <a:rPr lang="pl-PL" altLang="pl-PL" smtClean="0"/>
              <a:t>ą</a:t>
            </a:r>
            <a:r>
              <a:rPr lang="pl-PL" altLang="pl-PL" smtClean="0">
                <a:cs typeface="Times New Roman" panose="02020603050405020304" pitchFamily="18" charset="0"/>
              </a:rPr>
              <a:t>, jeżeli w podległej mu jednostce są przetwarzane informacje oznaczone klauzulą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„tajne” </a:t>
            </a:r>
            <a:b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lub „ściśle tajne”;</a:t>
            </a:r>
            <a:endParaRPr lang="pl-PL" altLang="pl-PL" smtClean="0">
              <a:solidFill>
                <a:srgbClr val="FF9900"/>
              </a:solidFill>
              <a:cs typeface="Times New Roman" panose="02020603050405020304" pitchFamily="18" charset="0"/>
            </a:endParaRPr>
          </a:p>
        </p:txBody>
      </p:sp>
      <p:sp>
        <p:nvSpPr>
          <p:cNvPr id="115714" name="Rectangle 2"/>
          <p:cNvSpPr>
            <a:spLocks noChangeArrowheads="1"/>
          </p:cNvSpPr>
          <p:nvPr/>
        </p:nvSpPr>
        <p:spPr bwMode="auto">
          <a:xfrm>
            <a:off x="1157288" y="958850"/>
            <a:ext cx="79867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Zadania kierownika jednostki organizacyjnej (4/7)</a:t>
            </a:r>
            <a:b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Podsumowanie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A183723-4543-4345-8F58-693BE120AEB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52</a:t>
            </a:fld>
            <a:endParaRPr kumimoji="0" lang="en-US" altLang="pl-PL" sz="1400" smtClean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913" y="2093913"/>
            <a:ext cx="8674100" cy="4764087"/>
          </a:xfrm>
        </p:spPr>
        <p:txBody>
          <a:bodyPr/>
          <a:lstStyle/>
          <a:p>
            <a:pPr algn="just" eaLnBrk="1" hangingPunct="1">
              <a:lnSpc>
                <a:spcPct val="100000"/>
              </a:lnSpc>
              <a:buFont typeface="Times New Roman" panose="02020603050405020304" pitchFamily="18" charset="0"/>
              <a:buChar char="–"/>
            </a:pPr>
            <a:r>
              <a:rPr lang="pl-PL" altLang="pl-PL" smtClean="0">
                <a:cs typeface="Times New Roman" panose="02020603050405020304" pitchFamily="18" charset="0"/>
              </a:rPr>
              <a:t>informuje odpowiednio ABW lub SKW o utworzeniu lub likwidacji kancelarii tajnej;</a:t>
            </a:r>
          </a:p>
          <a:p>
            <a:pPr algn="just" eaLnBrk="1" hangingPunct="1">
              <a:lnSpc>
                <a:spcPct val="100000"/>
              </a:lnSpc>
              <a:buFont typeface="Times New Roman" panose="02020603050405020304" pitchFamily="18" charset="0"/>
              <a:buChar char="–"/>
            </a:pPr>
            <a:r>
              <a:rPr lang="pl-PL" altLang="pl-PL" smtClean="0"/>
              <a:t>zatwierdza, opracowany przez pełnomocnika ochrony, plan ochrony informacji niejawnych;</a:t>
            </a:r>
            <a:endParaRPr lang="pl-PL" altLang="pl-PL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00000"/>
              </a:lnSpc>
              <a:buFont typeface="Times New Roman" panose="02020603050405020304" pitchFamily="18" charset="0"/>
              <a:buChar char="–"/>
            </a:pPr>
            <a:r>
              <a:rPr lang="pl-PL" altLang="pl-PL" smtClean="0"/>
              <a:t>zatwierdza, opracowany przez pełnomocnika ochrony, sposób </a:t>
            </a:r>
            <a:br>
              <a:rPr lang="pl-PL" altLang="pl-PL" smtClean="0"/>
            </a:br>
            <a:r>
              <a:rPr lang="pl-PL" altLang="pl-PL" smtClean="0"/>
              <a:t>i tryb przetwarzania informacji niejawnych o klauzuli „poufne” w podległych komórkach organizacyjnych;</a:t>
            </a:r>
          </a:p>
          <a:p>
            <a:pPr algn="just" eaLnBrk="1" hangingPunct="1">
              <a:lnSpc>
                <a:spcPct val="100000"/>
              </a:lnSpc>
              <a:buFont typeface="Times New Roman" panose="02020603050405020304" pitchFamily="18" charset="0"/>
              <a:buChar char="–"/>
            </a:pPr>
            <a:r>
              <a:rPr lang="pl-PL" altLang="pl-PL" smtClean="0"/>
              <a:t>zatwierdza, opracowaną przez pełnomocnika ochrony, dokumentację określającą poziom zagrożeń związanych </a:t>
            </a:r>
            <a:br>
              <a:rPr lang="pl-PL" altLang="pl-PL" smtClean="0"/>
            </a:br>
            <a:r>
              <a:rPr lang="pl-PL" altLang="pl-PL" smtClean="0"/>
              <a:t>z nieuprawnionym dostępem do informacji niejawnych lub ich utratą;</a:t>
            </a:r>
          </a:p>
        </p:txBody>
      </p:sp>
      <p:sp>
        <p:nvSpPr>
          <p:cNvPr id="115714" name="Rectangle 2"/>
          <p:cNvSpPr>
            <a:spLocks noChangeArrowheads="1"/>
          </p:cNvSpPr>
          <p:nvPr/>
        </p:nvSpPr>
        <p:spPr bwMode="auto">
          <a:xfrm>
            <a:off x="1157288" y="854075"/>
            <a:ext cx="79867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Zadania kierownika jednostki organizacyjnej (5/7)</a:t>
            </a:r>
            <a:b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Podsumowanie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C92D75A-CD8E-4083-8BA3-5D232558B0BB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53</a:t>
            </a:fld>
            <a:endParaRPr kumimoji="0" lang="en-US" altLang="pl-PL" sz="1400" smtClean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35200"/>
            <a:ext cx="8458200" cy="4799013"/>
          </a:xfrm>
        </p:spPr>
        <p:txBody>
          <a:bodyPr/>
          <a:lstStyle/>
          <a:p>
            <a:pPr algn="just" eaLnBrk="1" hangingPunct="1">
              <a:lnSpc>
                <a:spcPct val="120000"/>
              </a:lnSpc>
              <a:buFont typeface="Times New Roman" panose="02020603050405020304" pitchFamily="18" charset="0"/>
              <a:buChar char="–"/>
            </a:pPr>
            <a:r>
              <a:rPr lang="pl-PL" altLang="pl-PL" smtClean="0"/>
              <a:t>zatwierdza, opracowaną przez pełnomocnika ochrony, instrukcję dotyczącą sposobu i trybu przetwarzania informacji niejawnych o klauzuli „zastrzeżone” w podległych komórkach organizacyjnych oraz zakres i warunki stosowania środków bezpieczeństwa fizycznego w celu ich ochrony;</a:t>
            </a:r>
          </a:p>
          <a:p>
            <a:pPr algn="just">
              <a:lnSpc>
                <a:spcPct val="120000"/>
              </a:lnSpc>
              <a:buFont typeface="Times New Roman" panose="02020603050405020304" pitchFamily="18" charset="0"/>
              <a:buChar char="–"/>
            </a:pPr>
            <a:r>
              <a:rPr lang="pl-PL" altLang="pl-PL" smtClean="0"/>
              <a:t>udziela akredytacji bezpieczeństwa teleinformatycznego dla    systemu teleinformatycznego przeznaczonego do przetwarzania informacji niejawnych o klauzuli „zastrzeżone”;</a:t>
            </a:r>
          </a:p>
        </p:txBody>
      </p:sp>
      <p:sp>
        <p:nvSpPr>
          <p:cNvPr id="115714" name="Rectangle 2"/>
          <p:cNvSpPr>
            <a:spLocks noChangeArrowheads="1"/>
          </p:cNvSpPr>
          <p:nvPr/>
        </p:nvSpPr>
        <p:spPr bwMode="auto">
          <a:xfrm>
            <a:off x="1157288" y="914400"/>
            <a:ext cx="79867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Zadania kierownika jednostki organizacyjnej (6/7)</a:t>
            </a:r>
            <a:b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Podsumowanie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59E7B71-7826-407D-9785-DFC5B069A77F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54</a:t>
            </a:fld>
            <a:endParaRPr kumimoji="0" lang="en-US" altLang="pl-PL" sz="1400" smtClean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1488" y="2238375"/>
            <a:ext cx="8437562" cy="4291013"/>
          </a:xfrm>
        </p:spPr>
        <p:txBody>
          <a:bodyPr/>
          <a:lstStyle/>
          <a:p>
            <a:pPr algn="just">
              <a:lnSpc>
                <a:spcPct val="120000"/>
              </a:lnSpc>
              <a:buFont typeface="Symbol" panose="05050102010706020507" pitchFamily="18" charset="2"/>
              <a:buChar char="-"/>
              <a:tabLst>
                <a:tab pos="354013" algn="l"/>
              </a:tabLst>
            </a:pPr>
            <a:r>
              <a:rPr lang="pl-PL" altLang="pl-PL" smtClean="0"/>
              <a:t>akceptuje wyniki procesu szacowania ryzyka dla bezpieczeństwa informacji niejawnych oraz jest odpowiedzialny za właściwą organizację bezpieczeństwa teleinformatycznego;</a:t>
            </a:r>
          </a:p>
          <a:p>
            <a:pPr algn="just">
              <a:lnSpc>
                <a:spcPct val="120000"/>
              </a:lnSpc>
              <a:buFont typeface="Symbol" panose="05050102010706020507" pitchFamily="18" charset="2"/>
              <a:buChar char="-"/>
              <a:tabLst>
                <a:tab pos="354013" algn="l"/>
              </a:tabLst>
            </a:pPr>
            <a:r>
              <a:rPr lang="pl-PL" altLang="pl-PL" smtClean="0"/>
              <a:t>wyznacza</a:t>
            </a:r>
            <a:r>
              <a:rPr lang="pl-PL" altLang="pl-PL" b="1" smtClean="0"/>
              <a:t> </a:t>
            </a:r>
            <a:r>
              <a:rPr lang="pl-PL" altLang="pl-PL" smtClean="0"/>
              <a:t>pracownika lub pracowników pionu ochrony pełniących funkcję inspektora bezpieczeństwa teleinformatycznego;</a:t>
            </a:r>
          </a:p>
          <a:p>
            <a:pPr algn="just">
              <a:lnSpc>
                <a:spcPct val="120000"/>
              </a:lnSpc>
              <a:buFont typeface="Symbol" panose="05050102010706020507" pitchFamily="18" charset="2"/>
              <a:buChar char="-"/>
              <a:tabLst>
                <a:tab pos="354013" algn="l"/>
              </a:tabLst>
            </a:pPr>
            <a:r>
              <a:rPr lang="pl-PL" altLang="pl-PL" smtClean="0"/>
              <a:t>wyznacza osobę lub zespół osób pełniących funkcję administratora systemu.</a:t>
            </a:r>
          </a:p>
        </p:txBody>
      </p:sp>
      <p:sp>
        <p:nvSpPr>
          <p:cNvPr id="115714" name="Rectangle 2"/>
          <p:cNvSpPr>
            <a:spLocks noChangeArrowheads="1"/>
          </p:cNvSpPr>
          <p:nvPr/>
        </p:nvSpPr>
        <p:spPr bwMode="auto">
          <a:xfrm>
            <a:off x="1157288" y="884238"/>
            <a:ext cx="79867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Zadania kierownika jednostki organizacyjnej (7/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b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Podsumowanie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7A7A987-67AE-4D07-A452-58022B2D4C31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55</a:t>
            </a:fld>
            <a:endParaRPr kumimoji="0" lang="en-US" altLang="pl-PL" sz="1400" smtClean="0"/>
          </a:p>
        </p:txBody>
      </p:sp>
      <p:sp>
        <p:nvSpPr>
          <p:cNvPr id="7" name="Tytuł 1"/>
          <p:cNvSpPr>
            <a:spLocks noGrp="1"/>
          </p:cNvSpPr>
          <p:nvPr>
            <p:ph type="title" idx="4294967295"/>
          </p:nvPr>
        </p:nvSpPr>
        <p:spPr>
          <a:xfrm>
            <a:off x="395288" y="908050"/>
            <a:ext cx="8382000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Gdzie szukać informacji?</a:t>
            </a:r>
            <a:br>
              <a:rPr lang="pl-PL" dirty="0" smtClean="0"/>
            </a:br>
            <a:r>
              <a:rPr lang="pl-PL" dirty="0" smtClean="0"/>
              <a:t>Kontakt z ABW</a:t>
            </a:r>
            <a:endParaRPr lang="pl-PL" dirty="0"/>
          </a:p>
        </p:txBody>
      </p:sp>
      <p:sp>
        <p:nvSpPr>
          <p:cNvPr id="67588" name="Symbol zastępczy zawartości 2"/>
          <p:cNvSpPr>
            <a:spLocks noGrp="1"/>
          </p:cNvSpPr>
          <p:nvPr>
            <p:ph idx="4294967295"/>
          </p:nvPr>
        </p:nvSpPr>
        <p:spPr>
          <a:xfrm>
            <a:off x="381000" y="2057400"/>
            <a:ext cx="8512175" cy="4800600"/>
          </a:xfrm>
        </p:spPr>
        <p:txBody>
          <a:bodyPr/>
          <a:lstStyle/>
          <a:p>
            <a:pPr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pl-PL" altLang="pl-PL" b="1" smtClean="0">
                <a:solidFill>
                  <a:srgbClr val="FF0000"/>
                </a:solidFill>
              </a:rPr>
              <a:t>www.abw.gov.pl</a:t>
            </a:r>
            <a:r>
              <a:rPr lang="pl-PL" altLang="pl-PL" smtClean="0"/>
              <a:t> – strona główna ABW</a:t>
            </a: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pl-PL" altLang="pl-PL" b="1" smtClean="0">
                <a:solidFill>
                  <a:srgbClr val="FF0000"/>
                </a:solidFill>
              </a:rPr>
              <a:t>www.bip.abw.gov.pl</a:t>
            </a:r>
            <a:r>
              <a:rPr lang="pl-PL" altLang="pl-PL" smtClean="0"/>
              <a:t> – podstawowe informacje dot. o.i.n.</a:t>
            </a: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pl-PL" altLang="pl-PL" b="1" smtClean="0">
                <a:solidFill>
                  <a:srgbClr val="FF0000"/>
                </a:solidFill>
              </a:rPr>
              <a:t>doin@abw.gov.pl</a:t>
            </a:r>
            <a:r>
              <a:rPr lang="pl-PL" altLang="pl-PL" smtClean="0"/>
              <a:t> – ogólna skrzynka DOIN ABW</a:t>
            </a: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pl-PL" altLang="pl-PL" b="1" smtClean="0">
                <a:solidFill>
                  <a:srgbClr val="FF0000"/>
                </a:solidFill>
              </a:rPr>
              <a:t>nsa@abw.gov.pl</a:t>
            </a:r>
            <a:r>
              <a:rPr lang="pl-PL" altLang="pl-PL" b="1" smtClean="0">
                <a:solidFill>
                  <a:srgbClr val="FF9900"/>
                </a:solidFill>
              </a:rPr>
              <a:t> </a:t>
            </a:r>
            <a:r>
              <a:rPr lang="pl-PL" altLang="pl-PL" smtClean="0"/>
              <a:t>– informacje niejawne międzynarodowe, </a:t>
            </a:r>
            <a:r>
              <a:rPr kumimoji="0" lang="pl-PL" altLang="pl-PL" smtClean="0"/>
              <a:t>tel. 22 5857944, 22 5857443</a:t>
            </a:r>
            <a:endParaRPr lang="pl-PL" altLang="pl-PL" smtClean="0"/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pl-PL" altLang="pl-PL" b="1" smtClean="0">
                <a:solidFill>
                  <a:srgbClr val="FF0000"/>
                </a:solidFill>
              </a:rPr>
              <a:t>szkolenia.doin@abw.gov.pl</a:t>
            </a:r>
            <a:r>
              <a:rPr lang="pl-PL" altLang="pl-PL" b="1" smtClean="0">
                <a:solidFill>
                  <a:srgbClr val="FFCC66"/>
                </a:solidFill>
              </a:rPr>
              <a:t> </a:t>
            </a:r>
            <a:r>
              <a:rPr lang="pl-PL" altLang="pl-PL" smtClean="0"/>
              <a:t>– szkolenia DOIN ABW</a:t>
            </a: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pl-PL" altLang="pl-PL" b="1" smtClean="0">
                <a:solidFill>
                  <a:srgbClr val="FF0000"/>
                </a:solidFill>
              </a:rPr>
              <a:t>przemyslowe.bezpieczenstwo@abw.gov.pl</a:t>
            </a:r>
            <a:r>
              <a:rPr lang="pl-PL" altLang="pl-PL" smtClean="0"/>
              <a:t> – zagadnienia dot. bezpieczeństwa przemysłowego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ChangeArrowheads="1"/>
          </p:cNvSpPr>
          <p:nvPr/>
        </p:nvSpPr>
        <p:spPr bwMode="auto">
          <a:xfrm>
            <a:off x="1482725" y="869950"/>
            <a:ext cx="7148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Klasyfikowanie informacji niejawnych (2/6)</a:t>
            </a:r>
          </a:p>
        </p:txBody>
      </p:sp>
      <p:sp>
        <p:nvSpPr>
          <p:cNvPr id="11267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E14DE2D-F3BB-4FBB-AB73-05FDD4F5E915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6</a:t>
            </a:fld>
            <a:endParaRPr kumimoji="0" lang="en-US" altLang="pl-PL" sz="1400"/>
          </a:p>
        </p:txBody>
      </p:sp>
      <p:graphicFrame>
        <p:nvGraphicFramePr>
          <p:cNvPr id="6" name="Group 81"/>
          <p:cNvGraphicFramePr>
            <a:graphicFrameLocks/>
          </p:cNvGraphicFramePr>
          <p:nvPr/>
        </p:nvGraphicFramePr>
        <p:xfrm>
          <a:off x="457200" y="2201863"/>
          <a:ext cx="8458200" cy="3578226"/>
        </p:xfrm>
        <a:graphic>
          <a:graphicData uri="http://schemas.openxmlformats.org/drawingml/2006/table">
            <a:tbl>
              <a:tblPr/>
              <a:tblGrid>
                <a:gridCol w="38380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990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120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pl-PL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CC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OZNACZENIE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pl-PL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CC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POTENCJALNY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CC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SKUTEK UJAWNIENIA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120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ŚCIŚLE TAJNE (00)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tx1"/>
                        </a:gs>
                        <a:gs pos="50000">
                          <a:schemeClr val="tx1"/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WYJĄTKOWO POWAŻNA</a:t>
                      </a:r>
                      <a:r>
                        <a:rPr kumimoji="0" lang="pl-PL" sz="1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pl-P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SZKODA DLA RP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tx1"/>
                        </a:gs>
                        <a:gs pos="50000">
                          <a:schemeClr val="tx1"/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120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TAJNE (0)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tx1"/>
                        </a:gs>
                        <a:gs pos="50000">
                          <a:schemeClr val="tx1"/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POWAŻNA SZKODA</a:t>
                      </a:r>
                      <a:r>
                        <a:rPr kumimoji="0" lang="pl-PL" sz="1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pl-P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DLA RP</a:t>
                      </a:r>
                      <a:endParaRPr kumimoji="1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tx1"/>
                        </a:gs>
                        <a:gs pos="50000">
                          <a:schemeClr val="tx1"/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20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POUFNE (</a:t>
                      </a:r>
                      <a:r>
                        <a:rPr kumimoji="1" lang="pl-PL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Pf</a:t>
                      </a: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tx1"/>
                        </a:gs>
                        <a:gs pos="50000">
                          <a:schemeClr val="tx1"/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SZKODA</a:t>
                      </a:r>
                      <a:r>
                        <a:rPr kumimoji="0" lang="pl-P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pl-P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DLA RP</a:t>
                      </a:r>
                      <a:endParaRPr kumimoji="1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tx1"/>
                        </a:gs>
                        <a:gs pos="50000">
                          <a:schemeClr val="tx1"/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341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ZASTRZEŻONE (Z)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tx1"/>
                        </a:gs>
                        <a:gs pos="50000">
                          <a:schemeClr val="tx1"/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SZKODLIWY WPŁYW</a:t>
                      </a:r>
                      <a:r>
                        <a:rPr kumimoji="0" lang="pl-PL" sz="1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pl-P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 WYKONYWANIE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l-P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ZADAŃ PRZEZ ORGANY WŁADZY PUBLICZNEJ LUB INNE JEDNOSTKI ORGANIZACYJNE</a:t>
                      </a:r>
                      <a:endParaRPr kumimoji="1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tx1"/>
                        </a:gs>
                        <a:gs pos="50000">
                          <a:schemeClr val="tx1"/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7EA897B-452E-4B08-8286-15C0D5A505F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7</a:t>
            </a:fld>
            <a:endParaRPr kumimoji="0" lang="en-US" altLang="pl-PL" sz="1400" smtClean="0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82725" y="869950"/>
            <a:ext cx="7115175" cy="1143000"/>
          </a:xfrm>
        </p:spPr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Klasyfikowanie informacji niejawnych (3/6)</a:t>
            </a:r>
            <a:endParaRPr lang="pl-PL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458200" cy="4419600"/>
          </a:xfrm>
        </p:spPr>
        <p:txBody>
          <a:bodyPr/>
          <a:lstStyle/>
          <a:p>
            <a:pPr marL="0" indent="0" algn="just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Informacjom niejawnym nadaje się klauzulę </a:t>
            </a:r>
            <a:r>
              <a:rPr lang="pl-PL" altLang="pl-PL" b="1" smtClean="0">
                <a:solidFill>
                  <a:srgbClr val="FF0000"/>
                </a:solidFill>
              </a:rPr>
              <a:t>„zastrzeżone”</a:t>
            </a:r>
            <a:r>
              <a:rPr lang="pl-PL" altLang="pl-PL" smtClean="0"/>
              <a:t>, jeżeli nie nadano im wyższej klauzuli tajności, a ich nieuprawnione ujawnienie </a:t>
            </a:r>
            <a:r>
              <a:rPr lang="pl-PL" altLang="pl-PL" b="1" smtClean="0">
                <a:solidFill>
                  <a:srgbClr val="FF0000"/>
                </a:solidFill>
              </a:rPr>
              <a:t>może mieć szkodliwy </a:t>
            </a:r>
            <a:r>
              <a:rPr lang="pl-PL" altLang="pl-PL" smtClean="0"/>
              <a:t>wpływ na wykonywanie przez organy władzy publicznej lub inne jednostki organizacyjne zadań </a:t>
            </a:r>
            <a:r>
              <a:rPr lang="pl-PL" altLang="pl-PL" u="sng" smtClean="0"/>
              <a:t>w zakresie obrony narodowej, polityki zagranicznej, bezpieczeństwa publicznego, przestrzegania praw i wolności obywateli, wymiaru sprawiedliwości albo interesów ekonomicznych RP</a:t>
            </a:r>
            <a:r>
              <a:rPr lang="pl-PL" altLang="pl-PL" smtClean="0"/>
              <a:t>.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A2D2B36-96BB-4AA4-A453-01347DEDA857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8</a:t>
            </a:fld>
            <a:endParaRPr kumimoji="0" lang="en-US" altLang="pl-PL" sz="1400" smtClean="0"/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82725" y="869950"/>
            <a:ext cx="7138988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Klasyfikowanie informacji niejawnych (4/6)</a:t>
            </a:r>
            <a:endParaRPr lang="pl-PL" dirty="0" smtClean="0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1775" y="1970088"/>
            <a:ext cx="8677275" cy="4822825"/>
          </a:xfrm>
        </p:spPr>
        <p:txBody>
          <a:bodyPr anchor="ctr"/>
          <a:lstStyle/>
          <a:p>
            <a:pPr marL="363538" indent="-363538" algn="just">
              <a:lnSpc>
                <a:spcPct val="120000"/>
              </a:lnSpc>
              <a:defRPr/>
            </a:pPr>
            <a:r>
              <a:rPr lang="pl-PL" dirty="0" smtClean="0"/>
              <a:t>Klauzulę tajności nadaje </a:t>
            </a:r>
            <a:r>
              <a:rPr lang="pl-PL" b="1" dirty="0" smtClean="0">
                <a:solidFill>
                  <a:srgbClr val="FF0000"/>
                </a:solidFill>
              </a:rPr>
              <a:t>osoba, która jest uprawniona do podpisania dokumentu</a:t>
            </a:r>
            <a:r>
              <a:rPr lang="pl-PL" dirty="0" smtClean="0"/>
              <a:t> lub oznaczenia innego niż dokument materiału (art. 6 ust. 1 ustawy).</a:t>
            </a:r>
            <a:endParaRPr lang="pl-PL" sz="800" dirty="0" smtClean="0"/>
          </a:p>
          <a:p>
            <a:pPr marL="363538" indent="-363538" algn="just" eaLnBrk="1" hangingPunct="1">
              <a:lnSpc>
                <a:spcPct val="120000"/>
              </a:lnSpc>
              <a:defRPr/>
            </a:pPr>
            <a:r>
              <a:rPr lang="pl-PL" dirty="0" smtClean="0"/>
              <a:t>„Osoba uprawniona do podpisania” - zniesienie lub zmiana klauzuli tajności dokumentu wyłącznie po wyrażeniu przez tę osobę (albo jej przełożonego) </a:t>
            </a:r>
            <a:r>
              <a:rPr lang="pl-PL" b="1" dirty="0" smtClean="0">
                <a:solidFill>
                  <a:srgbClr val="FF0000"/>
                </a:solidFill>
              </a:rPr>
              <a:t>pisemnej zgody </a:t>
            </a:r>
            <a:r>
              <a:rPr lang="pl-PL" dirty="0" smtClean="0"/>
              <a:t>w przypadku ustania lub zmiany ustawowych przesłanek ochrony (art. 6 ust. 3 ustawy).</a:t>
            </a:r>
          </a:p>
          <a:p>
            <a:pPr marL="0" indent="0" algn="just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None/>
              <a:defRPr/>
            </a:pPr>
            <a:r>
              <a:rPr lang="pl-PL" sz="2200" b="1" dirty="0" smtClean="0">
                <a:solidFill>
                  <a:srgbClr val="002060"/>
                </a:solidFill>
              </a:rPr>
              <a:t>Wyjątek:</a:t>
            </a:r>
            <a:r>
              <a:rPr lang="pl-PL" sz="2200" dirty="0" smtClean="0">
                <a:solidFill>
                  <a:srgbClr val="002060"/>
                </a:solidFill>
              </a:rPr>
              <a:t> </a:t>
            </a:r>
            <a:r>
              <a:rPr lang="pl-PL" sz="2200" b="1" dirty="0" smtClean="0">
                <a:solidFill>
                  <a:srgbClr val="002060"/>
                </a:solidFill>
              </a:rPr>
              <a:t>klauzula „ściśle tajne” – zgodę na zniesienie lub zmianę klauzuli wyraża kierownik jednostki organizacyjnej</a:t>
            </a:r>
            <a:r>
              <a:rPr lang="pl-PL" sz="2200" dirty="0" smtClean="0">
                <a:solidFill>
                  <a:srgbClr val="002060"/>
                </a:solidFill>
              </a:rPr>
              <a:t> (art. 6 ust. 5 ustawy).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206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25EF8F8-4928-4AE4-8082-3565F1D6335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9</a:t>
            </a:fld>
            <a:endParaRPr kumimoji="0" lang="en-US" altLang="pl-PL" sz="1400" smtClean="0"/>
          </a:p>
        </p:txBody>
      </p:sp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463675" y="920750"/>
            <a:ext cx="7094538" cy="1028700"/>
          </a:xfrm>
        </p:spPr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Klasyfikowanie informacji niejawnych (5/6)</a:t>
            </a:r>
            <a:endParaRPr lang="pl-PL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2078038"/>
            <a:ext cx="8458200" cy="4779962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l-PL" altLang="pl-PL" smtClean="0"/>
              <a:t>Kierownicy jednostek organizacyjnych przeprowadzają </a:t>
            </a:r>
            <a:r>
              <a:rPr lang="pl-PL" altLang="pl-PL" b="1" smtClean="0">
                <a:solidFill>
                  <a:srgbClr val="FF0000"/>
                </a:solidFill>
              </a:rPr>
              <a:t>nie rzadziej niż raz na 5 lat przegląd materiałów</a:t>
            </a:r>
            <a:r>
              <a:rPr lang="pl-PL" altLang="pl-PL" smtClean="0"/>
              <a:t> w celu ustalenia, czy spełniają ustawowe przesłanki ochrony (art. 6 ust. 4 ustawy). </a:t>
            </a:r>
          </a:p>
          <a:p>
            <a:pPr algn="just" eaLnBrk="1" hangingPunct="1">
              <a:lnSpc>
                <a:spcPct val="150000"/>
              </a:lnSpc>
            </a:pPr>
            <a:r>
              <a:rPr lang="pl-PL" altLang="pl-PL" b="1" smtClean="0">
                <a:solidFill>
                  <a:srgbClr val="002060"/>
                </a:solidFill>
              </a:rPr>
              <a:t>Pamiętaj:</a:t>
            </a:r>
            <a:r>
              <a:rPr lang="pl-PL" altLang="pl-PL" smtClean="0"/>
              <a:t> możesz skorzystać z art. 6 ust. 2 ustawy - </a:t>
            </a:r>
            <a:r>
              <a:rPr lang="pl-PL" altLang="pl-PL" b="1" smtClean="0">
                <a:solidFill>
                  <a:srgbClr val="FF0000"/>
                </a:solidFill>
              </a:rPr>
              <a:t>określenie daty lub wydarzenia, po których nastąpi (automatycznie) zniesienie lub zmiana klauzuli tajności.</a:t>
            </a:r>
            <a:endParaRPr lang="pl-PL" altLang="pl-PL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BŁiI - pl">
  <a:themeElements>
    <a:clrScheme name="BBŁiI - pl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BBŁiI - p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40000"/>
          </a:spcBef>
          <a:spcAft>
            <a:spcPct val="0"/>
          </a:spcAft>
          <a:buClr>
            <a:srgbClr val="CCFFFF"/>
          </a:buClr>
          <a:buSzPct val="75000"/>
          <a:buFont typeface="Wingdings" pitchFamily="2" charset="2"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40000"/>
          </a:spcBef>
          <a:spcAft>
            <a:spcPct val="0"/>
          </a:spcAft>
          <a:buClr>
            <a:srgbClr val="CCFFFF"/>
          </a:buClr>
          <a:buSzPct val="75000"/>
          <a:buFont typeface="Wingdings" pitchFamily="2" charset="2"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BBŁiI - pl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DBTI - pl</Template>
  <TotalTime>9049</TotalTime>
  <Words>3009</Words>
  <Application>Microsoft Office PowerPoint</Application>
  <PresentationFormat>Pokaz na ekranie (4:3)</PresentationFormat>
  <Paragraphs>393</Paragraphs>
  <Slides>55</Slides>
  <Notes>7</Notes>
  <HiddenSlides>0</HiddenSlides>
  <MMClips>0</MMClips>
  <ScaleCrop>false</ScaleCrop>
  <HeadingPairs>
    <vt:vector size="8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55</vt:i4>
      </vt:variant>
    </vt:vector>
  </HeadingPairs>
  <TitlesOfParts>
    <vt:vector size="64" baseType="lpstr">
      <vt:lpstr>Arial</vt:lpstr>
      <vt:lpstr>Book Antiqua</vt:lpstr>
      <vt:lpstr>Monotype Sorts</vt:lpstr>
      <vt:lpstr>Symbol</vt:lpstr>
      <vt:lpstr>Tahoma</vt:lpstr>
      <vt:lpstr>Times New Roman</vt:lpstr>
      <vt:lpstr>Wingdings</vt:lpstr>
      <vt:lpstr>BBŁiI - pl</vt:lpstr>
      <vt:lpstr>Fotografia Photo Editor</vt:lpstr>
      <vt:lpstr>SYSTEM OCHRONY   INFORMACJI NIEJAWNYCH RP </vt:lpstr>
      <vt:lpstr>Podstawy prawne</vt:lpstr>
      <vt:lpstr>Rozwiązania instytucjonalne</vt:lpstr>
      <vt:lpstr>Rozwiązania instytucjonalne.  Odpowiedzialność</vt:lpstr>
      <vt:lpstr>Klasyfikowanie informacji niejawnych (1/6)</vt:lpstr>
      <vt:lpstr>Prezentacja programu PowerPoint</vt:lpstr>
      <vt:lpstr>Klasyfikowanie informacji niejawnych (3/6)</vt:lpstr>
      <vt:lpstr>Klasyfikowanie informacji niejawnych (4/6)</vt:lpstr>
      <vt:lpstr>Klasyfikowanie informacji niejawnych (5/6)</vt:lpstr>
      <vt:lpstr>Klasyfikowanie informacji niejawnych (6/6)</vt:lpstr>
      <vt:lpstr>Dostęp do informacji niejawnych (1/3)</vt:lpstr>
      <vt:lpstr>Dostęp do informacji niejawnych (2/3) </vt:lpstr>
      <vt:lpstr>Dostęp do informacji niejawnych (3/3)</vt:lpstr>
      <vt:lpstr>Prezentacja programu PowerPoint</vt:lpstr>
      <vt:lpstr>Prezentacja programu PowerPoint</vt:lpstr>
      <vt:lpstr>Prezentacja programu PowerPoint</vt:lpstr>
      <vt:lpstr>Prezentacja programu PowerPoint</vt:lpstr>
      <vt:lpstr>Bezpieczeństwo teleinformatyczne. Akredytacja systemów teleinformatycznych (1/2)</vt:lpstr>
      <vt:lpstr>Bezpieczeństwo teleinformatyczne. Akredytacja systemów teleinformatycznych (2/2)</vt:lpstr>
      <vt:lpstr>Administrator i inspektor BTI</vt:lpstr>
      <vt:lpstr>Świadectwo bezpieczeństwa przemysłowego </vt:lpstr>
      <vt:lpstr>Prezentacja programu PowerPoint</vt:lpstr>
      <vt:lpstr>Obowiązki podmiotu zlecającego </vt:lpstr>
      <vt:lpstr>POSTĘPOWANIE W SYTUACJACH ZAGROŻENIA DLA INFORMACJI NIEJAWNYCH  LUB  W PRZYPADKU ICH UJAWNIENIA</vt:lpstr>
      <vt:lpstr>Postępowanie w sytuacjach zagrożenia dla informacji niejawnych (1/2)</vt:lpstr>
      <vt:lpstr>Postępowanie w sytuacjach zagrożenia dla informacji niejawnych (2/2)</vt:lpstr>
      <vt:lpstr>Postępowanie w przypadku ujawnienia informacji niejawnych</vt:lpstr>
      <vt:lpstr>ODPOWIEDZIALNOŚĆ  KARNA, DYSCYPLINARNA  I SŁUŻBOWA</vt:lpstr>
      <vt:lpstr>Odpowiedzialność karna </vt:lpstr>
      <vt:lpstr>Przestępstwo ujawnienia informacji niejawnych o klauzuli „tajne” lub  „ściśle tajne” (1/3)</vt:lpstr>
      <vt:lpstr>Przestępstwo ujawnienia informacji niejawnych o klauzuli „tajne” lub  „ściśle tajne” (2/3)</vt:lpstr>
      <vt:lpstr>Przestępstwo ujawnienia informacji niejawnych o klauzuli „tajne” lub  „ściśle tajne” (3/3)</vt:lpstr>
      <vt:lpstr>Przestępstwo ujawnienia informacji o klauzuli „zastrzeżone” lub „poufne” (1/2)</vt:lpstr>
      <vt:lpstr>Przestępstwo ujawnienia informacji o klauzuli „zastrzeżone” lub „poufne” (2/2)</vt:lpstr>
      <vt:lpstr>Odpowiedzialność dyscyplinarna (1/2) </vt:lpstr>
      <vt:lpstr>Odpowiedzialność dyscyplinarna (2/2) </vt:lpstr>
      <vt:lpstr>Odpowiedzialność służbowa </vt:lpstr>
      <vt:lpstr>Prezentacja programu PowerPoint</vt:lpstr>
      <vt:lpstr>Podstawy prawne wymiany informacji niejawnych międzynarodowych (1/2)</vt:lpstr>
      <vt:lpstr>Podstawy prawne wymiany informacji niejawnych międzynarodowych (2/2)</vt:lpstr>
      <vt:lpstr>Prezentacja programu PowerPoint</vt:lpstr>
      <vt:lpstr>Prezentacja programu PowerPoint</vt:lpstr>
      <vt:lpstr>Zadania ABW jako Krajowej Władzy Bezpieczeństwa</vt:lpstr>
      <vt:lpstr>System klauzul tajności NATO, UE i ESA</vt:lpstr>
      <vt:lpstr>Warunki dostępu do informacji niejawnych NATO, UE i ESA</vt:lpstr>
      <vt:lpstr>Prezentacja programu PowerPoint</vt:lpstr>
      <vt:lpstr>Umowy międzynarodowe  o wzajemnej ochronie informacji niejawnych</vt:lpstr>
      <vt:lpstr>Zadania kierownika jednostki organizacyjnej (1/7) Podsumowanie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Gdzie szukać informacji? Kontakt z ABW</vt:lpstr>
    </vt:vector>
  </TitlesOfParts>
  <Company>w2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tytułu slajdu</dc:title>
  <dc:creator>zbik</dc:creator>
  <cp:lastModifiedBy>ABW</cp:lastModifiedBy>
  <cp:revision>321</cp:revision>
  <cp:lastPrinted>1999-06-07T07:49:35Z</cp:lastPrinted>
  <dcterms:created xsi:type="dcterms:W3CDTF">1999-03-01T08:43:28Z</dcterms:created>
  <dcterms:modified xsi:type="dcterms:W3CDTF">2026-01-16T11:49:32Z</dcterms:modified>
</cp:coreProperties>
</file>