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420" r:id="rId2"/>
    <p:sldId id="435" r:id="rId3"/>
    <p:sldId id="333" r:id="rId4"/>
    <p:sldId id="392" r:id="rId5"/>
    <p:sldId id="422" r:id="rId6"/>
    <p:sldId id="421" r:id="rId7"/>
    <p:sldId id="371" r:id="rId8"/>
    <p:sldId id="372" r:id="rId9"/>
    <p:sldId id="294" r:id="rId10"/>
    <p:sldId id="295" r:id="rId11"/>
    <p:sldId id="423" r:id="rId12"/>
    <p:sldId id="304" r:id="rId13"/>
    <p:sldId id="408" r:id="rId14"/>
    <p:sldId id="409" r:id="rId15"/>
    <p:sldId id="412" r:id="rId16"/>
    <p:sldId id="306" r:id="rId17"/>
    <p:sldId id="307" r:id="rId18"/>
    <p:sldId id="428" r:id="rId19"/>
    <p:sldId id="429" r:id="rId20"/>
    <p:sldId id="430" r:id="rId21"/>
    <p:sldId id="431" r:id="rId22"/>
    <p:sldId id="351" r:id="rId23"/>
    <p:sldId id="410" r:id="rId24"/>
    <p:sldId id="411" r:id="rId25"/>
    <p:sldId id="314" r:id="rId26"/>
    <p:sldId id="436" r:id="rId27"/>
    <p:sldId id="437" r:id="rId28"/>
    <p:sldId id="438" r:id="rId29"/>
    <p:sldId id="417" r:id="rId30"/>
    <p:sldId id="439" r:id="rId31"/>
    <p:sldId id="441" r:id="rId32"/>
    <p:sldId id="320" r:id="rId33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CC"/>
    <a:srgbClr val="00FF00"/>
    <a:srgbClr val="0066FF"/>
    <a:srgbClr val="0099FF"/>
    <a:srgbClr val="F1F5F5"/>
    <a:srgbClr val="DEE5E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3867" autoAdjust="0"/>
  </p:normalViewPr>
  <p:slideViewPr>
    <p:cSldViewPr>
      <p:cViewPr varScale="1">
        <p:scale>
          <a:sx n="90" d="100"/>
          <a:sy n="90" d="100"/>
        </p:scale>
        <p:origin x="116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B5409F-A971-40E8-8322-49F54524A4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FF9D087-8F92-4070-9A0D-38DF1291A69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740965-4FC4-408D-9F2D-7E32820660A2}" type="slidenum">
              <a:rPr lang="pl-PL" altLang="pl-PL"/>
              <a:pPr algn="r" eaLnBrk="1" hangingPunct="1">
                <a:spcBef>
                  <a:spcPct val="0"/>
                </a:spcBef>
              </a:pPr>
              <a:t>1</a:t>
            </a:fld>
            <a:endParaRPr lang="pl-PL" altLang="pl-PL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796516-3ECD-4BCC-ADFC-C5471037DCB6}" type="slidenum">
              <a:rPr lang="pl-PL" altLang="pl-PL" smtClean="0"/>
              <a:pPr>
                <a:spcBef>
                  <a:spcPct val="0"/>
                </a:spcBef>
              </a:pPr>
              <a:t>10</a:t>
            </a:fld>
            <a:endParaRPr lang="pl-PL" altLang="pl-PL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D5E413E-4863-4A5E-B854-0DBE2EEAE713}" type="slidenum">
              <a:rPr lang="pl-PL" altLang="pl-PL"/>
              <a:pPr algn="r" eaLnBrk="1" hangingPunct="1">
                <a:spcBef>
                  <a:spcPct val="0"/>
                </a:spcBef>
              </a:pPr>
              <a:t>11</a:t>
            </a:fld>
            <a:endParaRPr lang="pl-PL" altLang="pl-PL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3E6A69-AF46-401B-8C67-446462DE58ED}" type="slidenum">
              <a:rPr lang="pl-PL" altLang="pl-PL" smtClean="0"/>
              <a:pPr>
                <a:spcBef>
                  <a:spcPct val="0"/>
                </a:spcBef>
              </a:pPr>
              <a:t>12</a:t>
            </a:fld>
            <a:endParaRPr lang="pl-PL" altLang="pl-PL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3AFDB8-F21A-4AB9-940B-40315BCAFF82}" type="slidenum">
              <a:rPr lang="pl-PL" altLang="pl-PL"/>
              <a:pPr algn="r" eaLnBrk="1" hangingPunct="1">
                <a:spcBef>
                  <a:spcPct val="0"/>
                </a:spcBef>
              </a:pPr>
              <a:t>13</a:t>
            </a:fld>
            <a:endParaRPr lang="pl-PL" altLang="pl-PL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C87410E-E2D8-4E39-8367-8D2D87DCBCAE}" type="slidenum">
              <a:rPr lang="pl-PL" altLang="pl-PL"/>
              <a:pPr algn="r" eaLnBrk="1" hangingPunct="1">
                <a:spcBef>
                  <a:spcPct val="0"/>
                </a:spcBef>
              </a:pPr>
              <a:t>14</a:t>
            </a:fld>
            <a:endParaRPr lang="pl-PL" altLang="pl-PL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6422186-8068-4864-8F71-CFBBDF1021B3}" type="slidenum">
              <a:rPr lang="pl-PL" altLang="pl-PL"/>
              <a:pPr algn="r" eaLnBrk="1" hangingPunct="1">
                <a:spcBef>
                  <a:spcPct val="0"/>
                </a:spcBef>
              </a:pPr>
              <a:t>15</a:t>
            </a:fld>
            <a:endParaRPr lang="pl-PL" altLang="pl-PL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7A2AAD-31DA-4737-ADF7-24B2114EBD64}" type="slidenum">
              <a:rPr lang="pl-PL" altLang="pl-PL" smtClean="0"/>
              <a:pPr>
                <a:spcBef>
                  <a:spcPct val="0"/>
                </a:spcBef>
              </a:pPr>
              <a:t>16</a:t>
            </a:fld>
            <a:endParaRPr lang="pl-PL" altLang="pl-PL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C4E537-5C93-40C7-BA02-C7CAADA386B8}" type="slidenum">
              <a:rPr lang="pl-PL" altLang="pl-PL" smtClean="0"/>
              <a:pPr>
                <a:spcBef>
                  <a:spcPct val="0"/>
                </a:spcBef>
              </a:pPr>
              <a:t>17</a:t>
            </a:fld>
            <a:endParaRPr lang="pl-PL" altLang="pl-PL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05DDE65-9581-4480-A69A-5C4BEDF3B9CF}" type="slidenum">
              <a:rPr lang="pl-PL" altLang="pl-PL"/>
              <a:pPr algn="r" eaLnBrk="1" hangingPunct="1">
                <a:spcBef>
                  <a:spcPct val="0"/>
                </a:spcBef>
              </a:pPr>
              <a:t>18</a:t>
            </a:fld>
            <a:endParaRPr lang="pl-PL" altLang="pl-PL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2242FD-CBB7-4034-A614-E1018DC2FDDF}" type="slidenum">
              <a:rPr lang="pl-PL" altLang="pl-PL"/>
              <a:pPr algn="r" eaLnBrk="1" hangingPunct="1">
                <a:spcBef>
                  <a:spcPct val="0"/>
                </a:spcBef>
              </a:pPr>
              <a:t>19</a:t>
            </a:fld>
            <a:endParaRPr lang="pl-PL" altLang="pl-PL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6D37E8-17E3-470F-9E89-C4248A9F3FA0}" type="slidenum">
              <a:rPr lang="pl-PL" altLang="pl-PL"/>
              <a:pPr algn="r" eaLnBrk="1" hangingPunct="1">
                <a:spcBef>
                  <a:spcPct val="0"/>
                </a:spcBef>
              </a:pPr>
              <a:t>2</a:t>
            </a:fld>
            <a:endParaRPr lang="pl-PL" altLang="pl-PL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2BE1B7-6063-4362-BEC7-A0F0A3515621}" type="slidenum">
              <a:rPr lang="pl-PL" altLang="pl-PL"/>
              <a:pPr algn="r" eaLnBrk="1" hangingPunct="1">
                <a:spcBef>
                  <a:spcPct val="0"/>
                </a:spcBef>
              </a:pPr>
              <a:t>20</a:t>
            </a:fld>
            <a:endParaRPr lang="pl-PL" altLang="pl-PL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111D36-9828-4F73-BE7C-97CE5FD9E619}" type="slidenum">
              <a:rPr lang="pl-PL" altLang="pl-PL"/>
              <a:pPr algn="r" eaLnBrk="1" hangingPunct="1">
                <a:spcBef>
                  <a:spcPct val="0"/>
                </a:spcBef>
              </a:pPr>
              <a:t>21</a:t>
            </a:fld>
            <a:endParaRPr lang="pl-PL" altLang="pl-PL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D0EDC6-4746-43CE-938A-7B327C82A27F}" type="slidenum">
              <a:rPr lang="pl-PL" altLang="pl-PL"/>
              <a:pPr algn="r" eaLnBrk="1" hangingPunct="1">
                <a:spcBef>
                  <a:spcPct val="0"/>
                </a:spcBef>
              </a:pPr>
              <a:t>22</a:t>
            </a:fld>
            <a:endParaRPr lang="pl-PL" altLang="pl-PL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A25956-0815-444D-8F22-60F6EF641C9A}" type="slidenum">
              <a:rPr lang="pl-PL" altLang="pl-PL"/>
              <a:pPr algn="r" eaLnBrk="1" hangingPunct="1">
                <a:spcBef>
                  <a:spcPct val="0"/>
                </a:spcBef>
              </a:pPr>
              <a:t>23</a:t>
            </a:fld>
            <a:endParaRPr lang="pl-PL" altLang="pl-PL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F4B69E-2F90-4AF2-B6BE-AA36B72EBD82}" type="slidenum">
              <a:rPr lang="pl-PL" altLang="pl-PL"/>
              <a:pPr algn="r" eaLnBrk="1" hangingPunct="1">
                <a:spcBef>
                  <a:spcPct val="0"/>
                </a:spcBef>
              </a:pPr>
              <a:t>24</a:t>
            </a:fld>
            <a:endParaRPr lang="pl-PL" altLang="pl-PL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2E1B58-517A-4557-921F-A2ADF7527F66}" type="slidenum">
              <a:rPr lang="pl-PL" altLang="pl-PL" smtClean="0"/>
              <a:pPr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6A50EE-8C41-4F12-AC4A-A093CB159DDC}" type="slidenum">
              <a:rPr lang="pl-PL" altLang="pl-PL"/>
              <a:pPr algn="r" eaLnBrk="1" hangingPunct="1">
                <a:spcBef>
                  <a:spcPct val="0"/>
                </a:spcBef>
              </a:pPr>
              <a:t>26</a:t>
            </a:fld>
            <a:endParaRPr lang="pl-PL" altLang="pl-PL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16258E-8E6C-4A47-9F1E-D7CEBD8EAA15}" type="slidenum">
              <a:rPr lang="pl-PL" altLang="pl-PL"/>
              <a:pPr algn="r" eaLnBrk="1" hangingPunct="1">
                <a:spcBef>
                  <a:spcPct val="0"/>
                </a:spcBef>
              </a:pPr>
              <a:t>27</a:t>
            </a:fld>
            <a:endParaRPr lang="pl-PL" altLang="pl-PL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C96542-3788-48C7-9443-21DB22C3FF2D}" type="slidenum">
              <a:rPr lang="pl-PL" altLang="pl-PL"/>
              <a:pPr algn="r" eaLnBrk="1" hangingPunct="1">
                <a:spcBef>
                  <a:spcPct val="0"/>
                </a:spcBef>
              </a:pPr>
              <a:t>28</a:t>
            </a:fld>
            <a:endParaRPr lang="pl-PL" altLang="pl-PL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5283F8-F4F9-406A-B3E1-974C62F3F678}" type="slidenum">
              <a:rPr lang="pl-PL" altLang="pl-PL"/>
              <a:pPr algn="r" eaLnBrk="1" hangingPunct="1">
                <a:spcBef>
                  <a:spcPct val="0"/>
                </a:spcBef>
              </a:pPr>
              <a:t>29</a:t>
            </a:fld>
            <a:endParaRPr lang="pl-PL" altLang="pl-PL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l-PL" altLang="pl-PL" smtClean="0">
                <a:latin typeface="Arial" panose="020B0604020202020204" pitchFamily="34" charset="0"/>
              </a:rPr>
              <a:t>WZÓR WNIOSKU – PENDRIVE!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l-PL" altLang="pl-PL" smtClean="0">
                <a:latin typeface="Arial" panose="020B0604020202020204" pitchFamily="34" charset="0"/>
              </a:rPr>
              <a:t>Zmienić czcionkę i rozmieszczenie</a:t>
            </a:r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50DE09-AA30-4454-9BF0-5C7EF84A1266}" type="slidenum">
              <a:rPr lang="pl-PL" altLang="pl-PL" smtClean="0"/>
              <a:pPr>
                <a:spcBef>
                  <a:spcPct val="0"/>
                </a:spcBef>
              </a:pPr>
              <a:t>3</a:t>
            </a:fld>
            <a:endParaRPr lang="pl-PL" altLang="pl-PL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32D60A-8F2E-4A24-99F0-59EDDCF9CF98}" type="slidenum">
              <a:rPr lang="pl-PL" altLang="pl-PL"/>
              <a:pPr algn="r" eaLnBrk="1" hangingPunct="1">
                <a:spcBef>
                  <a:spcPct val="0"/>
                </a:spcBef>
              </a:pPr>
              <a:t>30</a:t>
            </a:fld>
            <a:endParaRPr lang="pl-PL" altLang="pl-PL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BF610B-3B0A-4A86-A862-C8503D557484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82A10D-254C-4C9B-864D-0A49F52AAF10}" type="slidenum">
              <a:rPr lang="pl-PL" altLang="pl-PL"/>
              <a:pPr algn="r" eaLnBrk="1" hangingPunct="1">
                <a:spcBef>
                  <a:spcPct val="0"/>
                </a:spcBef>
              </a:pPr>
              <a:t>4</a:t>
            </a:fld>
            <a:endParaRPr lang="pl-PL" altLang="pl-PL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5433A7-5DA4-40A0-96CB-91355DC6B810}" type="slidenum">
              <a:rPr lang="pl-PL" altLang="pl-PL"/>
              <a:pPr algn="r" eaLnBrk="1" hangingPunct="1">
                <a:spcBef>
                  <a:spcPct val="0"/>
                </a:spcBef>
              </a:pPr>
              <a:t>5</a:t>
            </a:fld>
            <a:endParaRPr lang="pl-PL" altLang="pl-PL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942DAA-EAAF-415C-A091-4B9CB5D61A90}" type="slidenum">
              <a:rPr lang="pl-PL" altLang="pl-PL"/>
              <a:pPr algn="r" eaLnBrk="1" hangingPunct="1">
                <a:spcBef>
                  <a:spcPct val="0"/>
                </a:spcBef>
              </a:pPr>
              <a:t>6</a:t>
            </a:fld>
            <a:endParaRPr lang="pl-PL" altLang="pl-PL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108245-FA26-40A6-92DF-8384EFA21DA1}" type="slidenum">
              <a:rPr lang="pl-PL" altLang="pl-PL"/>
              <a:pPr algn="r" eaLnBrk="1" hangingPunct="1">
                <a:spcBef>
                  <a:spcPct val="0"/>
                </a:spcBef>
              </a:pPr>
              <a:t>7</a:t>
            </a:fld>
            <a:endParaRPr lang="pl-PL" altLang="pl-P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D50A8A-C9D8-42C4-B831-AC2769CF9526}" type="slidenum">
              <a:rPr lang="pl-PL" altLang="pl-PL"/>
              <a:pPr algn="r" eaLnBrk="1" hangingPunct="1">
                <a:spcBef>
                  <a:spcPct val="0"/>
                </a:spcBef>
              </a:pPr>
              <a:t>8</a:t>
            </a:fld>
            <a:endParaRPr lang="pl-PL" altLang="pl-P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8B8EDB-883E-46E3-B304-351FC70D7525}" type="slidenum">
              <a:rPr lang="pl-PL" altLang="pl-PL" smtClean="0"/>
              <a:pPr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l-PL" altLang="pl-PL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7A4BC-C140-4FAC-B308-1B6016CE267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507233325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947BB-96EA-4CF3-8208-8912E2521FA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241981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366EF-FCD0-4EDD-AF22-DA7FE7B773A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9077168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55170-A3EB-4C49-9E1C-847ECA4449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2241821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F9A6-6B57-44EA-86B3-EB66EC3A9F0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53250145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71C8A-49F1-4E32-832B-D5A3A8EF25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55594708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BC2A9-F9B6-4C96-9BC7-77AA9F053AF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2626876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FE568-8BA5-420C-8439-8870C3EDEBA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790136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8F730-72B1-47F6-B0FD-31C38324459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607509932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253C-243E-432B-8379-597BABC45E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19244404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A04E9-0501-4F1C-AA04-C937E7B9C74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48042306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9DB718C-208E-4334-8BAA-80FCEFF54EF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1265238" y="790575"/>
            <a:ext cx="7705725" cy="730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50000">
                <a:srgbClr val="EAEAEA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pl-PL" sz="1800" dirty="0">
              <a:latin typeface="Arial" charset="0"/>
              <a:cs typeface="+mn-cs"/>
            </a:endParaRPr>
          </a:p>
        </p:txBody>
      </p:sp>
      <p:sp>
        <p:nvSpPr>
          <p:cNvPr id="1032" name="Text Box 5"/>
          <p:cNvSpPr txBox="1">
            <a:spLocks noChangeArrowheads="1"/>
          </p:cNvSpPr>
          <p:nvPr userDrawn="1"/>
        </p:nvSpPr>
        <p:spPr bwMode="auto">
          <a:xfrm>
            <a:off x="1919288" y="469900"/>
            <a:ext cx="6408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pl-PL" altLang="pl-PL" sz="1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AGENCJA BEZPIECZEŃSTWA WEWNĘTRZNEGO</a:t>
            </a:r>
          </a:p>
        </p:txBody>
      </p:sp>
      <p:sp>
        <p:nvSpPr>
          <p:cNvPr id="1033" name="Text Box 6"/>
          <p:cNvSpPr txBox="1">
            <a:spLocks noChangeArrowheads="1"/>
          </p:cNvSpPr>
          <p:nvPr userDrawn="1"/>
        </p:nvSpPr>
        <p:spPr bwMode="auto">
          <a:xfrm>
            <a:off x="1912938" y="839788"/>
            <a:ext cx="6408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pl-PL" sz="1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KRAJOWA W</a:t>
            </a:r>
            <a:r>
              <a:rPr lang="pl-PL" altLang="pl-PL" sz="16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ŁADZA BEZPIECZEŃSTWA</a:t>
            </a:r>
          </a:p>
        </p:txBody>
      </p:sp>
      <p:pic>
        <p:nvPicPr>
          <p:cNvPr id="1034" name="Obraz 9"/>
          <p:cNvPicPr>
            <a:picLocks noChangeAspect="1" noChangeArrowheads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 l="32347" t="15198" r="30707" b="11243"/>
          <a:stretch>
            <a:fillRect/>
          </a:stretch>
        </p:blipFill>
        <p:spPr bwMode="auto">
          <a:xfrm>
            <a:off x="107950" y="115888"/>
            <a:ext cx="1206500" cy="141605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3136D51-C0FE-41A8-A89A-3710382C5B25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400"/>
          </a:p>
        </p:txBody>
      </p:sp>
      <p:sp>
        <p:nvSpPr>
          <p:cNvPr id="36" name="pole tekstowe 35"/>
          <p:cNvSpPr txBox="1"/>
          <p:nvPr/>
        </p:nvSpPr>
        <p:spPr>
          <a:xfrm rot="10800000" flipV="1">
            <a:off x="815975" y="2706688"/>
            <a:ext cx="7718425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Ochrona informacji niejawnych </a:t>
            </a:r>
          </a:p>
          <a:p>
            <a:pPr algn="ctr" eaLnBrk="1" hangingPunct="1">
              <a:defRPr/>
            </a:pPr>
            <a:r>
              <a:rPr lang="pl-P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 stosunkach międzynarodowych</a:t>
            </a: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076700"/>
            <a:ext cx="1857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076700"/>
            <a:ext cx="1858962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754188"/>
            <a:ext cx="12239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76700"/>
            <a:ext cx="1857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4076700"/>
            <a:ext cx="185737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66F65BE-1707-49D2-AF96-10271B5B0DE5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11188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osobowe (2/2)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755650" y="1700213"/>
            <a:ext cx="7551738" cy="10810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Warunki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 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 pitchFamily="18" charset="0"/>
              </a:rPr>
              <a:t>dostępu do informacji niejawnych</a:t>
            </a: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/>
            </a:r>
            <a:b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</a:b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+mn-cs"/>
              </a:rPr>
              <a:t>NATO, UE i ESA o klauzuli „RESTRICTED”</a:t>
            </a:r>
          </a:p>
        </p:txBody>
      </p:sp>
      <p:grpSp>
        <p:nvGrpSpPr>
          <p:cNvPr id="2" name="Grupa 26"/>
          <p:cNvGrpSpPr>
            <a:grpSpLocks/>
          </p:cNvGrpSpPr>
          <p:nvPr/>
        </p:nvGrpSpPr>
        <p:grpSpPr bwMode="auto">
          <a:xfrm>
            <a:off x="699516" y="2823100"/>
            <a:ext cx="7760916" cy="790575"/>
            <a:chOff x="467544" y="3542014"/>
            <a:chExt cx="7344816" cy="791274"/>
          </a:xfrm>
          <a:gradFill>
            <a:gsLst>
              <a:gs pos="0">
                <a:srgbClr val="FFC000"/>
              </a:gs>
              <a:gs pos="5000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1" name="Prostokąt zaokrąglony 10"/>
            <p:cNvSpPr/>
            <p:nvPr/>
          </p:nvSpPr>
          <p:spPr>
            <a:xfrm>
              <a:off x="467544" y="3542014"/>
              <a:ext cx="7344816" cy="791274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eaLnBrk="1" hangingPunct="1">
                <a:defRPr/>
              </a:pPr>
              <a:endParaRPr lang="pl-PL" sz="1800"/>
            </a:p>
          </p:txBody>
        </p:sp>
        <p:sp>
          <p:nvSpPr>
            <p:cNvPr id="13" name="Prostokąt 12"/>
            <p:cNvSpPr/>
            <p:nvPr/>
          </p:nvSpPr>
          <p:spPr>
            <a:xfrm>
              <a:off x="996515" y="3551856"/>
              <a:ext cx="6765422" cy="708512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lvl="1" algn="just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000" kern="0" dirty="0">
                  <a:solidFill>
                    <a:srgbClr val="000000"/>
                  </a:solidFill>
                  <a:latin typeface="Times New Roman"/>
                </a:rPr>
                <a:t>Pisemne </a:t>
              </a:r>
              <a:r>
                <a:rPr lang="pl-PL" sz="2000" u="sng" kern="0" dirty="0">
                  <a:solidFill>
                    <a:srgbClr val="000000"/>
                  </a:solidFill>
                  <a:latin typeface="Times New Roman"/>
                </a:rPr>
                <a:t>upoważnienie</a:t>
              </a:r>
              <a:r>
                <a:rPr lang="pl-PL" sz="2000" kern="0" dirty="0">
                  <a:solidFill>
                    <a:srgbClr val="000000"/>
                  </a:solidFill>
                  <a:latin typeface="Times New Roman"/>
                </a:rPr>
                <a:t> </a:t>
              </a:r>
              <a:r>
                <a:rPr lang="pl-PL" sz="2000" kern="0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przez </a:t>
              </a:r>
              <a:r>
                <a:rPr lang="pl-PL" sz="2000" u="sng" kern="0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kierownika jednostki organizacyjnej </a:t>
              </a:r>
              <a:r>
                <a:rPr lang="pl-PL" sz="2000" kern="0" dirty="0">
                  <a:solidFill>
                    <a:srgbClr val="000000"/>
                  </a:solidFill>
                  <a:latin typeface="Times New Roman"/>
                  <a:cs typeface="Arial" charset="0"/>
                </a:rPr>
                <a:t>(w przypadku braku ważnego poświadczenia bezpieczeństwa)</a:t>
              </a:r>
              <a:endParaRPr lang="pl-PL" sz="2400" kern="0" dirty="0">
                <a:latin typeface="Times New Roman"/>
              </a:endParaRPr>
            </a:p>
          </p:txBody>
        </p:sp>
      </p:grpSp>
      <p:grpSp>
        <p:nvGrpSpPr>
          <p:cNvPr id="3" name="Grupa 25"/>
          <p:cNvGrpSpPr>
            <a:grpSpLocks/>
          </p:cNvGrpSpPr>
          <p:nvPr/>
        </p:nvGrpSpPr>
        <p:grpSpPr bwMode="auto">
          <a:xfrm>
            <a:off x="713164" y="3776601"/>
            <a:ext cx="7747268" cy="792167"/>
            <a:chOff x="467544" y="4653136"/>
            <a:chExt cx="6265346" cy="792088"/>
          </a:xfrm>
          <a:gradFill>
            <a:gsLst>
              <a:gs pos="0">
                <a:srgbClr val="FFC000"/>
              </a:gs>
              <a:gs pos="5000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Prostokąt zaokrąglony 14"/>
            <p:cNvSpPr/>
            <p:nvPr/>
          </p:nvSpPr>
          <p:spPr>
            <a:xfrm>
              <a:off x="467544" y="4653136"/>
              <a:ext cx="6265346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908791" y="4670284"/>
              <a:ext cx="5818087" cy="707815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lvl="1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000" u="sng" kern="0" dirty="0">
                  <a:latin typeface="Times New Roman"/>
                </a:rPr>
                <a:t>Przeszkolenie</a:t>
              </a:r>
              <a:r>
                <a:rPr lang="pl-PL" sz="2000" kern="0" dirty="0">
                  <a:latin typeface="Times New Roman"/>
                </a:rPr>
                <a:t> w zakresie ochrony informacji niejawnych krajowych, </a:t>
              </a:r>
              <a:br>
                <a:rPr lang="pl-PL" sz="2000" kern="0" dirty="0">
                  <a:latin typeface="Times New Roman"/>
                </a:rPr>
              </a:br>
              <a:r>
                <a:rPr lang="pl-PL" sz="2000" kern="0" dirty="0">
                  <a:latin typeface="Times New Roman"/>
                </a:rPr>
                <a:t>z elementami dotyczącymi zasad ochrony ww. informacji</a:t>
              </a:r>
            </a:p>
          </p:txBody>
        </p:sp>
      </p:grpSp>
      <p:grpSp>
        <p:nvGrpSpPr>
          <p:cNvPr id="4" name="Grupa 24"/>
          <p:cNvGrpSpPr>
            <a:grpSpLocks/>
          </p:cNvGrpSpPr>
          <p:nvPr/>
        </p:nvGrpSpPr>
        <p:grpSpPr bwMode="auto">
          <a:xfrm>
            <a:off x="713164" y="4706968"/>
            <a:ext cx="5154980" cy="792162"/>
            <a:chOff x="467544" y="5733256"/>
            <a:chExt cx="6556012" cy="792088"/>
          </a:xfrm>
          <a:gradFill>
            <a:gsLst>
              <a:gs pos="0">
                <a:srgbClr val="FFC000"/>
              </a:gs>
              <a:gs pos="50000">
                <a:schemeClr val="bg1">
                  <a:lumMod val="95000"/>
                </a:schemeClr>
              </a:gs>
              <a:gs pos="100000">
                <a:srgbClr val="FFC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Prostokąt zaokrąglony 17"/>
            <p:cNvSpPr/>
            <p:nvPr/>
          </p:nvSpPr>
          <p:spPr>
            <a:xfrm>
              <a:off x="467544" y="5733256"/>
              <a:ext cx="6556012" cy="792088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9" name="Prostokąt 18"/>
            <p:cNvSpPr/>
            <p:nvPr/>
          </p:nvSpPr>
          <p:spPr>
            <a:xfrm>
              <a:off x="1284105" y="5924663"/>
              <a:ext cx="5570893" cy="400073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marL="0" lvl="1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000" kern="0" dirty="0">
                  <a:latin typeface="Times New Roman"/>
                </a:rPr>
                <a:t>Zasada „</a:t>
              </a:r>
              <a:r>
                <a:rPr lang="pl-PL" sz="2000" i="1" kern="0" dirty="0" err="1">
                  <a:latin typeface="Times New Roman"/>
                </a:rPr>
                <a:t>need</a:t>
              </a:r>
              <a:r>
                <a:rPr lang="pl-PL" sz="2000" i="1" kern="0" dirty="0">
                  <a:latin typeface="Times New Roman"/>
                </a:rPr>
                <a:t> to </a:t>
              </a:r>
              <a:r>
                <a:rPr lang="pl-PL" sz="2000" i="1" kern="0" dirty="0" err="1">
                  <a:latin typeface="Times New Roman"/>
                </a:rPr>
                <a:t>know</a:t>
              </a:r>
              <a:r>
                <a:rPr lang="pl-PL" sz="2000" kern="0" dirty="0">
                  <a:latin typeface="Times New Roman"/>
                </a:rPr>
                <a:t>”</a:t>
              </a:r>
            </a:p>
          </p:txBody>
        </p:sp>
      </p:grpSp>
      <p:sp>
        <p:nvSpPr>
          <p:cNvPr id="20" name="Ośmiokąt 19"/>
          <p:cNvSpPr/>
          <p:nvPr/>
        </p:nvSpPr>
        <p:spPr>
          <a:xfrm>
            <a:off x="758253" y="3021661"/>
            <a:ext cx="476250" cy="47625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śmiokąt 20"/>
          <p:cNvSpPr/>
          <p:nvPr/>
        </p:nvSpPr>
        <p:spPr>
          <a:xfrm>
            <a:off x="781426" y="3924211"/>
            <a:ext cx="476250" cy="47625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Ośmiokąt 21"/>
          <p:cNvSpPr/>
          <p:nvPr/>
        </p:nvSpPr>
        <p:spPr>
          <a:xfrm>
            <a:off x="781426" y="4868253"/>
            <a:ext cx="476250" cy="476250"/>
          </a:xfrm>
          <a:prstGeom prst="octagon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1057275" y="5734050"/>
            <a:ext cx="4608513" cy="762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Clr>
                <a:srgbClr val="CCFFFF"/>
              </a:buClr>
              <a:buSzPct val="75000"/>
              <a:defRPr/>
            </a:pPr>
            <a:r>
              <a:rPr lang="pl-PL" sz="2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Nie jest wymagane posiadanie poświadczenia bezpieczeństwa</a:t>
            </a:r>
          </a:p>
        </p:txBody>
      </p:sp>
      <p:pic>
        <p:nvPicPr>
          <p:cNvPr id="14349" name="Picture 13" descr="http://cdn.articulate.com/images/blogs/rel/uploads/2008/06/needtoknow.gif"/>
          <p:cNvPicPr>
            <a:picLocks noChangeAspect="1" noChangeArrowheads="1"/>
          </p:cNvPicPr>
          <p:nvPr/>
        </p:nvPicPr>
        <p:blipFill>
          <a:blip r:embed="rId3"/>
          <a:srcRect l="4416" t="7769" r="4710" b="9989"/>
          <a:stretch>
            <a:fillRect/>
          </a:stretch>
        </p:blipFill>
        <p:spPr bwMode="auto">
          <a:xfrm>
            <a:off x="5964238" y="4735513"/>
            <a:ext cx="2447925" cy="1403350"/>
          </a:xfrm>
          <a:prstGeom prst="rect">
            <a:avLst/>
          </a:prstGeom>
          <a:noFill/>
          <a:ln w="38100">
            <a:solidFill>
              <a:srgbClr val="FFC000"/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7EC0A1-D4D2-434E-B8C0-D8AE49822D00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400"/>
          </a:p>
        </p:txBody>
      </p:sp>
      <p:sp>
        <p:nvSpPr>
          <p:cNvPr id="36" name="pole tekstowe 35"/>
          <p:cNvSpPr txBox="1"/>
          <p:nvPr/>
        </p:nvSpPr>
        <p:spPr>
          <a:xfrm>
            <a:off x="923925" y="1492250"/>
            <a:ext cx="7254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Sposób postępowania z informacjami niejawnymi oznaczonymi klauzulą</a:t>
            </a:r>
            <a:endParaRPr lang="en-GB" sz="20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>
          <a:xfrm>
            <a:off x="828675" y="3500438"/>
            <a:ext cx="7704138" cy="27844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rejestracja – w ewidencjach krajowych;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przechowywanie, kopiowanie, tłumaczenie, niszczenie </a:t>
            </a:r>
            <a:b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- zgodnie z przepisami krajowymi;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przetwarzanie i przekazywanie tylko za pomocą akredytowanych systemów teleinformatycznych;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Char char="§"/>
              <a:defRPr/>
            </a:pPr>
            <a:r>
              <a:rPr kumimoji="1" lang="pl-PL" sz="2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udostępnianie stronie trzeciej za zgodą wytwórcy.</a:t>
            </a:r>
          </a:p>
          <a:p>
            <a:pPr marL="342900" indent="-342900">
              <a:spcBef>
                <a:spcPct val="40000"/>
              </a:spcBef>
              <a:buSzPct val="75000"/>
              <a:buFont typeface="Wingdings" pitchFamily="2" charset="2"/>
              <a:buNone/>
              <a:defRPr/>
            </a:pPr>
            <a:endParaRPr kumimoji="1" lang="en-GB" sz="2400" dirty="0">
              <a:solidFill>
                <a:srgbClr val="000000"/>
              </a:solidFill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068474" y="2518742"/>
          <a:ext cx="6851105" cy="64807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751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22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3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RESTREINT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8"/>
          <p:cNvGrpSpPr>
            <a:grpSpLocks/>
          </p:cNvGrpSpPr>
          <p:nvPr/>
        </p:nvGrpSpPr>
        <p:grpSpPr bwMode="auto">
          <a:xfrm>
            <a:off x="249238" y="2997200"/>
            <a:ext cx="8643937" cy="3013075"/>
            <a:chOff x="248609" y="2852936"/>
            <a:chExt cx="8643871" cy="3312368"/>
          </a:xfrm>
        </p:grpSpPr>
        <p:sp>
          <p:nvSpPr>
            <p:cNvPr id="14" name="Prostokąt 13"/>
            <p:cNvSpPr/>
            <p:nvPr/>
          </p:nvSpPr>
          <p:spPr>
            <a:xfrm>
              <a:off x="4571338" y="2861662"/>
              <a:ext cx="4321142" cy="32443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26637" name="Picture 11" descr="http://www.naturallyloyal.com/site/wp-content/uploads/2012/01/make-training-memorable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437"/>
            <a:stretch>
              <a:fillRect/>
            </a:stretch>
          </p:blipFill>
          <p:spPr bwMode="auto">
            <a:xfrm>
              <a:off x="248609" y="2852936"/>
              <a:ext cx="4323391" cy="3312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2D735A-3A38-4862-9E1F-3B40592CC8CC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3414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300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Szkolenia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468813" y="4248150"/>
            <a:ext cx="446405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Tx/>
              <a:buNone/>
            </a:pPr>
            <a:r>
              <a:rPr lang="pl-PL" altLang="pl-PL" sz="2400" b="1">
                <a:latin typeface="Times New Roman" panose="02020603050405020304" pitchFamily="18" charset="0"/>
              </a:rPr>
              <a:t>Uproszczone szkolenie</a:t>
            </a:r>
          </a:p>
          <a:p>
            <a:pPr algn="just">
              <a:spcBef>
                <a:spcPct val="0"/>
              </a:spcBef>
              <a:buClr>
                <a:schemeClr val="tx1"/>
              </a:buClr>
              <a:buSzPct val="75000"/>
              <a:buFontTx/>
              <a:buNone/>
            </a:pPr>
            <a:r>
              <a:rPr lang="pl-PL" altLang="pl-PL" sz="2000">
                <a:latin typeface="Times New Roman" panose="02020603050405020304" pitchFamily="18" charset="0"/>
              </a:rPr>
              <a:t>(</a:t>
            </a:r>
            <a:r>
              <a:rPr lang="pl-PL" altLang="pl-PL" sz="1800"/>
              <a:t>przypomnienie podstawowych zasad postępowania z informacjami niejawnymi międzynarodowymi</a:t>
            </a:r>
            <a:r>
              <a:rPr lang="pl-PL" altLang="pl-PL" sz="2000">
                <a:latin typeface="Times New Roman" panose="02020603050405020304" pitchFamily="18" charset="0"/>
              </a:rPr>
              <a:t>)</a:t>
            </a:r>
            <a:endParaRPr lang="pl-PL" altLang="pl-PL" sz="2400">
              <a:latin typeface="Times New Roman" panose="02020603050405020304" pitchFamily="18" charset="0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1692275" y="1916113"/>
            <a:ext cx="6191250" cy="796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prowadzone są przez pełnomocników ochrony, przeszkolonych przez ABW/SKW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4486275" y="2943225"/>
            <a:ext cx="4406900" cy="8461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buClr>
                <a:schemeClr val="tx1"/>
              </a:buClr>
              <a:buSzPct val="75000"/>
              <a:defRPr/>
            </a:pPr>
            <a:r>
              <a:rPr lang="pl-PL" sz="2400" b="1" kern="0" dirty="0">
                <a:latin typeface="Times New Roman"/>
                <a:cs typeface="Arial" charset="0"/>
              </a:rPr>
              <a:t>Standardowe szkolenie</a:t>
            </a:r>
          </a:p>
          <a:p>
            <a:pPr algn="just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pl-PL" sz="2000" kern="0" dirty="0">
                <a:latin typeface="Times New Roman"/>
                <a:cs typeface="Arial" charset="0"/>
              </a:rPr>
              <a:t>(art. 19 UOIN)</a:t>
            </a:r>
            <a:endParaRPr lang="pl-PL" sz="2400" b="1" kern="0" dirty="0">
              <a:latin typeface="Times New Roman"/>
              <a:cs typeface="Arial" charset="0"/>
            </a:endParaRPr>
          </a:p>
        </p:txBody>
      </p:sp>
      <p:sp>
        <p:nvSpPr>
          <p:cNvPr id="11" name="Strzałka w prawo 10"/>
          <p:cNvSpPr/>
          <p:nvPr/>
        </p:nvSpPr>
        <p:spPr>
          <a:xfrm>
            <a:off x="6215063" y="3475038"/>
            <a:ext cx="288925" cy="2159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/>
          </a:p>
        </p:txBody>
      </p:sp>
      <p:sp>
        <p:nvSpPr>
          <p:cNvPr id="12" name="Strzałka w prawo 11"/>
          <p:cNvSpPr/>
          <p:nvPr/>
        </p:nvSpPr>
        <p:spPr>
          <a:xfrm>
            <a:off x="6781800" y="5397500"/>
            <a:ext cx="287338" cy="215900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/>
          </a:p>
        </p:txBody>
      </p:sp>
      <p:sp>
        <p:nvSpPr>
          <p:cNvPr id="17" name="Prostokąt 16"/>
          <p:cNvSpPr/>
          <p:nvPr/>
        </p:nvSpPr>
        <p:spPr>
          <a:xfrm>
            <a:off x="6516688" y="3325813"/>
            <a:ext cx="1662112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  <a:buClr>
                <a:schemeClr val="tx1"/>
              </a:buClr>
              <a:buSzPct val="75000"/>
              <a:defRPr/>
            </a:pPr>
            <a:r>
              <a:rPr lang="pl-PL" sz="2400" b="1" kern="0" dirty="0">
                <a:solidFill>
                  <a:srgbClr val="C00000"/>
                </a:solidFill>
                <a:latin typeface="Times New Roman"/>
                <a:cs typeface="Arial" charset="0"/>
              </a:rPr>
              <a:t>raz na 5 lat</a:t>
            </a:r>
            <a:endParaRPr lang="pl-PL" sz="2400" b="1" kern="0" dirty="0">
              <a:latin typeface="Times New Roman"/>
              <a:cs typeface="Arial" charset="0"/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7056438" y="5227638"/>
            <a:ext cx="1620837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2400" b="1" kern="0" dirty="0">
                <a:solidFill>
                  <a:srgbClr val="C00000"/>
                </a:solidFill>
                <a:latin typeface="Times New Roman"/>
                <a:cs typeface="Arial" charset="0"/>
              </a:rPr>
              <a:t>raz w roku</a:t>
            </a:r>
            <a:endParaRPr lang="pl-PL" sz="24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://images.clipartpanda.com/industry-clipart-0511-1012-2713-0003_Industrial_Factory_with_Smokestacks_clipart_imag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8000" contrast="-62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820896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50F3BC-6F04-4B68-A645-523A8048266C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przemysłowe (1/2)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611188" y="2636838"/>
            <a:ext cx="799306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r>
              <a:rPr lang="pl-PL" altLang="pl-PL" sz="2000"/>
              <a:t>Warunkami przystąpienia do kontraktu są: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odpowiednie świadectwo bezpieczeństwa przemysłowego;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odpowiednie poświadczenia bezpieczeństwa i przeszkolenie pracowników wyznaczonych do realizacji kontraktu</a:t>
            </a:r>
            <a:r>
              <a:rPr lang="pl-PL" altLang="pl-PL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827088" y="1916113"/>
            <a:ext cx="7416800" cy="75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Kontrakty związane z dostępem do informacji NATO, UE i ESA o  klauzulach „CONFIDENTIAL” i „SECRET”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CD8C3E-05FF-45BC-8032-FFE72B8F4C9F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przemysłowe (2/2)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27088" y="1989138"/>
            <a:ext cx="7416800" cy="752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Kontrakty związane z dostępem do informacji NATO, UE </a:t>
            </a:r>
            <a:b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1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 ESA o klauzuli „RESTRICTED”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250825" y="2852738"/>
            <a:ext cx="86423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r>
              <a:rPr lang="pl-PL" altLang="pl-PL" sz="2000"/>
              <a:t>Warunkami przystąpienia do kontraktu są: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właściwe upoważnienie i przeszkolenie pracowników (bezpieczeństwo osobowe);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opracowanie instrukcji postępowania z takimi informacjami (bezpieczeństwo obiegu informacji);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zapewnienie warunków ochrony takich informacji we własnych obiektach (bezpieczeństwo fizyczne);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akredytacja systemu IT przez ABW/SKW (bezpieczeństwo teleinformatyczne).</a:t>
            </a:r>
            <a:endParaRPr lang="pl-PL" altLang="pl-PL" sz="2000" i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7B7206-E151-4939-96A6-3CBDD25B92F8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3414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Kancelarie Tajne Międzynarodowe (1/3)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3068638"/>
            <a:ext cx="8382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4492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r>
              <a:rPr lang="pl-PL" altLang="pl-PL" sz="2400"/>
              <a:t>Obieg tylko poprzez </a:t>
            </a:r>
            <a:r>
              <a:rPr lang="pl-PL" altLang="pl-PL" sz="2400" b="1">
                <a:solidFill>
                  <a:srgbClr val="C00000"/>
                </a:solidFill>
              </a:rPr>
              <a:t>wpisaną przez ABW do rejestru kancelarię tajną międzynarodową</a:t>
            </a:r>
            <a:r>
              <a:rPr lang="pl-PL" altLang="pl-PL" sz="2400">
                <a:solidFill>
                  <a:srgbClr val="C00000"/>
                </a:solidFill>
              </a:rPr>
              <a:t> </a:t>
            </a:r>
            <a:r>
              <a:rPr lang="pl-PL" altLang="pl-PL" sz="2400"/>
              <a:t>- wpisu dokonuje się na podstawie zatwierdzonego przez ABW: </a:t>
            </a:r>
          </a:p>
          <a:p>
            <a:pPr marL="0"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pl-PL" altLang="pl-PL" sz="2400"/>
              <a:t>planu organizacji kancelarii tajnej międzynarodowej;</a:t>
            </a:r>
          </a:p>
          <a:p>
            <a:pPr marL="0"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pl-PL" altLang="pl-PL" sz="2400"/>
              <a:t>regulaminu kancelarii tajnej międzynarodowej;</a:t>
            </a:r>
          </a:p>
          <a:p>
            <a:pPr marL="0"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pl-PL" altLang="pl-PL" sz="2400"/>
              <a:t>regulaminu czytelni kancelarii tajnej międzynarodowej</a:t>
            </a:r>
            <a:r>
              <a:rPr lang="pl-PL" altLang="pl-PL" sz="24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63675" y="1914525"/>
            <a:ext cx="6192838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Materiały </a:t>
            </a:r>
            <a:r>
              <a:rPr lang="pl-PL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NATO, UE i ESA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o klauzulach „CONFIDENTIAL”, „SECRET”, „TOP SECRET”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79B409-0D62-4173-A799-B76B54221EE6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125" y="11334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Kancelarie Tajne Międzynarodowe (2/3)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76375" y="1639888"/>
            <a:ext cx="619125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Materiały </a:t>
            </a:r>
            <a:r>
              <a:rPr lang="pl-PL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NATO, UE i ESA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o klauzulach „CONFIDENTIAL”, „SECRET”, „TOP SECRET”</a:t>
            </a:r>
          </a:p>
        </p:txBody>
      </p:sp>
      <p:grpSp>
        <p:nvGrpSpPr>
          <p:cNvPr id="2" name="Grupa 129"/>
          <p:cNvGrpSpPr>
            <a:grpSpLocks/>
          </p:cNvGrpSpPr>
          <p:nvPr/>
        </p:nvGrpSpPr>
        <p:grpSpPr bwMode="auto">
          <a:xfrm>
            <a:off x="1547813" y="2557463"/>
            <a:ext cx="6048375" cy="1158875"/>
            <a:chOff x="1547515" y="2556732"/>
            <a:chExt cx="6048968" cy="1160300"/>
          </a:xfrm>
        </p:grpSpPr>
        <p:sp>
          <p:nvSpPr>
            <p:cNvPr id="31" name="Prostokąt 30"/>
            <p:cNvSpPr/>
            <p:nvPr/>
          </p:nvSpPr>
          <p:spPr>
            <a:xfrm>
              <a:off x="1547515" y="2564679"/>
              <a:ext cx="3024483" cy="11523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2" name="Prostokąt 31"/>
            <p:cNvSpPr/>
            <p:nvPr/>
          </p:nvSpPr>
          <p:spPr>
            <a:xfrm>
              <a:off x="4571998" y="2564679"/>
              <a:ext cx="3024485" cy="115235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1547515" y="2556732"/>
              <a:ext cx="6048968" cy="398952"/>
            </a:xfrm>
            <a:prstGeom prst="rect">
              <a:avLst/>
            </a:prstGeom>
            <a:gradFill flip="none" rotWithShape="1">
              <a:gsLst>
                <a:gs pos="0">
                  <a:srgbClr val="FFFF00"/>
                </a:gs>
                <a:gs pos="50000">
                  <a:srgbClr val="92D050"/>
                </a:gs>
                <a:gs pos="100000">
                  <a:srgbClr val="00B050"/>
                </a:gs>
              </a:gsLst>
              <a:lin ang="0" scaled="1"/>
              <a:tileRect/>
            </a:gradFill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5000"/>
                </a:spcBef>
                <a:buFont typeface="Wingdings" pitchFamily="2" charset="2"/>
                <a:buNone/>
                <a:defRPr/>
              </a:pPr>
              <a:r>
                <a:rPr lang="pl-PL" altLang="pl-PL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Główna Kancelaria Tajna Międzynarodowa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2038100" y="2954095"/>
              <a:ext cx="1962342" cy="7073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b="1" dirty="0">
                  <a:latin typeface="Arial" charset="0"/>
                  <a:cs typeface="Arial" charset="0"/>
                </a:rPr>
                <a:t>MSZ</a:t>
              </a:r>
            </a:p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Arial" charset="0"/>
                </a:rPr>
                <a:t>(sfera cywilna)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4989552" y="2954095"/>
              <a:ext cx="2248120" cy="7073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b="1" dirty="0">
                  <a:latin typeface="Arial" charset="0"/>
                  <a:cs typeface="Arial" charset="0"/>
                </a:rPr>
                <a:t>MON</a:t>
              </a:r>
            </a:p>
            <a:p>
              <a:pPr algn="ctr" eaLnBrk="1" hangingPunct="1">
                <a:spcBef>
                  <a:spcPts val="0"/>
                </a:spcBef>
                <a:buFont typeface="Wingdings" pitchFamily="2" charset="2"/>
                <a:buNone/>
                <a:defRPr/>
              </a:pPr>
              <a:r>
                <a:rPr lang="pl-PL" altLang="pl-PL" sz="2000" i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cs typeface="Arial" charset="0"/>
                </a:rPr>
                <a:t>(sfera wojskowa)</a:t>
              </a:r>
            </a:p>
          </p:txBody>
        </p:sp>
      </p:grpSp>
      <p:grpSp>
        <p:nvGrpSpPr>
          <p:cNvPr id="3" name="Grupa 130"/>
          <p:cNvGrpSpPr>
            <a:grpSpLocks/>
          </p:cNvGrpSpPr>
          <p:nvPr/>
        </p:nvGrpSpPr>
        <p:grpSpPr bwMode="auto">
          <a:xfrm>
            <a:off x="900113" y="3933825"/>
            <a:ext cx="7489825" cy="1223963"/>
            <a:chOff x="827584" y="3933056"/>
            <a:chExt cx="7488832" cy="1224136"/>
          </a:xfrm>
        </p:grpSpPr>
        <p:sp>
          <p:nvSpPr>
            <p:cNvPr id="36" name="Prostokąt 35"/>
            <p:cNvSpPr/>
            <p:nvPr/>
          </p:nvSpPr>
          <p:spPr>
            <a:xfrm>
              <a:off x="827584" y="3933056"/>
              <a:ext cx="7488832" cy="1224136"/>
            </a:xfrm>
            <a:prstGeom prst="rect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7" name="Prostokąt zaokrąglony 36"/>
            <p:cNvSpPr/>
            <p:nvPr/>
          </p:nvSpPr>
          <p:spPr>
            <a:xfrm>
              <a:off x="972027" y="4148987"/>
              <a:ext cx="822216" cy="57634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41" name="Prostokąt zaokrąglony 40"/>
            <p:cNvSpPr/>
            <p:nvPr/>
          </p:nvSpPr>
          <p:spPr>
            <a:xfrm>
              <a:off x="6516430" y="4509400"/>
              <a:ext cx="792057" cy="576343"/>
            </a:xfrm>
            <a:prstGeom prst="roundRect">
              <a:avLst/>
            </a:prstGeom>
            <a:solidFill>
              <a:srgbClr val="FF33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42" name="Prostokąt zaokrąglony 41"/>
            <p:cNvSpPr/>
            <p:nvPr/>
          </p:nvSpPr>
          <p:spPr>
            <a:xfrm>
              <a:off x="7411661" y="4115645"/>
              <a:ext cx="792057" cy="554115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43" name="Prostokąt zaokrąglony 42"/>
            <p:cNvSpPr/>
            <p:nvPr/>
          </p:nvSpPr>
          <p:spPr>
            <a:xfrm>
              <a:off x="1906941" y="4509400"/>
              <a:ext cx="823803" cy="576343"/>
            </a:xfrm>
            <a:prstGeom prst="roundRect">
              <a:avLst/>
            </a:prstGeom>
            <a:solidFill>
              <a:srgbClr val="0099F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4843" name="Text Box 8"/>
            <p:cNvSpPr txBox="1">
              <a:spLocks noChangeArrowheads="1"/>
            </p:cNvSpPr>
            <p:nvPr/>
          </p:nvSpPr>
          <p:spPr bwMode="auto">
            <a:xfrm>
              <a:off x="2511698" y="4175978"/>
              <a:ext cx="4103144" cy="7795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l-PL" altLang="pl-PL" sz="1800" b="1"/>
                <a:t>Kancelarie tajne międzynarodowe </a:t>
              </a:r>
            </a:p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l-PL" altLang="pl-PL" sz="1800" b="1"/>
                <a:t>w jednostkach organizacyjnych</a:t>
              </a:r>
            </a:p>
          </p:txBody>
        </p:sp>
        <p:pic>
          <p:nvPicPr>
            <p:cNvPr id="34844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680" y="4234736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5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6432" y="4581128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6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7528" y="4594776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47" name="Picture 2" descr="C:\Program Files (x86)\Microsoft Office\MEDIA\CAGCAT10\j0235319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4193792"/>
              <a:ext cx="432048" cy="441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upa 135"/>
          <p:cNvGrpSpPr>
            <a:grpSpLocks/>
          </p:cNvGrpSpPr>
          <p:nvPr/>
        </p:nvGrpSpPr>
        <p:grpSpPr bwMode="auto">
          <a:xfrm>
            <a:off x="2411413" y="5516563"/>
            <a:ext cx="4321175" cy="863600"/>
            <a:chOff x="2411760" y="5373216"/>
            <a:chExt cx="4320480" cy="864096"/>
          </a:xfrm>
        </p:grpSpPr>
        <p:sp>
          <p:nvSpPr>
            <p:cNvPr id="65" name="Prostokąt 64"/>
            <p:cNvSpPr/>
            <p:nvPr/>
          </p:nvSpPr>
          <p:spPr>
            <a:xfrm>
              <a:off x="2411760" y="5373216"/>
              <a:ext cx="4320480" cy="864096"/>
            </a:xfrm>
            <a:prstGeom prst="rect">
              <a:avLst/>
            </a:prstGeom>
            <a:ln w="381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34833" name="Text Box 8"/>
            <p:cNvSpPr txBox="1">
              <a:spLocks noChangeArrowheads="1"/>
            </p:cNvSpPr>
            <p:nvPr/>
          </p:nvSpPr>
          <p:spPr bwMode="auto">
            <a:xfrm>
              <a:off x="3321251" y="5435164"/>
              <a:ext cx="2447531" cy="397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 typeface="Wingdings" panose="05000000000000000000" pitchFamily="2" charset="2"/>
                <a:buNone/>
              </a:pPr>
              <a:r>
                <a:rPr lang="pl-PL" altLang="pl-PL" sz="2000">
                  <a:latin typeface="Times New Roman" panose="02020603050405020304" pitchFamily="18" charset="0"/>
                </a:rPr>
                <a:t>Punkty kontroli</a:t>
              </a:r>
            </a:p>
          </p:txBody>
        </p:sp>
        <p:sp>
          <p:nvSpPr>
            <p:cNvPr id="74" name="Elipsa 73"/>
            <p:cNvSpPr/>
            <p:nvPr/>
          </p:nvSpPr>
          <p:spPr>
            <a:xfrm>
              <a:off x="5868779" y="5517761"/>
              <a:ext cx="576169" cy="5750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76" name="Elipsa 75"/>
            <p:cNvSpPr/>
            <p:nvPr/>
          </p:nvSpPr>
          <p:spPr>
            <a:xfrm>
              <a:off x="2772064" y="5517761"/>
              <a:ext cx="576170" cy="575005"/>
            </a:xfrm>
            <a:prstGeom prst="ellipse">
              <a:avLst/>
            </a:prstGeom>
            <a:solidFill>
              <a:srgbClr val="0099FF"/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57347" name="Picture 3" descr="C:\Program Files (x86)\Microsoft Office\MEDIA\CAGCAT10\j0185604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843808" y="5589240"/>
              <a:ext cx="435385" cy="435816"/>
            </a:xfrm>
            <a:prstGeom prst="rect">
              <a:avLst/>
            </a:prstGeom>
            <a:noFill/>
          </p:spPr>
        </p:pic>
        <p:pic>
          <p:nvPicPr>
            <p:cNvPr id="125" name="Picture 3" descr="C:\Program Files (x86)\Microsoft Office\MEDIA\CAGCAT10\j0185604.wmf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940152" y="5589240"/>
              <a:ext cx="435385" cy="435816"/>
            </a:xfrm>
            <a:prstGeom prst="rect">
              <a:avLst/>
            </a:prstGeom>
            <a:noFill/>
          </p:spPr>
        </p:pic>
      </p:grpSp>
      <p:grpSp>
        <p:nvGrpSpPr>
          <p:cNvPr id="5" name="Grupa 131"/>
          <p:cNvGrpSpPr>
            <a:grpSpLocks/>
          </p:cNvGrpSpPr>
          <p:nvPr/>
        </p:nvGrpSpPr>
        <p:grpSpPr bwMode="auto">
          <a:xfrm>
            <a:off x="1382713" y="3716338"/>
            <a:ext cx="1676400" cy="792162"/>
            <a:chOff x="1383075" y="3717032"/>
            <a:chExt cx="1676757" cy="792088"/>
          </a:xfrm>
        </p:grpSpPr>
        <p:cxnSp>
          <p:nvCxnSpPr>
            <p:cNvPr id="45" name="Łącznik prosty ze strzałką 44"/>
            <p:cNvCxnSpPr>
              <a:stCxn id="31" idx="2"/>
              <a:endCxn id="37" idx="0"/>
            </p:cNvCxnSpPr>
            <p:nvPr/>
          </p:nvCxnSpPr>
          <p:spPr>
            <a:xfrm flipH="1">
              <a:off x="1383075" y="3717032"/>
              <a:ext cx="1676757" cy="431760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Łącznik prosty ze strzałką 46"/>
            <p:cNvCxnSpPr>
              <a:stCxn id="31" idx="2"/>
              <a:endCxn id="43" idx="0"/>
            </p:cNvCxnSpPr>
            <p:nvPr/>
          </p:nvCxnSpPr>
          <p:spPr>
            <a:xfrm flipH="1">
              <a:off x="2319899" y="3717032"/>
              <a:ext cx="739933" cy="79208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a 132"/>
          <p:cNvGrpSpPr>
            <a:grpSpLocks/>
          </p:cNvGrpSpPr>
          <p:nvPr/>
        </p:nvGrpSpPr>
        <p:grpSpPr bwMode="auto">
          <a:xfrm>
            <a:off x="6084888" y="3716338"/>
            <a:ext cx="1722437" cy="792162"/>
            <a:chOff x="6084168" y="3717032"/>
            <a:chExt cx="1723252" cy="792088"/>
          </a:xfrm>
        </p:grpSpPr>
        <p:cxnSp>
          <p:nvCxnSpPr>
            <p:cNvPr id="55" name="Łącznik prosty ze strzałką 54"/>
            <p:cNvCxnSpPr>
              <a:stCxn id="32" idx="2"/>
              <a:endCxn id="41" idx="0"/>
            </p:cNvCxnSpPr>
            <p:nvPr/>
          </p:nvCxnSpPr>
          <p:spPr>
            <a:xfrm>
              <a:off x="6084168" y="3717032"/>
              <a:ext cx="827478" cy="792088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Łącznik prosty ze strzałką 56"/>
            <p:cNvCxnSpPr>
              <a:stCxn id="32" idx="2"/>
              <a:endCxn id="42" idx="0"/>
            </p:cNvCxnSpPr>
            <p:nvPr/>
          </p:nvCxnSpPr>
          <p:spPr>
            <a:xfrm>
              <a:off x="6084168" y="3717032"/>
              <a:ext cx="1723252" cy="398425"/>
            </a:xfrm>
            <a:prstGeom prst="straightConnector1">
              <a:avLst/>
            </a:prstGeom>
            <a:ln w="5715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Łącznik prosty ze strzałką 77"/>
          <p:cNvCxnSpPr>
            <a:stCxn id="43" idx="2"/>
            <a:endCxn id="76" idx="1"/>
          </p:cNvCxnSpPr>
          <p:nvPr/>
        </p:nvCxnSpPr>
        <p:spPr>
          <a:xfrm>
            <a:off x="2392363" y="5099050"/>
            <a:ext cx="463550" cy="633413"/>
          </a:xfrm>
          <a:prstGeom prst="straightConnector1">
            <a:avLst/>
          </a:prstGeom>
          <a:ln w="57150">
            <a:solidFill>
              <a:srgbClr val="0099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Łącznik prosty ze strzałką 82"/>
          <p:cNvCxnSpPr>
            <a:stCxn id="41" idx="2"/>
            <a:endCxn id="74" idx="7"/>
          </p:cNvCxnSpPr>
          <p:nvPr/>
        </p:nvCxnSpPr>
        <p:spPr>
          <a:xfrm flipH="1">
            <a:off x="6361113" y="5099050"/>
            <a:ext cx="625475" cy="6334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rostokąt 95"/>
          <p:cNvSpPr/>
          <p:nvPr/>
        </p:nvSpPr>
        <p:spPr>
          <a:xfrm>
            <a:off x="0" y="2708275"/>
            <a:ext cx="9144000" cy="3600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/>
          </a:p>
        </p:txBody>
      </p:sp>
      <p:sp>
        <p:nvSpPr>
          <p:cNvPr id="36867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00B094-EE2D-4F16-AB4C-967AE4AACE24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1969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Kancelarie Tajne Międzynarodowe (3/3)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462088" y="1698625"/>
            <a:ext cx="6191250" cy="822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Materiały </a:t>
            </a:r>
            <a:r>
              <a:rPr lang="pl-PL" sz="20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NATO, UE i ESA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o klauzulach „CONFIDENTIAL”, „SECRET”, „TOP SECRET”</a:t>
            </a:r>
          </a:p>
        </p:txBody>
      </p:sp>
      <p:sp>
        <p:nvSpPr>
          <p:cNvPr id="44" name="Prostokąt 43"/>
          <p:cNvSpPr/>
          <p:nvPr/>
        </p:nvSpPr>
        <p:spPr>
          <a:xfrm>
            <a:off x="238125" y="2800350"/>
            <a:ext cx="38163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defRPr/>
            </a:pPr>
            <a:r>
              <a:rPr lang="pl-PL" alt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Kancelarie tajne międzynarodowe tworzą </a:t>
            </a:r>
            <a:r>
              <a:rPr lang="pl-PL" altLang="pl-PL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system autonomiczny</a:t>
            </a:r>
            <a:r>
              <a:rPr lang="pl-PL" altLang="pl-PL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, funkcjonujący w sposób niezależny od systemu kancelarii krajowych.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6" name="AutoShape 29"/>
          <p:cNvSpPr>
            <a:spLocks noChangeArrowheads="1"/>
          </p:cNvSpPr>
          <p:nvPr/>
        </p:nvSpPr>
        <p:spPr bwMode="auto">
          <a:xfrm>
            <a:off x="4211638" y="2708275"/>
            <a:ext cx="4427537" cy="36004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pl-PL" sz="1800">
              <a:latin typeface="Arial" charset="0"/>
              <a:cs typeface="Arial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4535488" y="2698750"/>
            <a:ext cx="3816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l-PL" altLang="pl-PL" sz="1800" b="1"/>
              <a:t>JEDNOSTKA ORGANIZACYJNA</a:t>
            </a:r>
          </a:p>
        </p:txBody>
      </p:sp>
      <p:sp>
        <p:nvSpPr>
          <p:cNvPr id="49" name="AutoShape 31"/>
          <p:cNvSpPr>
            <a:spLocks noChangeArrowheads="1"/>
          </p:cNvSpPr>
          <p:nvPr/>
        </p:nvSpPr>
        <p:spPr bwMode="auto">
          <a:xfrm>
            <a:off x="4419600" y="3070225"/>
            <a:ext cx="4032250" cy="3603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400" b="1"/>
              <a:t>KIEROWNIK JEDNOSTKI ORGANIZACYJNEJ</a:t>
            </a:r>
          </a:p>
        </p:txBody>
      </p:sp>
      <p:sp>
        <p:nvSpPr>
          <p:cNvPr id="52" name="AutoShape 32"/>
          <p:cNvSpPr>
            <a:spLocks noChangeArrowheads="1"/>
          </p:cNvSpPr>
          <p:nvPr/>
        </p:nvSpPr>
        <p:spPr bwMode="auto">
          <a:xfrm>
            <a:off x="5770563" y="3627438"/>
            <a:ext cx="1330325" cy="4318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/>
              <a:t>PEŁNOMOCNIK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200" b="1"/>
              <a:t>OCHRONY</a:t>
            </a:r>
          </a:p>
        </p:txBody>
      </p:sp>
      <p:grpSp>
        <p:nvGrpSpPr>
          <p:cNvPr id="2" name="Grupa 69"/>
          <p:cNvGrpSpPr>
            <a:grpSpLocks/>
          </p:cNvGrpSpPr>
          <p:nvPr/>
        </p:nvGrpSpPr>
        <p:grpSpPr bwMode="auto">
          <a:xfrm>
            <a:off x="4449763" y="4410075"/>
            <a:ext cx="1800225" cy="461963"/>
            <a:chOff x="4283968" y="4288904"/>
            <a:chExt cx="1800201" cy="461665"/>
          </a:xfrm>
        </p:grpSpPr>
        <p:sp>
          <p:nvSpPr>
            <p:cNvPr id="36891" name="AutoShape 32"/>
            <p:cNvSpPr>
              <a:spLocks noChangeArrowheads="1"/>
            </p:cNvSpPr>
            <p:nvPr/>
          </p:nvSpPr>
          <p:spPr bwMode="auto">
            <a:xfrm>
              <a:off x="4283968" y="4293344"/>
              <a:ext cx="1800200" cy="45010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36892" name="Prostokąt 68"/>
            <p:cNvSpPr>
              <a:spLocks noChangeArrowheads="1"/>
            </p:cNvSpPr>
            <p:nvPr/>
          </p:nvSpPr>
          <p:spPr bwMode="auto">
            <a:xfrm>
              <a:off x="4283969" y="4288904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KIEROWNIK KANCELARII TAJNEJ</a:t>
              </a:r>
            </a:p>
          </p:txBody>
        </p:sp>
      </p:grpSp>
      <p:grpSp>
        <p:nvGrpSpPr>
          <p:cNvPr id="3" name="Grupa 70"/>
          <p:cNvGrpSpPr>
            <a:grpSpLocks/>
          </p:cNvGrpSpPr>
          <p:nvPr/>
        </p:nvGrpSpPr>
        <p:grpSpPr bwMode="auto">
          <a:xfrm>
            <a:off x="6659563" y="4405313"/>
            <a:ext cx="1800225" cy="646112"/>
            <a:chOff x="4283968" y="4288901"/>
            <a:chExt cx="1800201" cy="455515"/>
          </a:xfrm>
        </p:grpSpPr>
        <p:sp>
          <p:nvSpPr>
            <p:cNvPr id="36889" name="AutoShape 32"/>
            <p:cNvSpPr>
              <a:spLocks noChangeArrowheads="1"/>
            </p:cNvSpPr>
            <p:nvPr/>
          </p:nvSpPr>
          <p:spPr bwMode="auto">
            <a:xfrm>
              <a:off x="4283968" y="4293344"/>
              <a:ext cx="1800200" cy="450106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36890" name="Prostokąt 72"/>
            <p:cNvSpPr>
              <a:spLocks noChangeArrowheads="1"/>
            </p:cNvSpPr>
            <p:nvPr/>
          </p:nvSpPr>
          <p:spPr bwMode="auto">
            <a:xfrm>
              <a:off x="4283969" y="4288901"/>
              <a:ext cx="1800200" cy="455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KIEROWNIK KANCELARII TAJNEJ MIĘDZYNARODOWEJ</a:t>
              </a:r>
            </a:p>
          </p:txBody>
        </p:sp>
      </p:grpSp>
      <p:cxnSp>
        <p:nvCxnSpPr>
          <p:cNvPr id="77" name="Łącznik łamany 76"/>
          <p:cNvCxnSpPr>
            <a:stCxn id="49" idx="2"/>
            <a:endCxn id="52" idx="0"/>
          </p:cNvCxnSpPr>
          <p:nvPr/>
        </p:nvCxnSpPr>
        <p:spPr>
          <a:xfrm rot="5400000">
            <a:off x="6337300" y="3529013"/>
            <a:ext cx="196850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Kształt 79"/>
          <p:cNvCxnSpPr>
            <a:stCxn id="52" idx="2"/>
            <a:endCxn id="36892" idx="0"/>
          </p:cNvCxnSpPr>
          <p:nvPr/>
        </p:nvCxnSpPr>
        <p:spPr>
          <a:xfrm rot="5400000">
            <a:off x="5717381" y="3691732"/>
            <a:ext cx="350837" cy="10858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a 81"/>
          <p:cNvGrpSpPr>
            <a:grpSpLocks/>
          </p:cNvGrpSpPr>
          <p:nvPr/>
        </p:nvGrpSpPr>
        <p:grpSpPr bwMode="auto">
          <a:xfrm>
            <a:off x="4448175" y="5067300"/>
            <a:ext cx="1800225" cy="968375"/>
            <a:chOff x="4283968" y="4293344"/>
            <a:chExt cx="1800201" cy="1112912"/>
          </a:xfrm>
        </p:grpSpPr>
        <p:sp>
          <p:nvSpPr>
            <p:cNvPr id="36887" name="AutoShape 32"/>
            <p:cNvSpPr>
              <a:spLocks noChangeArrowheads="1"/>
            </p:cNvSpPr>
            <p:nvPr/>
          </p:nvSpPr>
          <p:spPr bwMode="auto">
            <a:xfrm>
              <a:off x="4283968" y="4293344"/>
              <a:ext cx="1800200" cy="11129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36888" name="Prostokąt 84"/>
            <p:cNvSpPr>
              <a:spLocks noChangeArrowheads="1"/>
            </p:cNvSpPr>
            <p:nvPr/>
          </p:nvSpPr>
          <p:spPr bwMode="auto">
            <a:xfrm>
              <a:off x="4283969" y="4688954"/>
              <a:ext cx="18002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KANCELARIA TAJNA</a:t>
              </a:r>
            </a:p>
          </p:txBody>
        </p:sp>
      </p:grpSp>
      <p:grpSp>
        <p:nvGrpSpPr>
          <p:cNvPr id="5" name="Grupa 96"/>
          <p:cNvGrpSpPr>
            <a:grpSpLocks/>
          </p:cNvGrpSpPr>
          <p:nvPr/>
        </p:nvGrpSpPr>
        <p:grpSpPr bwMode="auto">
          <a:xfrm>
            <a:off x="6648450" y="5221288"/>
            <a:ext cx="1817688" cy="811212"/>
            <a:chOff x="6647730" y="5221014"/>
            <a:chExt cx="1818159" cy="811138"/>
          </a:xfrm>
        </p:grpSpPr>
        <p:sp>
          <p:nvSpPr>
            <p:cNvPr id="36885" name="AutoShape 32"/>
            <p:cNvSpPr>
              <a:spLocks noChangeArrowheads="1"/>
            </p:cNvSpPr>
            <p:nvPr/>
          </p:nvSpPr>
          <p:spPr bwMode="auto">
            <a:xfrm>
              <a:off x="6651922" y="5221014"/>
              <a:ext cx="1813967" cy="81113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pl-PL" altLang="pl-PL" sz="1200" b="1"/>
            </a:p>
          </p:txBody>
        </p:sp>
        <p:sp>
          <p:nvSpPr>
            <p:cNvPr id="36886" name="Prostokąt 86"/>
            <p:cNvSpPr>
              <a:spLocks noChangeArrowheads="1"/>
            </p:cNvSpPr>
            <p:nvPr/>
          </p:nvSpPr>
          <p:spPr bwMode="auto">
            <a:xfrm>
              <a:off x="6647730" y="5395686"/>
              <a:ext cx="18002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200" b="1"/>
                <a:t>KANCELARIA TAJNA MIĘDZYNARODOWA</a:t>
              </a:r>
            </a:p>
          </p:txBody>
        </p:sp>
      </p:grpSp>
      <p:cxnSp>
        <p:nvCxnSpPr>
          <p:cNvPr id="89" name="Łącznik łamany 88"/>
          <p:cNvCxnSpPr>
            <a:stCxn id="36892" idx="2"/>
            <a:endCxn id="36887" idx="0"/>
          </p:cNvCxnSpPr>
          <p:nvPr/>
        </p:nvCxnSpPr>
        <p:spPr>
          <a:xfrm rot="5400000">
            <a:off x="5251451" y="4968875"/>
            <a:ext cx="195262" cy="158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Łącznik łamany 90"/>
          <p:cNvCxnSpPr>
            <a:stCxn id="36890" idx="2"/>
            <a:endCxn id="36885" idx="0"/>
          </p:cNvCxnSpPr>
          <p:nvPr/>
        </p:nvCxnSpPr>
        <p:spPr>
          <a:xfrm rot="5400000">
            <a:off x="7474743" y="5136357"/>
            <a:ext cx="169863" cy="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Kształt 92"/>
          <p:cNvCxnSpPr>
            <a:stCxn id="52" idx="2"/>
            <a:endCxn id="36890" idx="0"/>
          </p:cNvCxnSpPr>
          <p:nvPr/>
        </p:nvCxnSpPr>
        <p:spPr>
          <a:xfrm rot="16200000" flipH="1">
            <a:off x="6824662" y="3670301"/>
            <a:ext cx="346075" cy="112395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2" name="Picture 2" descr="http://www.common-law-separation-canada.com/images/sepa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7288" y="4127500"/>
            <a:ext cx="1879600" cy="1873250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C3682BA-0A52-42A2-880B-9102FCD6C73E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557338"/>
            <a:ext cx="8382000" cy="998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(1/5)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288" y="3068638"/>
            <a:ext cx="83820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akredytowany system teleinformatyczny;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odpowiednie oznaczanie;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numeracja stron/egzemplarza;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rejestracja w KTM.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1331913" y="2565400"/>
            <a:ext cx="6192837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Wytwarzanie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818C124-A323-4A30-AD42-0B47E17165A2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6287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(2/5)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850" y="3429000"/>
            <a:ext cx="86042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400"/>
          </a:p>
        </p:txBody>
      </p:sp>
      <p:sp>
        <p:nvSpPr>
          <p:cNvPr id="12" name="Prostokąt 11"/>
          <p:cNvSpPr/>
          <p:nvPr/>
        </p:nvSpPr>
        <p:spPr>
          <a:xfrm>
            <a:off x="1331913" y="2636838"/>
            <a:ext cx="6192837" cy="604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Kopiowanie</a:t>
            </a:r>
          </a:p>
        </p:txBody>
      </p:sp>
      <p:sp>
        <p:nvSpPr>
          <p:cNvPr id="40966" name="Rectangle 11"/>
          <p:cNvSpPr>
            <a:spLocks noChangeArrowheads="1"/>
          </p:cNvSpPr>
          <p:nvPr/>
        </p:nvSpPr>
        <p:spPr bwMode="auto">
          <a:xfrm>
            <a:off x="684213" y="3644900"/>
            <a:ext cx="7993062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/>
              <a:t>  tylko przez personel KTM;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/>
              <a:t>  odpowiednik polskiej klauzuli ŚCIŚLE TAJNE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pl-PL" sz="2400"/>
              <a:t>     w NATO/UE/ESA – zgoda wytwórcy;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l-PL" altLang="pl-PL" sz="2400"/>
              <a:t>  rejestracja w KTM.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893C3F-608A-4C71-96B1-5A5B74F7B15D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400"/>
          </a:p>
        </p:txBody>
      </p:sp>
      <p:sp>
        <p:nvSpPr>
          <p:cNvPr id="36" name="pole tekstowe 35"/>
          <p:cNvSpPr txBox="1"/>
          <p:nvPr/>
        </p:nvSpPr>
        <p:spPr>
          <a:xfrm rot="10800000" flipV="1">
            <a:off x="814388" y="2706688"/>
            <a:ext cx="7720012" cy="579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GB" sz="32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89796" name="Rectangle 4"/>
          <p:cNvSpPr>
            <a:spLocks noChangeArrowheads="1"/>
          </p:cNvSpPr>
          <p:nvPr/>
        </p:nvSpPr>
        <p:spPr bwMode="auto">
          <a:xfrm>
            <a:off x="468313" y="2924175"/>
            <a:ext cx="8675687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05000"/>
              </a:lnSpc>
              <a:buFontTx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Informacje niejawne </a:t>
            </a:r>
            <a:r>
              <a:rPr lang="pl-PL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NATO, UE i ESA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               </a:t>
            </a:r>
            <a:r>
              <a:rPr lang="pl-P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odrębne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przepisy bezpieczeństwa</a:t>
            </a:r>
          </a:p>
          <a:p>
            <a:pPr eaLnBrk="1" hangingPunct="1">
              <a:lnSpc>
                <a:spcPct val="105000"/>
              </a:lnSpc>
              <a:defRPr/>
            </a:pPr>
            <a:endParaRPr lang="pl-PL" sz="2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1" hangingPunct="1">
              <a:lnSpc>
                <a:spcPct val="105000"/>
              </a:lnSpc>
              <a:buFontTx/>
              <a:buChar char="•"/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Informacje niejawne wymieniane w kontaktach </a:t>
            </a:r>
            <a:r>
              <a:rPr lang="pl-PL" sz="24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bilateralnych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: </a:t>
            </a:r>
          </a:p>
          <a:p>
            <a:pPr eaLnBrk="1" hangingPunct="1">
              <a:lnSpc>
                <a:spcPct val="105000"/>
              </a:lnSpc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     przepisy bezpieczeństwa </a:t>
            </a:r>
            <a:r>
              <a:rPr lang="pl-PL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krajowe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oraz postanowienia umów dwustronnych</a:t>
            </a:r>
          </a:p>
        </p:txBody>
      </p:sp>
      <p:sp>
        <p:nvSpPr>
          <p:cNvPr id="43" name="AutoShape 241"/>
          <p:cNvSpPr>
            <a:spLocks noChangeArrowheads="1"/>
          </p:cNvSpPr>
          <p:nvPr/>
        </p:nvSpPr>
        <p:spPr bwMode="auto">
          <a:xfrm>
            <a:off x="827088" y="3357563"/>
            <a:ext cx="792162" cy="287337"/>
          </a:xfrm>
          <a:prstGeom prst="rightArrow">
            <a:avLst>
              <a:gd name="adj1" fmla="val 50000"/>
              <a:gd name="adj2" fmla="val 114286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  <p:sp>
        <p:nvSpPr>
          <p:cNvPr id="289798" name="Rectangle 6"/>
          <p:cNvSpPr>
            <a:spLocks noChangeArrowheads="1"/>
          </p:cNvSpPr>
          <p:nvPr/>
        </p:nvSpPr>
        <p:spPr bwMode="auto">
          <a:xfrm>
            <a:off x="827088" y="1700213"/>
            <a:ext cx="7467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l-PL" sz="32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Informacje niejawne międzynarodowe</a:t>
            </a:r>
          </a:p>
        </p:txBody>
      </p:sp>
      <p:sp>
        <p:nvSpPr>
          <p:cNvPr id="2" name="AutoShape 241"/>
          <p:cNvSpPr>
            <a:spLocks noChangeArrowheads="1"/>
          </p:cNvSpPr>
          <p:nvPr/>
        </p:nvSpPr>
        <p:spPr bwMode="auto">
          <a:xfrm>
            <a:off x="827088" y="4508500"/>
            <a:ext cx="792162" cy="287338"/>
          </a:xfrm>
          <a:prstGeom prst="rightArrow">
            <a:avLst>
              <a:gd name="adj1" fmla="val 50000"/>
              <a:gd name="adj2" fmla="val 114286"/>
            </a:avLst>
          </a:prstGeom>
          <a:gradFill rotWithShape="1">
            <a:gsLst>
              <a:gs pos="0">
                <a:srgbClr val="0000CC"/>
              </a:gs>
              <a:gs pos="100000">
                <a:srgbClr val="000099"/>
              </a:gs>
            </a:gsLst>
            <a:lin ang="0" scaled="1"/>
          </a:gradFill>
          <a:ln w="9525">
            <a:solidFill>
              <a:srgbClr val="CCECFF"/>
            </a:solidFill>
            <a:miter lim="800000"/>
            <a:headEnd/>
            <a:tailEnd/>
          </a:ln>
          <a:effectLst>
            <a:outerShdw dist="35921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800" kern="0">
              <a:solidFill>
                <a:sysClr val="windowText" lastClr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B30B8C5-99FF-4ACB-85E5-7A56985C1F1F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16287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(3/5)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55650" y="3573463"/>
            <a:ext cx="824388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akredytowany system teleinformatyczny;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odpowiednik polskiej klauzuli ŚCIŚLE TAJNE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/>
              <a:t>    w NATO/UE/ESA – zgoda wytwórcy;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rejestracja w KTM;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 oryginalna klauzula tajności.</a:t>
            </a:r>
          </a:p>
          <a:p>
            <a:pPr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endParaRPr lang="pl-PL" altLang="pl-PL" sz="24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Char char="-"/>
            </a:pPr>
            <a:endParaRPr lang="pl-PL" altLang="pl-PL" sz="2400"/>
          </a:p>
        </p:txBody>
      </p:sp>
      <p:sp>
        <p:nvSpPr>
          <p:cNvPr id="12" name="Prostokąt 11"/>
          <p:cNvSpPr/>
          <p:nvPr/>
        </p:nvSpPr>
        <p:spPr>
          <a:xfrm>
            <a:off x="1258888" y="2492375"/>
            <a:ext cx="6192837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Tłumaczenia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E5FCF3F-F5D5-419D-A922-1FDAFD2B0EBB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8313" y="17002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(4/5)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971550" y="3357563"/>
            <a:ext cx="7554913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endParaRPr lang="pl-PL" altLang="pl-PL" sz="24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tylko przez personel KTM;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przechowywanie protokołów zniszczenia;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brak okresów ochronnych;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400"/>
              <a:t> odpowiednie urządzenie.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endParaRPr lang="pl-PL" altLang="pl-PL" sz="28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Tx/>
              <a:buNone/>
            </a:pPr>
            <a:endParaRPr lang="pl-PL" altLang="pl-PL" sz="2800">
              <a:latin typeface="Times New Roman" panose="02020603050405020304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1331913" y="2781300"/>
            <a:ext cx="6192837" cy="6048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Niszczenie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9816399-0A61-4F52-92A1-30ADAEE16F16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14128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Obieg materiałów niejawnych NATO/UE/ESA</a:t>
            </a: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lub wyższej (5/5)</a:t>
            </a:r>
          </a:p>
        </p:txBody>
      </p:sp>
      <p:sp>
        <p:nvSpPr>
          <p:cNvPr id="34" name="Prostokąt 33"/>
          <p:cNvSpPr/>
          <p:nvPr/>
        </p:nvSpPr>
        <p:spPr>
          <a:xfrm>
            <a:off x="250825" y="2420938"/>
            <a:ext cx="8640763" cy="41100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81000" indent="-381000" algn="ctr">
              <a:lnSpc>
                <a:spcPct val="120000"/>
              </a:lnSpc>
              <a:buClr>
                <a:schemeClr val="tx1"/>
              </a:buClr>
              <a:buSzPct val="100000"/>
              <a:defRPr/>
            </a:pPr>
            <a:r>
              <a:rPr lang="pl-PL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Najczęstsze błędy</a:t>
            </a:r>
          </a:p>
          <a:p>
            <a:pPr marL="381000" indent="-381000" algn="ctr">
              <a:lnSpc>
                <a:spcPct val="120000"/>
              </a:lnSpc>
              <a:buClr>
                <a:schemeClr val="tx1"/>
              </a:buClr>
              <a:buSzPct val="100000"/>
              <a:defRPr/>
            </a:pPr>
            <a:endParaRPr lang="pl-PL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brak dekretacji;</a:t>
            </a:r>
          </a:p>
          <a:p>
            <a:pPr marL="381000" indent="-38100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brak adnotacji o zapoznaniu się z dokumentem;</a:t>
            </a:r>
          </a:p>
          <a:p>
            <a:pPr marL="381000" indent="-38100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niszczenie poza KTM przez nieuprawnionych pracowników;</a:t>
            </a:r>
          </a:p>
          <a:p>
            <a:pPr marL="381000" indent="-38100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kopiowanie przez nieupoważnione osoby;</a:t>
            </a:r>
          </a:p>
          <a:p>
            <a:pPr marL="381000" indent="-38100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tłumaczenie oryginalnej klauzuli tajności;</a:t>
            </a:r>
          </a:p>
          <a:p>
            <a:pPr marL="381000" indent="-381000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przetwarzanie w systemach teleinformatycznych nieposiadających odpowiedniej akredytacji.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6E4966-1C52-4F25-9F5D-B7D85855E1B8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5573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Postępowanie z dokumentami niejawnymi </a:t>
            </a: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NATO, UE, ESA podczas wizyt międzynarodowych (1/2)</a:t>
            </a:r>
          </a:p>
          <a:p>
            <a:pPr algn="ctr" eaLnBrk="1" hangingPunct="1">
              <a:defRPr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Arial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755650" y="2781300"/>
            <a:ext cx="7777163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Dokumenty otrzymane podczas spotkań międzynarodowych</a:t>
            </a:r>
            <a:br>
              <a:rPr lang="pl-PL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klauzuli:</a:t>
            </a:r>
          </a:p>
          <a:p>
            <a:pPr algn="just" eaLnBrk="1" hangingPunct="1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endParaRPr lang="pl-PL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RESTRICTED – zabezpieczyć i przewieźć, a następnie przekazać do rejestracji w kraju;</a:t>
            </a: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CONFIDENTIAL i wyższej – przekazać do KT ambasady RP </a:t>
            </a:r>
            <a:b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w państwie, w którym odbywa się wizyta. KT przekazuje dokument do KTM w kraju.</a:t>
            </a:r>
            <a:endParaRPr lang="pl-PL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2DA7C82-C9D7-4DCD-8FBE-55A9CE9A27B4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5573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Postępowanie z dokumentami niejawnymi </a:t>
            </a: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NATO, UE, ESA podczas wizyt międzynarodowych (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2</a:t>
            </a: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  <a:cs typeface="Arial" charset="0"/>
              </a:rPr>
              <a:t>/2)</a:t>
            </a:r>
          </a:p>
          <a:p>
            <a:pPr algn="ctr" eaLnBrk="1" hangingPunct="1">
              <a:defRPr/>
            </a:pPr>
            <a:endParaRPr lang="pl-PL" sz="2400">
              <a:effectLst>
                <a:outerShdw blurRad="38100" dist="38100" dir="2700000" algn="tl">
                  <a:srgbClr val="C0C0C0"/>
                </a:outerShdw>
              </a:effectLst>
              <a:latin typeface="Arial Unicode MS" pitchFamily="34" charset="-128"/>
              <a:cs typeface="Arial" charset="0"/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611188" y="2781300"/>
            <a:ext cx="7777162" cy="337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dirty="0">
                <a:latin typeface="Arial" charset="0"/>
                <a:cs typeface="Arial" charset="0"/>
              </a:rPr>
              <a:t>W </a:t>
            </a:r>
            <a:r>
              <a:rPr lang="pl-PL" sz="2000" u="sng" dirty="0">
                <a:solidFill>
                  <a:srgbClr val="FF3300"/>
                </a:solidFill>
                <a:latin typeface="Arial" charset="0"/>
                <a:cs typeface="Arial" charset="0"/>
              </a:rPr>
              <a:t>wyjątkowych przypadkach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000" dirty="0">
                <a:latin typeface="Arial" charset="0"/>
                <a:cs typeface="Arial" charset="0"/>
              </a:rPr>
              <a:t>(BARDZO pilna</a:t>
            </a: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000" dirty="0">
                <a:latin typeface="Arial" charset="0"/>
                <a:cs typeface="Arial" charset="0"/>
              </a:rPr>
              <a:t>potrzeba przekazania do kraju) dokumentu o klauzuli „CONFIDENTIAL” i „SECRET”, pod warunkiem, że: </a:t>
            </a:r>
          </a:p>
          <a:p>
            <a:pPr marL="354013" indent="-354013"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000" dirty="0">
                <a:latin typeface="Arial" charset="0"/>
                <a:cs typeface="Arial" charset="0"/>
              </a:rPr>
              <a:t>na terenie RP transport odbywa się zgodnie z polskimi   przepisami dot. przewozu materiałów niejawnych;</a:t>
            </a:r>
          </a:p>
          <a:p>
            <a:pPr marL="354013" indent="-354013"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000" dirty="0">
                <a:latin typeface="Arial" charset="0"/>
                <a:cs typeface="Arial" charset="0"/>
              </a:rPr>
              <a:t>dokumenty są pod stałą ochroną i bezpośrednią kontrolą</a:t>
            </a:r>
            <a:br>
              <a:rPr lang="pl-PL" sz="2000" dirty="0">
                <a:latin typeface="Arial" charset="0"/>
                <a:cs typeface="Arial" charset="0"/>
              </a:rPr>
            </a:br>
            <a:r>
              <a:rPr lang="pl-PL" sz="2000" dirty="0">
                <a:latin typeface="Arial" charset="0"/>
                <a:cs typeface="Arial" charset="0"/>
              </a:rPr>
              <a:t>w czasie podróży;</a:t>
            </a:r>
          </a:p>
          <a:p>
            <a:pPr marL="354013" indent="-354013" algn="just" eaLnBrk="1" hangingPunct="1">
              <a:lnSpc>
                <a:spcPct val="120000"/>
              </a:lnSpc>
              <a:buClr>
                <a:schemeClr val="tx1"/>
              </a:buClr>
              <a:buSzPct val="75000"/>
              <a:buFont typeface="Wingdings" pitchFamily="2" charset="2"/>
              <a:buChar char="q"/>
              <a:defRPr/>
            </a:pPr>
            <a:r>
              <a:rPr lang="pl-PL" sz="2000" dirty="0">
                <a:latin typeface="Arial" charset="0"/>
                <a:cs typeface="Arial" charset="0"/>
              </a:rPr>
              <a:t>w przypadku klauzuli „SECRET” wymagana jest zgoda kierownika jednostki organizacyjnej.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Naruszenie zasad bezpieczeństwa</a:t>
            </a:r>
          </a:p>
        </p:txBody>
      </p:sp>
      <p:sp>
        <p:nvSpPr>
          <p:cNvPr id="14" name="Symbol zastępczy zawartości 2"/>
          <p:cNvSpPr txBox="1">
            <a:spLocks/>
          </p:cNvSpPr>
          <p:nvPr/>
        </p:nvSpPr>
        <p:spPr bwMode="auto">
          <a:xfrm>
            <a:off x="395288" y="1520825"/>
            <a:ext cx="83820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Wszystkie przypadki naruszenia przepisów bezpieczeństwa muszą być zgłaszane pełnomocnikowi ochrony.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Pełnomocnik prowadzi podstawowe postępowanie wyjaśniające</a:t>
            </a:r>
            <a:br>
              <a:rPr lang="pl-PL" altLang="pl-PL" sz="2000"/>
            </a:br>
            <a:r>
              <a:rPr lang="pl-PL" altLang="pl-PL" sz="2000"/>
              <a:t>i informuje o jego wynikach KWB.</a:t>
            </a:r>
          </a:p>
          <a:p>
            <a:pPr algn="just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Postępowanie nadzorcze prowadzi ABW lub SKW.</a:t>
            </a:r>
          </a:p>
        </p:txBody>
      </p:sp>
      <p:grpSp>
        <p:nvGrpSpPr>
          <p:cNvPr id="2" name="Grupa 80"/>
          <p:cNvGrpSpPr>
            <a:grpSpLocks/>
          </p:cNvGrpSpPr>
          <p:nvPr/>
        </p:nvGrpSpPr>
        <p:grpSpPr bwMode="auto">
          <a:xfrm>
            <a:off x="0" y="4038600"/>
            <a:ext cx="9144000" cy="2486025"/>
            <a:chOff x="0" y="4038972"/>
            <a:chExt cx="9144000" cy="2486372"/>
          </a:xfrm>
        </p:grpSpPr>
        <p:sp>
          <p:nvSpPr>
            <p:cNvPr id="15" name="Prostokąt 14"/>
            <p:cNvSpPr/>
            <p:nvPr/>
          </p:nvSpPr>
          <p:spPr>
            <a:xfrm>
              <a:off x="0" y="4077077"/>
              <a:ext cx="9144000" cy="24482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pic>
          <p:nvPicPr>
            <p:cNvPr id="53255" name="Picture 4" descr="http://www.i2clipart.com/cliparts/a/f/0/e/clipart-fryazino-witness-512x512-af0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1978" y="4621161"/>
              <a:ext cx="593410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6" name="Picture 17" descr="http://blogs.msdn.com/blogfiles/willy-peter_schaub/windowslivewriter/vstsrangersprojectsnewguidancepackagespo_ae6d/clipart_of_25024_smjpg_2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6" r="7076"/>
            <a:stretch>
              <a:fillRect/>
            </a:stretch>
          </p:blipFill>
          <p:spPr bwMode="auto">
            <a:xfrm>
              <a:off x="3275856" y="4716200"/>
              <a:ext cx="1744803" cy="18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Strzałka w prawo 15"/>
            <p:cNvSpPr/>
            <p:nvPr/>
          </p:nvSpPr>
          <p:spPr>
            <a:xfrm>
              <a:off x="2725738" y="5367895"/>
              <a:ext cx="647700" cy="5048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7" name="Strzałka w prawo 16"/>
            <p:cNvSpPr/>
            <p:nvPr/>
          </p:nvSpPr>
          <p:spPr>
            <a:xfrm>
              <a:off x="4956175" y="5367895"/>
              <a:ext cx="647700" cy="5048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18" name="Strzałka w prawo 17"/>
            <p:cNvSpPr/>
            <p:nvPr/>
          </p:nvSpPr>
          <p:spPr>
            <a:xfrm>
              <a:off x="7092950" y="5367895"/>
              <a:ext cx="647700" cy="504895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53260" name="Obraz 9"/>
            <p:cNvPicPr>
              <a:picLocks noChangeAspect="1" noChangeArrowheads="1"/>
            </p:cNvPicPr>
            <p:nvPr/>
          </p:nvPicPr>
          <p:blipFill>
            <a:blip r:embed="rId5" cstate="print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30" t="15216" r="30676" b="11176"/>
            <a:stretch>
              <a:fillRect/>
            </a:stretch>
          </p:blipFill>
          <p:spPr bwMode="auto">
            <a:xfrm>
              <a:off x="5750948" y="4984262"/>
              <a:ext cx="1136743" cy="127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1" name="Picture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4621160"/>
              <a:ext cx="132397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" name="Nawias klamrowy otwierający 71"/>
            <p:cNvSpPr/>
            <p:nvPr/>
          </p:nvSpPr>
          <p:spPr>
            <a:xfrm rot="5400000">
              <a:off x="5219680" y="1052951"/>
              <a:ext cx="288965" cy="6911975"/>
            </a:xfrm>
            <a:prstGeom prst="leftBrace">
              <a:avLst>
                <a:gd name="adj1" fmla="val 26875"/>
                <a:gd name="adj2" fmla="val 4935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grpSp>
          <p:nvGrpSpPr>
            <p:cNvPr id="53263" name="Grupa 75"/>
            <p:cNvGrpSpPr>
              <a:grpSpLocks/>
            </p:cNvGrpSpPr>
            <p:nvPr/>
          </p:nvGrpSpPr>
          <p:grpSpPr bwMode="auto">
            <a:xfrm>
              <a:off x="7974654" y="4862598"/>
              <a:ext cx="742871" cy="1454674"/>
              <a:chOff x="8058150" y="4854646"/>
              <a:chExt cx="765317" cy="1498628"/>
            </a:xfrm>
          </p:grpSpPr>
          <p:pic>
            <p:nvPicPr>
              <p:cNvPr id="53266" name="Picture 9" descr="http://www.clker.com/cliparts/e/c/7/9/11949890211029228051eu_flag_hash_0x8a0ab9c__01.svg.hi.pn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2916" y="4854646"/>
                <a:ext cx="760551" cy="453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7" name="Picture 13" descr="http://www.clker.com/cliparts/3/e/2/c/1194991938117724498nato.svg.hi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0072" y="5314790"/>
                <a:ext cx="760400" cy="504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268" name="Picture 15" descr="https://fbexternal-a.akamaihd.net/safe_image.php?d=AQBI2OBcN_JIcQpy&amp;w=470&amp;h=246&amp;url=https%3A%2F%2Flh4.googleusercontent.com%2F-kKIsl4pNq5g%2FAAAAAAAAAAI%2FAAAAAAAAPEU%2F1rOn2Jshswg%2Fphoto.jpg&amp;cfs=1&amp;upscale=1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58150" y="5826115"/>
                <a:ext cx="761382" cy="527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7" name="Prostokąt 76"/>
            <p:cNvSpPr/>
            <p:nvPr/>
          </p:nvSpPr>
          <p:spPr>
            <a:xfrm>
              <a:off x="3348038" y="4038972"/>
              <a:ext cx="4133850" cy="3699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800" b="1" kern="0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cs typeface="Arial" charset="0"/>
                </a:rPr>
                <a:t>INFORMOWANIE O INCYDENCIE</a:t>
              </a:r>
              <a:endParaRPr lang="pl-PL" sz="1800" b="1" dirty="0">
                <a:latin typeface="Arial" charset="0"/>
                <a:cs typeface="Arial" charset="0"/>
              </a:endParaRPr>
            </a:p>
          </p:txBody>
        </p:sp>
        <p:sp>
          <p:nvSpPr>
            <p:cNvPr id="78" name="Prostokąt 77"/>
            <p:cNvSpPr/>
            <p:nvPr/>
          </p:nvSpPr>
          <p:spPr>
            <a:xfrm>
              <a:off x="247650" y="4043736"/>
              <a:ext cx="1439863" cy="3699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pl-PL" sz="1800" b="1" kern="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/>
                  <a:cs typeface="Arial" charset="0"/>
                </a:rPr>
                <a:t>INCYDENT</a:t>
              </a:r>
              <a:endParaRPr lang="pl-PL" sz="1800" b="1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3253" name="Symbol zastępczy numeru slajdu 82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6E9C88-BF58-424A-A81C-096B028F89B8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40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341438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międzynarodowe </a:t>
            </a:r>
            <a:b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wzajemnej ochronie informacji niejawnych (1/3)</a:t>
            </a:r>
          </a:p>
        </p:txBody>
      </p:sp>
      <p:sp>
        <p:nvSpPr>
          <p:cNvPr id="55299" name="Symbol zastępczy numeru slajdu 8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3A14662-44AC-4846-8FC1-05D262181FE5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pl-PL" altLang="pl-PL" sz="1400"/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68313" y="2466975"/>
            <a:ext cx="8210550" cy="439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marL="381000" indent="-381000" algn="ctr" eaLnBrk="1" hangingPunct="1">
              <a:lnSpc>
                <a:spcPct val="110000"/>
              </a:lnSpc>
              <a:buClr>
                <a:srgbClr val="CCFFFF"/>
              </a:buClr>
              <a:buSzPct val="75000"/>
              <a:defRPr/>
            </a:pP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Główne zasady postępowania z informacjami otrzymanymi </a:t>
            </a:r>
            <a:b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od drugiej strony (1/2)</a:t>
            </a:r>
          </a:p>
          <a:p>
            <a:pPr marL="381000" indent="-381000" algn="ctr" eaLnBrk="1" hangingPunct="1">
              <a:lnSpc>
                <a:spcPct val="110000"/>
              </a:lnSpc>
              <a:buClr>
                <a:srgbClr val="CCFFFF"/>
              </a:buClr>
              <a:buSzPct val="75000"/>
              <a:defRPr/>
            </a:pPr>
            <a:endParaRPr lang="pl-PL" sz="20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Podstawowe zasady ochrony – zasady odnoszące się do informacji niejawnych „krajowych” o równorzędnej klauzuli tajności (tabela porównawcza), w tym: wykorzystywanie, udostępnianie (również stronie trzeciej), kopiowanie, tłumaczenie, niszczenie.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Procedury dotyczące wizyty międzynarodowych.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lang="pl-PL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Procedury dotyczące zawierania kontraktów niejawnych.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20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18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endParaRPr lang="pl-PL" sz="1800" dirty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1969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międzynarodowe </a:t>
            </a:r>
            <a:b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wzajemnej ochronie informacji niejawnych (2/3)</a:t>
            </a:r>
          </a:p>
        </p:txBody>
      </p:sp>
      <p:sp>
        <p:nvSpPr>
          <p:cNvPr id="57347" name="Symbol zastępczy numeru slajdu 8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D6E6AB0-2DC1-4568-B01C-0691E0186C57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pl-PL" altLang="pl-PL" sz="140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611188" y="2832100"/>
            <a:ext cx="7489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Drogą dyplomatyczną.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 szczególnie uzasadnionych przypadkach inne sposoby przekazywania informacji niejawnych uzgodnione </a:t>
            </a:r>
            <a:br>
              <a:rPr lang="pl-PL" altLang="pl-PL" sz="2000"/>
            </a:br>
            <a:r>
              <a:rPr lang="pl-PL" altLang="pl-PL" sz="2000"/>
              <a:t>i zaakceptowane przez  Krajową Władzę Bezpieczeństwa – </a:t>
            </a:r>
            <a:r>
              <a:rPr lang="pl-PL" altLang="pl-PL" sz="2000" u="sng"/>
              <a:t>plan transportu materiałów niejawnych</a:t>
            </a:r>
            <a:r>
              <a:rPr lang="pl-PL" altLang="pl-PL" sz="2000"/>
              <a:t>.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855663" y="2276475"/>
            <a:ext cx="7416800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Arial" charset="0"/>
              </a:rPr>
              <a:t>Sposób przekazywania informacji niejawnych</a:t>
            </a:r>
          </a:p>
        </p:txBody>
      </p:sp>
      <p:grpSp>
        <p:nvGrpSpPr>
          <p:cNvPr id="2" name="Grupa 24"/>
          <p:cNvGrpSpPr>
            <a:grpSpLocks/>
          </p:cNvGrpSpPr>
          <p:nvPr/>
        </p:nvGrpSpPr>
        <p:grpSpPr bwMode="auto">
          <a:xfrm>
            <a:off x="827088" y="5084763"/>
            <a:ext cx="7280275" cy="1414462"/>
            <a:chOff x="1108080" y="4797152"/>
            <a:chExt cx="7280344" cy="1415208"/>
          </a:xfrm>
        </p:grpSpPr>
        <p:sp>
          <p:nvSpPr>
            <p:cNvPr id="14" name="Prostokąt 13"/>
            <p:cNvSpPr/>
            <p:nvPr/>
          </p:nvSpPr>
          <p:spPr>
            <a:xfrm>
              <a:off x="1108080" y="4797152"/>
              <a:ext cx="7280344" cy="1415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pic>
          <p:nvPicPr>
            <p:cNvPr id="57352" name="Picture 2" descr="http://www.theemailadmin.com/wp-content/uploads/2011/11/email-marketing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6762" y="4941167"/>
              <a:ext cx="1442332" cy="1263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0" name="Picture 2" descr="http://sr.photos3.fotosearch.com/bthumb/CSP/CSP348/k34842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46092" y="4960871"/>
              <a:ext cx="1442332" cy="1251489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pic>
          <p:nvPicPr>
            <p:cNvPr id="89094" name="Picture 6" descr="http://images.sodahead.com/polls/000255780/polls_email_clipart_envelope_5937_282171_poll_xlarge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contrast="-40000"/>
            </a:blip>
            <a:srcRect/>
            <a:stretch>
              <a:fillRect/>
            </a:stretch>
          </p:blipFill>
          <p:spPr bwMode="auto">
            <a:xfrm rot="21044962">
              <a:off x="3520367" y="4951878"/>
              <a:ext cx="407215" cy="199748"/>
            </a:xfrm>
            <a:prstGeom prst="rect">
              <a:avLst/>
            </a:prstGeom>
            <a:noFill/>
          </p:spPr>
        </p:pic>
        <p:pic>
          <p:nvPicPr>
            <p:cNvPr id="18" name="Picture 6" descr="http://images.sodahead.com/polls/000255780/polls_email_clipart_envelope_5937_282171_poll_xlarge.gif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 contrast="-40000"/>
            </a:blip>
            <a:srcRect/>
            <a:stretch>
              <a:fillRect/>
            </a:stretch>
          </p:blipFill>
          <p:spPr bwMode="auto">
            <a:xfrm rot="672288">
              <a:off x="5977491" y="4954135"/>
              <a:ext cx="406352" cy="200605"/>
            </a:xfrm>
            <a:prstGeom prst="rect">
              <a:avLst/>
            </a:prstGeom>
            <a:noFill/>
          </p:spPr>
        </p:pic>
        <p:sp>
          <p:nvSpPr>
            <p:cNvPr id="19" name="Łuk 18"/>
            <p:cNvSpPr/>
            <p:nvPr/>
          </p:nvSpPr>
          <p:spPr>
            <a:xfrm rot="21008183">
              <a:off x="2927372" y="4921042"/>
              <a:ext cx="647706" cy="147715"/>
            </a:xfrm>
            <a:prstGeom prst="arc">
              <a:avLst>
                <a:gd name="adj1" fmla="val 12476637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0" name="Łuk 19"/>
            <p:cNvSpPr/>
            <p:nvPr/>
          </p:nvSpPr>
          <p:spPr>
            <a:xfrm rot="20517515">
              <a:off x="2489218" y="5194236"/>
              <a:ext cx="1004897" cy="147715"/>
            </a:xfrm>
            <a:prstGeom prst="arc">
              <a:avLst>
                <a:gd name="adj1" fmla="val 12476637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1" name="Łuk 20"/>
            <p:cNvSpPr/>
            <p:nvPr/>
          </p:nvSpPr>
          <p:spPr>
            <a:xfrm rot="21046446" flipV="1">
              <a:off x="2701945" y="5249828"/>
              <a:ext cx="1003310" cy="114360"/>
            </a:xfrm>
            <a:prstGeom prst="arc">
              <a:avLst>
                <a:gd name="adj1" fmla="val 12476637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2" name="Łuk 21"/>
            <p:cNvSpPr/>
            <p:nvPr/>
          </p:nvSpPr>
          <p:spPr>
            <a:xfrm rot="182342">
              <a:off x="5303882" y="4833683"/>
              <a:ext cx="647706" cy="147716"/>
            </a:xfrm>
            <a:prstGeom prst="arc">
              <a:avLst>
                <a:gd name="adj1" fmla="val 11273886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3" name="Łuk 22"/>
            <p:cNvSpPr/>
            <p:nvPr/>
          </p:nvSpPr>
          <p:spPr>
            <a:xfrm>
              <a:off x="4924466" y="4973457"/>
              <a:ext cx="1003310" cy="149304"/>
            </a:xfrm>
            <a:prstGeom prst="arc">
              <a:avLst>
                <a:gd name="adj1" fmla="val 11362424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4" name="Łuk 23"/>
            <p:cNvSpPr/>
            <p:nvPr/>
          </p:nvSpPr>
          <p:spPr>
            <a:xfrm rot="432563" flipV="1">
              <a:off x="5132430" y="5097347"/>
              <a:ext cx="1003310" cy="114360"/>
            </a:xfrm>
            <a:prstGeom prst="arc">
              <a:avLst>
                <a:gd name="adj1" fmla="val 11680556"/>
                <a:gd name="adj2" fmla="val 0"/>
              </a:avLst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125" y="1268413"/>
            <a:ext cx="8382000" cy="10080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międzynarodowe </a:t>
            </a:r>
            <a:b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wzajemnej ochronie informacji niejawnych (3/</a:t>
            </a:r>
            <a:r>
              <a:rPr lang="pl-PL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3</a:t>
            </a:r>
            <a:r>
              <a:rPr lang="pl-PL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sp>
        <p:nvSpPr>
          <p:cNvPr id="59395" name="Symbol zastępczy numeru slajdu 8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E225562-2A20-4C75-8D21-412B714A4265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pl-PL" altLang="pl-PL" sz="1400"/>
          </a:p>
        </p:txBody>
      </p:sp>
      <p:sp>
        <p:nvSpPr>
          <p:cNvPr id="11" name="Prostokąt 10"/>
          <p:cNvSpPr/>
          <p:nvPr/>
        </p:nvSpPr>
        <p:spPr>
          <a:xfrm>
            <a:off x="855663" y="2078038"/>
            <a:ext cx="74168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Umowy obowiązujące: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57200" y="2362200"/>
          <a:ext cx="8713788" cy="4480482"/>
        </p:xfrm>
        <a:graphic>
          <a:graphicData uri="http://schemas.openxmlformats.org/drawingml/2006/table">
            <a:tbl>
              <a:tblPr/>
              <a:tblGrid>
                <a:gridCol w="2879874">
                  <a:extLst>
                    <a:ext uri="{9D8B030D-6E8A-4147-A177-3AD203B41FA5}">
                      <a16:colId xmlns:a16="http://schemas.microsoft.com/office/drawing/2014/main" val="2658403510"/>
                    </a:ext>
                  </a:extLst>
                </a:gridCol>
                <a:gridCol w="3190726">
                  <a:extLst>
                    <a:ext uri="{9D8B030D-6E8A-4147-A177-3AD203B41FA5}">
                      <a16:colId xmlns:a16="http://schemas.microsoft.com/office/drawing/2014/main" val="575093168"/>
                    </a:ext>
                  </a:extLst>
                </a:gridCol>
                <a:gridCol w="2643188">
                  <a:extLst>
                    <a:ext uri="{9D8B030D-6E8A-4147-A177-3AD203B41FA5}">
                      <a16:colId xmlns:a16="http://schemas.microsoft.com/office/drawing/2014/main" val="986364617"/>
                    </a:ext>
                  </a:extLst>
                </a:gridCol>
              </a:tblGrid>
              <a:tr h="4479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Albania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Algieria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(w sferze wojskowej)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Austria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Azerbejdżan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Bo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ś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nia i Hercegowina</a:t>
                      </a:r>
                      <a:endParaRPr kumimoji="0" lang="pl-PL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Bułgaria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Chorwacja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Cypr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Czarnogóra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Czechy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Dania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Estonia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Finlandia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Francja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Gruzja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Hiszpania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Izrael (w sferze wojskowej)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Kanada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Kazachstan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Korea Płd. (w sferze wojskowej)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Litwa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Luksemburg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Łotwa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Macedonia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Mongolia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Niderlandy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Niemcy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Norwegia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Portugalia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Rosja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Rumunia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Serbia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Słowacja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Słowenia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Szwajcaria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Szwecja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Turcja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Ukraina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Węgry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Wielka Brytania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Wietnam 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Włochy</a:t>
                      </a:r>
                    </a:p>
                    <a:p>
                      <a:pPr marL="0" marR="0" lvl="0" indent="174625" algn="l" defTabSz="914400" rtl="0" eaLnBrk="0" fontAlgn="base" latinLnBrk="0" hangingPunct="0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060"/>
                        </a:buClr>
                        <a:buSzPct val="75000"/>
                        <a:buFont typeface="Wingdings" pitchFamily="2" charset="2"/>
                        <a:buChar char="ü"/>
                        <a:tabLst/>
                      </a:pPr>
                      <a:r>
                        <a:rPr kumimoji="0" lang="pl-PL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OCCAR</a:t>
                      </a:r>
                    </a:p>
                  </a:txBody>
                  <a:tcPr marT="45681" marB="4568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329431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95288" y="14128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Request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for </a:t>
            </a:r>
            <a:r>
              <a:rPr lang="pl-PL" sz="28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Visit</a:t>
            </a: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– procedura</a:t>
            </a:r>
          </a:p>
        </p:txBody>
      </p:sp>
      <p:sp>
        <p:nvSpPr>
          <p:cNvPr id="61443" name="Symbol zastępczy numeru slajdu 82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875B46A-C4B2-4486-A458-371C9100A96C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pl-PL" altLang="pl-PL" sz="140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250825" y="2227263"/>
            <a:ext cx="8599488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1938" indent="-2619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7063" indent="-3540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Dostęp do informacji niejawnych podlega procedurze uzgodnienia</a:t>
            </a:r>
            <a:br>
              <a:rPr lang="pl-PL" altLang="pl-PL" sz="2000"/>
            </a:br>
            <a:r>
              <a:rPr lang="pl-PL" altLang="pl-PL" sz="2000"/>
              <a:t>z właściwym organem strony przyjmującej wizytę. </a:t>
            </a:r>
          </a:p>
          <a:p>
            <a:pPr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Wniosek powinien zostać złożony </a:t>
            </a:r>
            <a:r>
              <a:rPr lang="pl-PL" altLang="pl-PL" sz="2000" u="sng"/>
              <a:t>30 dni</a:t>
            </a:r>
            <a:r>
              <a:rPr lang="pl-PL" altLang="pl-PL" sz="2000"/>
              <a:t> przed planowaną wizytą</a:t>
            </a:r>
            <a:br>
              <a:rPr lang="pl-PL" altLang="pl-PL" sz="2000"/>
            </a:br>
            <a:r>
              <a:rPr lang="pl-PL" altLang="pl-PL" sz="2000"/>
              <a:t>i powinien zawierać następujące dane: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cel, termin i program wizyty;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imię i nazwisko osoby przybywającej z wizytą, datę i miejsce urodzenia, obywatelstwo, numer paszportu;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stanowisko służbowe osoby przybywającej z wizytą wraz z nazwą podmiotu, który reprezentuje;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potwierdzenie poziomu oraz daty ważności poświadczenia bezpieczeństwa, jakie posiada osoba przybywająca z wizytą;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nazwę i adres odwiedzanego podmiotu;</a:t>
            </a:r>
          </a:p>
          <a:p>
            <a:pPr lvl="1" algn="just" eaLnBrk="1" hangingPunct="1"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pl-PL" altLang="pl-PL" sz="2000"/>
              <a:t>imię i nazwisko oraz stanowisko służbowe osoby przyjmującej.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844675"/>
            <a:ext cx="8642350" cy="504825"/>
          </a:xfrm>
          <a:ln w="28575"/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l-PL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Ustawa z dnia 5 sierpnia 2010 r. o ochronie informacji niejawnych</a:t>
            </a:r>
            <a:endParaRPr lang="pl-PL" sz="200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975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Krajowa Władza Bezpieczeństwa (1/2)</a:t>
            </a:r>
          </a:p>
        </p:txBody>
      </p:sp>
      <p:grpSp>
        <p:nvGrpSpPr>
          <p:cNvPr id="4" name="Grupa 14"/>
          <p:cNvGrpSpPr>
            <a:grpSpLocks/>
          </p:cNvGrpSpPr>
          <p:nvPr/>
        </p:nvGrpSpPr>
        <p:grpSpPr bwMode="auto">
          <a:xfrm>
            <a:off x="179388" y="2420938"/>
            <a:ext cx="8642350" cy="1081087"/>
            <a:chOff x="251520" y="2708920"/>
            <a:chExt cx="8640960" cy="1152128"/>
          </a:xfrm>
        </p:grpSpPr>
        <p:sp>
          <p:nvSpPr>
            <p:cNvPr id="2" name="Prostokąt 13"/>
            <p:cNvSpPr/>
            <p:nvPr/>
          </p:nvSpPr>
          <p:spPr>
            <a:xfrm>
              <a:off x="251520" y="2996529"/>
              <a:ext cx="8640960" cy="86451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sp>
          <p:nvSpPr>
            <p:cNvPr id="8207" name="pole tekstowe 12"/>
            <p:cNvSpPr txBox="1">
              <a:spLocks noChangeArrowheads="1"/>
            </p:cNvSpPr>
            <p:nvPr/>
          </p:nvSpPr>
          <p:spPr bwMode="auto">
            <a:xfrm>
              <a:off x="395959" y="3268912"/>
              <a:ext cx="8496521" cy="390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Szef ABW 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pełni funkcję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krajowej władzy bezpieczeństwa</a:t>
              </a:r>
              <a:endParaRPr lang="pl-PL" altLang="pl-PL" sz="1800"/>
            </a:p>
          </p:txBody>
        </p:sp>
        <p:sp>
          <p:nvSpPr>
            <p:cNvPr id="3" name="Prostokąt zaokrąglony 11"/>
            <p:cNvSpPr/>
            <p:nvPr/>
          </p:nvSpPr>
          <p:spPr>
            <a:xfrm>
              <a:off x="710233" y="2708920"/>
              <a:ext cx="2017388" cy="5041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1800" b="1">
                  <a:solidFill>
                    <a:srgbClr val="FFFFFF"/>
                  </a:solidFill>
                  <a:cs typeface="Arial" charset="0"/>
                </a:rPr>
                <a:t>Art. 11 ust. 1</a:t>
              </a:r>
            </a:p>
          </p:txBody>
        </p:sp>
      </p:grpSp>
      <p:grpSp>
        <p:nvGrpSpPr>
          <p:cNvPr id="5" name="Grupa 15"/>
          <p:cNvGrpSpPr>
            <a:grpSpLocks/>
          </p:cNvGrpSpPr>
          <p:nvPr/>
        </p:nvGrpSpPr>
        <p:grpSpPr bwMode="auto">
          <a:xfrm>
            <a:off x="179388" y="3429000"/>
            <a:ext cx="8642350" cy="1944688"/>
            <a:chOff x="251520" y="2708920"/>
            <a:chExt cx="8640960" cy="2304256"/>
          </a:xfrm>
        </p:grpSpPr>
        <p:sp>
          <p:nvSpPr>
            <p:cNvPr id="17" name="Prostokąt 16"/>
            <p:cNvSpPr/>
            <p:nvPr/>
          </p:nvSpPr>
          <p:spPr>
            <a:xfrm>
              <a:off x="251520" y="2996717"/>
              <a:ext cx="8640960" cy="2016459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sp>
          <p:nvSpPr>
            <p:cNvPr id="8204" name="pole tekstowe 17"/>
            <p:cNvSpPr txBox="1">
              <a:spLocks noChangeArrowheads="1"/>
            </p:cNvSpPr>
            <p:nvPr/>
          </p:nvSpPr>
          <p:spPr bwMode="auto">
            <a:xfrm>
              <a:off x="467385" y="3269466"/>
              <a:ext cx="8209230" cy="1410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KWB jest właściwa do 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nadzorowania systemu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ochrony informacji niejawnych</a:t>
              </a:r>
              <a:b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w stosunkach RP z innymi państwami lub </a:t>
              </a:r>
              <a:r>
                <a:rPr lang="pl-PL" altLang="pl-PL" sz="180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organizacjami międzynarodowymi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i 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wydawania dokumentów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upoważniających do dostępu do informacji niejawnych (…) NATO, Unii Europejskiej lub innych organizacji międzynarodowych (…)</a:t>
              </a:r>
              <a:endParaRPr lang="pl-PL" altLang="pl-PL" sz="1800"/>
            </a:p>
          </p:txBody>
        </p:sp>
        <p:sp>
          <p:nvSpPr>
            <p:cNvPr id="19" name="Prostokąt zaokrąglony 18"/>
            <p:cNvSpPr/>
            <p:nvPr/>
          </p:nvSpPr>
          <p:spPr>
            <a:xfrm>
              <a:off x="710233" y="2708920"/>
              <a:ext cx="2017388" cy="5041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1800" b="1">
                  <a:solidFill>
                    <a:srgbClr val="FFFFFF"/>
                  </a:solidFill>
                  <a:cs typeface="Arial" charset="0"/>
                </a:rPr>
                <a:t>Art. 11 ust. 2</a:t>
              </a:r>
            </a:p>
          </p:txBody>
        </p:sp>
      </p:grpSp>
      <p:grpSp>
        <p:nvGrpSpPr>
          <p:cNvPr id="6" name="Grupa 14"/>
          <p:cNvGrpSpPr>
            <a:grpSpLocks/>
          </p:cNvGrpSpPr>
          <p:nvPr/>
        </p:nvGrpSpPr>
        <p:grpSpPr bwMode="auto">
          <a:xfrm>
            <a:off x="179388" y="5229225"/>
            <a:ext cx="8713787" cy="1517650"/>
            <a:chOff x="251520" y="2708920"/>
            <a:chExt cx="8640960" cy="1413756"/>
          </a:xfrm>
        </p:grpSpPr>
        <p:sp>
          <p:nvSpPr>
            <p:cNvPr id="14" name="Prostokąt 13"/>
            <p:cNvSpPr/>
            <p:nvPr/>
          </p:nvSpPr>
          <p:spPr>
            <a:xfrm>
              <a:off x="251520" y="2997291"/>
              <a:ext cx="8640960" cy="863633"/>
            </a:xfrm>
            <a:prstGeom prst="rect">
              <a:avLst/>
            </a:prstGeom>
            <a:solidFill>
              <a:schemeClr val="accent3">
                <a:lumMod val="95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 dirty="0"/>
            </a:p>
          </p:txBody>
        </p:sp>
        <p:sp>
          <p:nvSpPr>
            <p:cNvPr id="8201" name="pole tekstowe 12"/>
            <p:cNvSpPr txBox="1">
              <a:spLocks noChangeArrowheads="1"/>
            </p:cNvSpPr>
            <p:nvPr/>
          </p:nvSpPr>
          <p:spPr bwMode="auto">
            <a:xfrm>
              <a:off x="396349" y="3269395"/>
              <a:ext cx="8496131" cy="853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Szef ABW pełni funkcję</a:t>
              </a:r>
              <a:r>
                <a:rPr lang="pl-PL" altLang="pl-PL" sz="18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krajowej władzy bezpieczeństwa w odniesieniu do podmiotów,</a:t>
              </a:r>
              <a:b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pl-PL" altLang="pl-PL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o których mowa w art.10 ust. 2, </a:t>
              </a:r>
              <a:r>
                <a:rPr lang="pl-PL" altLang="pl-PL" sz="1800">
                  <a:solidFill>
                    <a:srgbClr val="FF33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za pośrednictwem Szefa SKW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pl-PL" altLang="pl-PL" sz="1800">
                <a:solidFill>
                  <a:srgbClr val="FF3300"/>
                </a:solidFill>
              </a:endParaRPr>
            </a:p>
          </p:txBody>
        </p:sp>
        <p:sp>
          <p:nvSpPr>
            <p:cNvPr id="12" name="Prostokąt zaokrąglony 11"/>
            <p:cNvSpPr/>
            <p:nvPr/>
          </p:nvSpPr>
          <p:spPr>
            <a:xfrm>
              <a:off x="711196" y="2708920"/>
              <a:ext cx="2016591" cy="50428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pl-PL" sz="1800" b="1">
                  <a:solidFill>
                    <a:srgbClr val="FFFFFF"/>
                  </a:solidFill>
                  <a:cs typeface="Arial" charset="0"/>
                </a:rPr>
                <a:t>Art. 11 ust. 3</a:t>
              </a:r>
            </a:p>
          </p:txBody>
        </p:sp>
      </p:grpSp>
      <p:sp>
        <p:nvSpPr>
          <p:cNvPr id="8199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AB0FF9-7D1C-4B8D-A022-5CDA15B1E575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40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97F511-FF53-4F82-82E1-24CFA59F660C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pl-PL" altLang="pl-PL" sz="1400"/>
          </a:p>
        </p:txBody>
      </p:sp>
      <p:sp>
        <p:nvSpPr>
          <p:cNvPr id="63491" name="Rectangle 2"/>
          <p:cNvSpPr txBox="1">
            <a:spLocks noChangeArrowheads="1"/>
          </p:cNvSpPr>
          <p:nvPr/>
        </p:nvSpPr>
        <p:spPr bwMode="auto">
          <a:xfrm>
            <a:off x="468313" y="1557338"/>
            <a:ext cx="83820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Clr>
                <a:schemeClr val="tx1"/>
              </a:buClr>
              <a:buSzPct val="75000"/>
              <a:buFontTx/>
              <a:buNone/>
            </a:pPr>
            <a:r>
              <a:rPr lang="pl-PL" altLang="pl-PL" sz="2000" b="1"/>
              <a:t>Dokumenty potwierdzające w obrocie międzynarodowym prawo dostępu lub przetwarzania informacji niejawnych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762000" y="2420938"/>
            <a:ext cx="81311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3525" indent="-2635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pl-PL" sz="2000" i="1">
                <a:solidFill>
                  <a:srgbClr val="C00000"/>
                </a:solidFill>
              </a:rPr>
              <a:t>Personnel Security Clearance Certificate</a:t>
            </a:r>
            <a:r>
              <a:rPr lang="pl-PL" altLang="pl-PL" sz="2000" i="1"/>
              <a:t>;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pl-PL" sz="2000" i="1"/>
              <a:t>Attestation of Security Clearance</a:t>
            </a:r>
            <a:r>
              <a:rPr lang="pl-PL" altLang="pl-PL" sz="2000" i="1"/>
              <a:t> (NATO);</a:t>
            </a:r>
            <a:endParaRPr lang="en-US" altLang="pl-PL" sz="2000" i="1"/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pl-PL" sz="2000" i="1">
                <a:solidFill>
                  <a:srgbClr val="C00000"/>
                </a:solidFill>
              </a:rPr>
              <a:t>Facility Security Clearance Certificate</a:t>
            </a:r>
            <a:r>
              <a:rPr lang="pl-PL" altLang="pl-PL" sz="2000" i="1"/>
              <a:t>;</a:t>
            </a:r>
            <a:endParaRPr lang="en-US" altLang="pl-PL" sz="2000" i="1"/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en-US" altLang="pl-PL" sz="2000" i="1">
                <a:solidFill>
                  <a:srgbClr val="C00000"/>
                </a:solidFill>
              </a:rPr>
              <a:t>Request for Visit</a:t>
            </a:r>
            <a:r>
              <a:rPr lang="pl-PL" altLang="pl-PL" sz="2000" i="1"/>
              <a:t>;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/>
              <a:t>Współpraca z partnerami zagranicznymi w zakresie potwierdzania        uprawnień osób do dostępu do informacji niejawnych (formularze PSCIS);</a:t>
            </a:r>
          </a:p>
          <a:p>
            <a:pPr algn="just">
              <a:lnSpc>
                <a:spcPct val="105000"/>
              </a:lnSpc>
              <a:spcBef>
                <a:spcPct val="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Ø"/>
            </a:pPr>
            <a:r>
              <a:rPr lang="pl-PL" altLang="pl-PL" sz="2000" i="1"/>
              <a:t>Współpraca z partnerami zagranicznymi w zakresie potwierdzania zdolności przedsiębiorców do ochrony informacji niejawnych (formularze FSCIS).</a:t>
            </a:r>
            <a:endParaRPr lang="en-US" altLang="pl-PL" sz="2000" i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ymbol zastępczy numeru slajdu 1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9D7B7C0-9E61-406D-B6B8-9F3F96BE3102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pl-PL" altLang="pl-PL" sz="1400" smtClean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7075" y="13493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 kern="0" dirty="0">
                <a:latin typeface="+mn-lt"/>
                <a:ea typeface="+mj-ea"/>
                <a:cs typeface="Times New Roman" pitchFamily="18" charset="0"/>
              </a:rPr>
              <a:t>Podsumowanie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95288" y="1989138"/>
            <a:ext cx="8353425" cy="1152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130000"/>
              </a:lnSpc>
              <a:buClr>
                <a:srgbClr val="00FFFF"/>
              </a:buClr>
              <a:buSzPct val="75000"/>
              <a:buFont typeface="Wingdings" pitchFamily="2" charset="2"/>
              <a:buNone/>
              <a:defRPr/>
            </a:pPr>
            <a:r>
              <a:rPr lang="pl-PL" sz="2400" kern="0" dirty="0">
                <a:cs typeface="Times New Roman" pitchFamily="18" charset="0"/>
              </a:rPr>
              <a:t>System ochrony informacji niejawnych międzynarodowych – </a:t>
            </a:r>
            <a:r>
              <a:rPr lang="pl-PL" sz="2400" b="1" kern="0" dirty="0">
                <a:solidFill>
                  <a:srgbClr val="FF0000"/>
                </a:solidFill>
                <a:cs typeface="Times New Roman" pitchFamily="18" charset="0"/>
              </a:rPr>
              <a:t>odrębny od systemu krajowego</a:t>
            </a:r>
          </a:p>
        </p:txBody>
      </p:sp>
      <p:sp>
        <p:nvSpPr>
          <p:cNvPr id="5" name="Prostokąt 4"/>
          <p:cNvSpPr/>
          <p:nvPr/>
        </p:nvSpPr>
        <p:spPr>
          <a:xfrm>
            <a:off x="498475" y="3479800"/>
            <a:ext cx="8064500" cy="297338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poświadczenia bezpieczeństwa;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dokumenty potwierdzające uprawnienia za granicą;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szkolenia;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świadectwa bezpieczeństwa przemysłowego;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akredytacja bezpieczeństwa teleinformatycznego;</a:t>
            </a:r>
          </a:p>
          <a:p>
            <a:pPr indent="450850" eaLnBrk="1" hangingPunct="1">
              <a:lnSpc>
                <a:spcPct val="130000"/>
              </a:lnSpc>
              <a:buClr>
                <a:schemeClr val="tx1"/>
              </a:buClr>
              <a:buSzPct val="100000"/>
              <a:buFont typeface="Wingdings" pitchFamily="2" charset="2"/>
              <a:buChar char="Ø"/>
              <a:defRPr/>
            </a:pPr>
            <a:r>
              <a:rPr lang="pl-PL" sz="2400" kern="0" dirty="0">
                <a:cs typeface="Times New Roman" pitchFamily="18" charset="0"/>
              </a:rPr>
              <a:t>system kancelarii tajnych.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8D0E747-3163-4AFD-958E-6FFDB5037E3F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8446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Dodatkowe informacje z zakresu ochrony</a:t>
            </a:r>
          </a:p>
          <a:p>
            <a:pPr algn="ctr" eaLnBrk="1" hangingPunct="1">
              <a:defRPr/>
            </a:pPr>
            <a:r>
              <a:rPr lang="pl-PL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informacji niejawnych międzynarodowych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33375" y="2847975"/>
            <a:ext cx="84582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3600" b="1">
                <a:latin typeface="Times New Roman" panose="02020603050405020304" pitchFamily="18" charset="0"/>
              </a:rPr>
              <a:t>www.bip.abw.gov.pl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000" b="1">
              <a:solidFill>
                <a:srgbClr val="FFFFFF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latin typeface="Times New Roman" panose="02020603050405020304" pitchFamily="18" charset="0"/>
              </a:rPr>
              <a:t>adres e-mail:</a:t>
            </a:r>
            <a:r>
              <a:rPr lang="pl-PL" altLang="pl-PL" sz="2400" b="1">
                <a:solidFill>
                  <a:srgbClr val="FF9900"/>
                </a:solidFill>
                <a:latin typeface="Times New Roman" panose="02020603050405020304" pitchFamily="18" charset="0"/>
              </a:rPr>
              <a:t> </a:t>
            </a:r>
            <a:r>
              <a:rPr lang="pl-PL" altLang="pl-PL" sz="2400" b="1">
                <a:solidFill>
                  <a:srgbClr val="262673"/>
                </a:solidFill>
                <a:latin typeface="Times New Roman" panose="02020603050405020304" pitchFamily="18" charset="0"/>
              </a:rPr>
              <a:t>nsa@abw.gov.pl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zaokrąglony 20"/>
          <p:cNvSpPr/>
          <p:nvPr/>
        </p:nvSpPr>
        <p:spPr>
          <a:xfrm>
            <a:off x="450850" y="2500313"/>
            <a:ext cx="8208963" cy="1728787"/>
          </a:xfrm>
          <a:prstGeom prst="roundRect">
            <a:avLst/>
          </a:prstGeom>
          <a:solidFill>
            <a:srgbClr val="FFFF99"/>
          </a:solidFill>
          <a:ln w="38100">
            <a:solidFill>
              <a:schemeClr val="accent3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1800" dirty="0"/>
          </a:p>
        </p:txBody>
      </p:sp>
      <p:sp>
        <p:nvSpPr>
          <p:cNvPr id="10243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DA4201D-6D8C-4B89-ACB8-35C4EA2215B2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268413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ABW jako Krajowa Władza Bezpieczeństwa</a:t>
            </a:r>
          </a:p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(2/2)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555625" y="2532063"/>
            <a:ext cx="63119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C00000"/>
                </a:solidFill>
              </a:rPr>
              <a:t>Wytyczne Szefa ABW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C00000"/>
                </a:solidFill>
              </a:rPr>
              <a:t>w sprawie postępowania z informacjami niejawnymi międzynarodowymi</a:t>
            </a:r>
          </a:p>
        </p:txBody>
      </p:sp>
      <p:grpSp>
        <p:nvGrpSpPr>
          <p:cNvPr id="2" name="Grupa 22"/>
          <p:cNvGrpSpPr>
            <a:grpSpLocks/>
          </p:cNvGrpSpPr>
          <p:nvPr/>
        </p:nvGrpSpPr>
        <p:grpSpPr bwMode="auto">
          <a:xfrm>
            <a:off x="2222500" y="4445000"/>
            <a:ext cx="4681538" cy="1768475"/>
            <a:chOff x="2223032" y="4685162"/>
            <a:chExt cx="4680520" cy="1768174"/>
          </a:xfrm>
        </p:grpSpPr>
        <p:grpSp>
          <p:nvGrpSpPr>
            <p:cNvPr id="10248" name="Grupa 21"/>
            <p:cNvGrpSpPr>
              <a:grpSpLocks/>
            </p:cNvGrpSpPr>
            <p:nvPr/>
          </p:nvGrpSpPr>
          <p:grpSpPr bwMode="auto">
            <a:xfrm>
              <a:off x="2520008" y="4685162"/>
              <a:ext cx="4383544" cy="1768174"/>
              <a:chOff x="2520008" y="4685162"/>
              <a:chExt cx="4383544" cy="1768174"/>
            </a:xfrm>
          </p:grpSpPr>
          <p:sp>
            <p:nvSpPr>
              <p:cNvPr id="16" name="Prostokąt zaokrąglony 15"/>
              <p:cNvSpPr/>
              <p:nvPr/>
            </p:nvSpPr>
            <p:spPr>
              <a:xfrm>
                <a:off x="2519830" y="4724843"/>
                <a:ext cx="4320236" cy="1728493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pl-PL" sz="1800" dirty="0"/>
              </a:p>
            </p:txBody>
          </p:sp>
          <p:pic>
            <p:nvPicPr>
              <p:cNvPr id="5122" name="Picture 2" descr="http://bip.abw.gov.pl/dokumenty/menu/naglowek_1.jpg"/>
              <p:cNvPicPr>
                <a:picLocks noChangeAspect="1" noChangeArrowheads="1"/>
              </p:cNvPicPr>
              <p:nvPr/>
            </p:nvPicPr>
            <p:blipFill>
              <a:blip r:embed="rId3"/>
              <a:srcRect l="1587" r="22437" b="20181"/>
              <a:stretch>
                <a:fillRect/>
              </a:stretch>
            </p:blipFill>
            <p:spPr bwMode="auto">
              <a:xfrm>
                <a:off x="2722986" y="5112127"/>
                <a:ext cx="3937731" cy="115232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effectLst/>
            </p:spPr>
          </p:pic>
          <p:sp>
            <p:nvSpPr>
              <p:cNvPr id="14" name="Prostokąt 13"/>
              <p:cNvSpPr/>
              <p:nvPr/>
            </p:nvSpPr>
            <p:spPr>
              <a:xfrm>
                <a:off x="2654738" y="4685162"/>
                <a:ext cx="4248814" cy="42537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381000" indent="-381000">
                  <a:lnSpc>
                    <a:spcPct val="120000"/>
                  </a:lnSpc>
                  <a:buClr>
                    <a:srgbClr val="CCFFFF"/>
                  </a:buClr>
                  <a:buSzPct val="75000"/>
                  <a:defRPr/>
                </a:pPr>
                <a:r>
                  <a:rPr lang="pl-PL" sz="1800" b="1" kern="0" dirty="0">
                    <a:latin typeface="Times New Roman"/>
                  </a:rPr>
                  <a:t>dostępne na stronie internetowej ABW:</a:t>
                </a:r>
              </a:p>
            </p:txBody>
          </p:sp>
        </p:grpSp>
        <p:sp>
          <p:nvSpPr>
            <p:cNvPr id="15" name="Prostokąt 14"/>
            <p:cNvSpPr/>
            <p:nvPr/>
          </p:nvSpPr>
          <p:spPr>
            <a:xfrm>
              <a:off x="2223032" y="5013719"/>
              <a:ext cx="2666420" cy="42379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81000" indent="-381000" algn="ctr">
                <a:lnSpc>
                  <a:spcPct val="120000"/>
                </a:lnSpc>
                <a:buClr>
                  <a:srgbClr val="CCFFFF"/>
                </a:buClr>
                <a:buSzPct val="75000"/>
                <a:defRPr/>
              </a:pPr>
              <a:r>
                <a:rPr lang="pl-PL" sz="1800" b="1" kern="0" dirty="0">
                  <a:latin typeface="Times New Roman"/>
                </a:rPr>
                <a:t>       </a:t>
              </a:r>
              <a:r>
                <a:rPr lang="pl-PL" sz="1800" b="1" kern="0" dirty="0" err="1">
                  <a:latin typeface="Times New Roman"/>
                </a:rPr>
                <a:t>www.bip.abw.gov.pl</a:t>
              </a:r>
              <a:endParaRPr lang="pl-PL" sz="1800" b="1" kern="0" dirty="0">
                <a:latin typeface="Times New Roman"/>
              </a:endParaRPr>
            </a:p>
          </p:txBody>
        </p:sp>
      </p:grpSp>
      <p:pic>
        <p:nvPicPr>
          <p:cNvPr id="5124" name="Picture 4" descr="http://digitalliteracy.us/wp-content/uploads/2013/09/Guideline_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" t="2521" r="5519" b="6761"/>
          <a:stretch>
            <a:fillRect/>
          </a:stretch>
        </p:blipFill>
        <p:spPr bwMode="auto">
          <a:xfrm>
            <a:off x="7018338" y="2657475"/>
            <a:ext cx="1439862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AC317B8-98CC-44B4-A65B-70B7747FD8AE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400"/>
          </a:p>
        </p:txBody>
      </p:sp>
      <p:sp>
        <p:nvSpPr>
          <p:cNvPr id="36" name="pole tekstowe 35"/>
          <p:cNvSpPr txBox="1"/>
          <p:nvPr/>
        </p:nvSpPr>
        <p:spPr>
          <a:xfrm>
            <a:off x="923925" y="1492250"/>
            <a:ext cx="7254875" cy="457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Przepisy bezpieczeństwa NATO/UE/ESA</a:t>
            </a:r>
            <a:endParaRPr lang="en-GB" sz="24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828675" y="2636838"/>
            <a:ext cx="770413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40000"/>
              </a:spcBef>
              <a:buSzPct val="75000"/>
              <a:buFont typeface="Wingdings" panose="05000000000000000000" pitchFamily="2" charset="2"/>
              <a:buNone/>
            </a:pPr>
            <a:endParaRPr kumimoji="1" lang="en-GB" altLang="pl-PL" sz="2400">
              <a:solidFill>
                <a:srgbClr val="000000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2" name="Grupa 132"/>
          <p:cNvGrpSpPr>
            <a:grpSpLocks/>
          </p:cNvGrpSpPr>
          <p:nvPr/>
        </p:nvGrpSpPr>
        <p:grpSpPr bwMode="auto">
          <a:xfrm>
            <a:off x="366713" y="2133600"/>
            <a:ext cx="8340725" cy="3794125"/>
            <a:chOff x="367352" y="2715463"/>
            <a:chExt cx="8339928" cy="3671699"/>
          </a:xfrm>
        </p:grpSpPr>
        <p:grpSp>
          <p:nvGrpSpPr>
            <p:cNvPr id="3" name="Grupa 67"/>
            <p:cNvGrpSpPr>
              <a:grpSpLocks/>
            </p:cNvGrpSpPr>
            <p:nvPr/>
          </p:nvGrpSpPr>
          <p:grpSpPr bwMode="auto">
            <a:xfrm>
              <a:off x="381640" y="4046592"/>
              <a:ext cx="7934878" cy="1030375"/>
              <a:chOff x="395495" y="3615190"/>
              <a:chExt cx="7934032" cy="1254441"/>
            </a:xfrm>
            <a:solidFill>
              <a:srgbClr val="8A8AE7">
                <a:lumMod val="60000"/>
                <a:lumOff val="40000"/>
              </a:srgbClr>
            </a:solidFill>
          </p:grpSpPr>
          <p:sp>
            <p:nvSpPr>
              <p:cNvPr id="34" name="Prostokąt zaokrąglony 33"/>
              <p:cNvSpPr/>
              <p:nvPr/>
            </p:nvSpPr>
            <p:spPr>
              <a:xfrm>
                <a:off x="395495" y="3645491"/>
                <a:ext cx="7934032" cy="1224140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l-PL" sz="2400" kern="0" dirty="0">
                  <a:solidFill>
                    <a:srgbClr val="CCECFF"/>
                  </a:solidFill>
                  <a:latin typeface="Times New Roman"/>
                  <a:cs typeface="+mn-cs"/>
                </a:endParaRPr>
              </a:p>
            </p:txBody>
          </p:sp>
          <p:sp>
            <p:nvSpPr>
              <p:cNvPr id="35" name="Rectangle 3"/>
              <p:cNvSpPr txBox="1">
                <a:spLocks noChangeArrowheads="1"/>
              </p:cNvSpPr>
              <p:nvPr/>
            </p:nvSpPr>
            <p:spPr bwMode="auto">
              <a:xfrm>
                <a:off x="996429" y="3615190"/>
                <a:ext cx="7333098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marL="342900" indent="-3429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Decyzja Rady UE nr 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2013/488/EU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z 23.09.2013 r.</a:t>
                </a:r>
              </a:p>
              <a:p>
                <a:pPr marL="342900" indent="-342900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Decyzja Komisji Europejskiej nr 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2015/444/EC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z 13.03.2015 r.</a:t>
                </a:r>
              </a:p>
            </p:txBody>
          </p:sp>
        </p:grpSp>
        <p:grpSp>
          <p:nvGrpSpPr>
            <p:cNvPr id="4" name="Grupa 68"/>
            <p:cNvGrpSpPr>
              <a:grpSpLocks/>
            </p:cNvGrpSpPr>
            <p:nvPr/>
          </p:nvGrpSpPr>
          <p:grpSpPr bwMode="auto">
            <a:xfrm>
              <a:off x="381640" y="5354652"/>
              <a:ext cx="8325640" cy="1032510"/>
              <a:chOff x="395495" y="5009184"/>
              <a:chExt cx="8324756" cy="1228134"/>
            </a:xfrm>
            <a:solidFill>
              <a:srgbClr val="8A8AE7">
                <a:lumMod val="60000"/>
                <a:lumOff val="40000"/>
              </a:srgbClr>
            </a:solidFill>
          </p:grpSpPr>
          <p:sp>
            <p:nvSpPr>
              <p:cNvPr id="32" name="Prostokąt zaokrąglony 31"/>
              <p:cNvSpPr/>
              <p:nvPr/>
            </p:nvSpPr>
            <p:spPr>
              <a:xfrm>
                <a:off x="395495" y="5012897"/>
                <a:ext cx="7934036" cy="1224421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l-PL" sz="2400" kern="0" dirty="0">
                  <a:solidFill>
                    <a:srgbClr val="CCECFF"/>
                  </a:solidFill>
                  <a:latin typeface="Times New Roman"/>
                  <a:cs typeface="+mn-cs"/>
                </a:endParaRPr>
              </a:p>
            </p:txBody>
          </p:sp>
          <p:sp>
            <p:nvSpPr>
              <p:cNvPr id="33" name="Prostokąt 32"/>
              <p:cNvSpPr/>
              <p:nvPr/>
            </p:nvSpPr>
            <p:spPr>
              <a:xfrm>
                <a:off x="981595" y="5009184"/>
                <a:ext cx="7738656" cy="11190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400" kern="0" dirty="0">
                    <a:solidFill>
                      <a:srgbClr val="000000"/>
                    </a:solidFill>
                    <a:latin typeface="Times New Roman"/>
                    <a:cs typeface="Times New Roman" pitchFamily="18" charset="0"/>
                  </a:rPr>
                  <a:t>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Przepisy ESA w zakresie bezpieczeństwa (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ESA/REG/004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)</a:t>
                </a:r>
              </a:p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dyrektywy ESA oraz wytyczne w zakresie bezpieczeństwa</a:t>
                </a:r>
              </a:p>
            </p:txBody>
          </p:sp>
        </p:grpSp>
        <p:grpSp>
          <p:nvGrpSpPr>
            <p:cNvPr id="5" name="Grupa 66"/>
            <p:cNvGrpSpPr>
              <a:grpSpLocks/>
            </p:cNvGrpSpPr>
            <p:nvPr/>
          </p:nvGrpSpPr>
          <p:grpSpPr bwMode="auto">
            <a:xfrm>
              <a:off x="367352" y="2715463"/>
              <a:ext cx="7949167" cy="1092266"/>
              <a:chOff x="380316" y="1893185"/>
              <a:chExt cx="7949259" cy="1339800"/>
            </a:xfrm>
            <a:solidFill>
              <a:srgbClr val="8A8AE7">
                <a:lumMod val="60000"/>
                <a:lumOff val="40000"/>
              </a:srgbClr>
            </a:solidFill>
          </p:grpSpPr>
          <p:sp>
            <p:nvSpPr>
              <p:cNvPr id="23" name="Prostokąt zaokrąglony 22"/>
              <p:cNvSpPr/>
              <p:nvPr/>
            </p:nvSpPr>
            <p:spPr>
              <a:xfrm>
                <a:off x="380316" y="2009267"/>
                <a:ext cx="7949259" cy="1223718"/>
              </a:xfrm>
              <a:prstGeom prst="roundRect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pl-PL" sz="2400" kern="0" dirty="0">
                  <a:solidFill>
                    <a:srgbClr val="CCECFF"/>
                  </a:solidFill>
                  <a:latin typeface="Times New Roman"/>
                  <a:cs typeface="+mn-cs"/>
                </a:endParaRPr>
              </a:p>
            </p:txBody>
          </p:sp>
          <p:sp>
            <p:nvSpPr>
              <p:cNvPr id="24" name="Rectangle 2"/>
              <p:cNvSpPr txBox="1">
                <a:spLocks noChangeArrowheads="1"/>
              </p:cNvSpPr>
              <p:nvPr/>
            </p:nvSpPr>
            <p:spPr bwMode="auto">
              <a:xfrm>
                <a:off x="984904" y="2146786"/>
                <a:ext cx="6971152" cy="93643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/>
              <a:lstStyle/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b="1" kern="0" dirty="0">
                    <a:solidFill>
                      <a:srgbClr val="000000"/>
                    </a:solidFill>
                    <a:latin typeface="Times New Roman"/>
                    <a:cs typeface="Times New Roman" pitchFamily="18" charset="0"/>
                  </a:rPr>
                  <a:t> </a:t>
                </a:r>
                <a:r>
                  <a:rPr kumimoji="1" lang="pl-PL" sz="2000" b="1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C-M (2002) 49 </a:t>
                </a: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- Bezpieczeństwo w ramach NATO</a:t>
                </a:r>
              </a:p>
              <a:p>
                <a:pPr marL="342900" indent="-342900" algn="just" eaLnBrk="1" fontAlgn="auto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Arial" panose="020B0604020202020204" pitchFamily="34" charset="0"/>
                  <a:buChar char="•"/>
                  <a:defRPr/>
                </a:pPr>
                <a:r>
                  <a:rPr kumimoji="1" lang="pl-PL" sz="2000" kern="0" dirty="0">
                    <a:solidFill>
                      <a:srgbClr val="000000"/>
                    </a:solidFill>
                    <a:latin typeface="Book Antiqua" panose="02040602050305030304" pitchFamily="18" charset="0"/>
                    <a:cs typeface="Times New Roman" pitchFamily="18" charset="0"/>
                  </a:rPr>
                  <a:t> dyrektywy oraz wytyczne w zakresie bezpieczeństwa</a:t>
                </a:r>
              </a:p>
            </p:txBody>
          </p:sp>
          <p:grpSp>
            <p:nvGrpSpPr>
              <p:cNvPr id="6" name="Group 3"/>
              <p:cNvGrpSpPr>
                <a:grpSpLocks/>
              </p:cNvGrpSpPr>
              <p:nvPr/>
            </p:nvGrpSpPr>
            <p:grpSpPr bwMode="auto">
              <a:xfrm>
                <a:off x="383407" y="1893185"/>
                <a:ext cx="630054" cy="510932"/>
                <a:chOff x="2980" y="3069"/>
                <a:chExt cx="764" cy="811"/>
              </a:xfrm>
              <a:grpFill/>
            </p:grpSpPr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>
                  <a:off x="3357" y="3069"/>
                  <a:ext cx="8" cy="408"/>
                </a:xfrm>
                <a:custGeom>
                  <a:avLst/>
                  <a:gdLst>
                    <a:gd name="T0" fmla="*/ 0 w 31"/>
                    <a:gd name="T1" fmla="*/ 0 h 1678"/>
                    <a:gd name="T2" fmla="*/ 0 w 31"/>
                    <a:gd name="T3" fmla="*/ 0 h 1678"/>
                    <a:gd name="T4" fmla="*/ 0 w 31"/>
                    <a:gd name="T5" fmla="*/ 0 h 1678"/>
                    <a:gd name="T6" fmla="*/ 0 w 31"/>
                    <a:gd name="T7" fmla="*/ 0 h 1678"/>
                    <a:gd name="T8" fmla="*/ 0 w 31"/>
                    <a:gd name="T9" fmla="*/ 0 h 1678"/>
                    <a:gd name="T10" fmla="*/ 0 w 31"/>
                    <a:gd name="T11" fmla="*/ 0 h 1678"/>
                    <a:gd name="T12" fmla="*/ 0 w 31"/>
                    <a:gd name="T13" fmla="*/ 0 h 16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678"/>
                    <a:gd name="T23" fmla="*/ 31 w 31"/>
                    <a:gd name="T24" fmla="*/ 1678 h 16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678">
                      <a:moveTo>
                        <a:pt x="4" y="1678"/>
                      </a:moveTo>
                      <a:lnTo>
                        <a:pt x="29" y="1667"/>
                      </a:lnTo>
                      <a:lnTo>
                        <a:pt x="31" y="0"/>
                      </a:lnTo>
                      <a:lnTo>
                        <a:pt x="2" y="0"/>
                      </a:lnTo>
                      <a:lnTo>
                        <a:pt x="0" y="1667"/>
                      </a:lnTo>
                      <a:lnTo>
                        <a:pt x="25" y="1656"/>
                      </a:lnTo>
                      <a:lnTo>
                        <a:pt x="4" y="167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2980" y="3472"/>
                  <a:ext cx="383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1554" y="29"/>
                      </a:moveTo>
                      <a:lnTo>
                        <a:pt x="1544" y="2"/>
                      </a:lnTo>
                      <a:lnTo>
                        <a:pt x="0" y="0"/>
                      </a:lnTo>
                      <a:lnTo>
                        <a:pt x="0" y="31"/>
                      </a:lnTo>
                      <a:lnTo>
                        <a:pt x="1544" y="33"/>
                      </a:lnTo>
                      <a:lnTo>
                        <a:pt x="1533" y="7"/>
                      </a:lnTo>
                      <a:lnTo>
                        <a:pt x="1554" y="2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8" name="Freeform 24"/>
                <p:cNvSpPr>
                  <a:spLocks/>
                </p:cNvSpPr>
                <p:nvPr/>
              </p:nvSpPr>
              <p:spPr bwMode="auto">
                <a:xfrm>
                  <a:off x="3359" y="3472"/>
                  <a:ext cx="385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0" y="4"/>
                      </a:moveTo>
                      <a:lnTo>
                        <a:pt x="11" y="30"/>
                      </a:lnTo>
                      <a:lnTo>
                        <a:pt x="1554" y="33"/>
                      </a:lnTo>
                      <a:lnTo>
                        <a:pt x="1554" y="2"/>
                      </a:lnTo>
                      <a:lnTo>
                        <a:pt x="11" y="0"/>
                      </a:lnTo>
                      <a:lnTo>
                        <a:pt x="21" y="26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2980" y="3472"/>
                  <a:ext cx="383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1533" y="26"/>
                      </a:moveTo>
                      <a:lnTo>
                        <a:pt x="1544" y="0"/>
                      </a:lnTo>
                      <a:lnTo>
                        <a:pt x="0" y="2"/>
                      </a:lnTo>
                      <a:lnTo>
                        <a:pt x="0" y="33"/>
                      </a:lnTo>
                      <a:lnTo>
                        <a:pt x="1544" y="30"/>
                      </a:lnTo>
                      <a:lnTo>
                        <a:pt x="1554" y="4"/>
                      </a:lnTo>
                      <a:lnTo>
                        <a:pt x="1533" y="2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0" name="Freeform 36"/>
                <p:cNvSpPr>
                  <a:spLocks/>
                </p:cNvSpPr>
                <p:nvPr/>
              </p:nvSpPr>
              <p:spPr bwMode="auto">
                <a:xfrm>
                  <a:off x="3357" y="3472"/>
                  <a:ext cx="8" cy="408"/>
                </a:xfrm>
                <a:custGeom>
                  <a:avLst/>
                  <a:gdLst>
                    <a:gd name="T0" fmla="*/ 0 w 31"/>
                    <a:gd name="T1" fmla="*/ 0 h 1678"/>
                    <a:gd name="T2" fmla="*/ 0 w 31"/>
                    <a:gd name="T3" fmla="*/ 0 h 1678"/>
                    <a:gd name="T4" fmla="*/ 0 w 31"/>
                    <a:gd name="T5" fmla="*/ 0 h 1678"/>
                    <a:gd name="T6" fmla="*/ 0 w 31"/>
                    <a:gd name="T7" fmla="*/ 0 h 1678"/>
                    <a:gd name="T8" fmla="*/ 0 w 31"/>
                    <a:gd name="T9" fmla="*/ 0 h 1678"/>
                    <a:gd name="T10" fmla="*/ 0 w 31"/>
                    <a:gd name="T11" fmla="*/ 0 h 1678"/>
                    <a:gd name="T12" fmla="*/ 0 w 31"/>
                    <a:gd name="T13" fmla="*/ 0 h 16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1"/>
                    <a:gd name="T22" fmla="*/ 0 h 1678"/>
                    <a:gd name="T23" fmla="*/ 31 w 31"/>
                    <a:gd name="T24" fmla="*/ 1678 h 16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1" h="1678">
                      <a:moveTo>
                        <a:pt x="25" y="22"/>
                      </a:moveTo>
                      <a:lnTo>
                        <a:pt x="0" y="11"/>
                      </a:lnTo>
                      <a:lnTo>
                        <a:pt x="2" y="1678"/>
                      </a:lnTo>
                      <a:lnTo>
                        <a:pt x="31" y="1678"/>
                      </a:lnTo>
                      <a:lnTo>
                        <a:pt x="29" y="11"/>
                      </a:lnTo>
                      <a:lnTo>
                        <a:pt x="4" y="0"/>
                      </a:lnTo>
                      <a:lnTo>
                        <a:pt x="25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31" name="Freeform 40"/>
                <p:cNvSpPr>
                  <a:spLocks/>
                </p:cNvSpPr>
                <p:nvPr/>
              </p:nvSpPr>
              <p:spPr bwMode="auto">
                <a:xfrm>
                  <a:off x="3359" y="3472"/>
                  <a:ext cx="385" cy="8"/>
                </a:xfrm>
                <a:custGeom>
                  <a:avLst/>
                  <a:gdLst>
                    <a:gd name="T0" fmla="*/ 0 w 1554"/>
                    <a:gd name="T1" fmla="*/ 0 h 33"/>
                    <a:gd name="T2" fmla="*/ 0 w 1554"/>
                    <a:gd name="T3" fmla="*/ 0 h 33"/>
                    <a:gd name="T4" fmla="*/ 0 w 1554"/>
                    <a:gd name="T5" fmla="*/ 0 h 33"/>
                    <a:gd name="T6" fmla="*/ 0 w 1554"/>
                    <a:gd name="T7" fmla="*/ 0 h 33"/>
                    <a:gd name="T8" fmla="*/ 0 w 1554"/>
                    <a:gd name="T9" fmla="*/ 0 h 33"/>
                    <a:gd name="T10" fmla="*/ 0 w 1554"/>
                    <a:gd name="T11" fmla="*/ 0 h 33"/>
                    <a:gd name="T12" fmla="*/ 0 w 1554"/>
                    <a:gd name="T13" fmla="*/ 0 h 3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4"/>
                    <a:gd name="T22" fmla="*/ 0 h 33"/>
                    <a:gd name="T23" fmla="*/ 1554 w 1554"/>
                    <a:gd name="T24" fmla="*/ 33 h 3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4" h="33">
                      <a:moveTo>
                        <a:pt x="21" y="7"/>
                      </a:moveTo>
                      <a:lnTo>
                        <a:pt x="11" y="33"/>
                      </a:lnTo>
                      <a:lnTo>
                        <a:pt x="1554" y="31"/>
                      </a:lnTo>
                      <a:lnTo>
                        <a:pt x="1554" y="0"/>
                      </a:lnTo>
                      <a:lnTo>
                        <a:pt x="11" y="2"/>
                      </a:lnTo>
                      <a:lnTo>
                        <a:pt x="0" y="29"/>
                      </a:lnTo>
                      <a:lnTo>
                        <a:pt x="21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1" lang="pl-PL" sz="2400" kern="0" dirty="0">
                    <a:solidFill>
                      <a:sysClr val="windowText" lastClr="000000"/>
                    </a:solidFill>
                    <a:latin typeface="Arial" pitchFamily="34" charset="0"/>
                  </a:endParaRPr>
                </a:p>
              </p:txBody>
            </p:sp>
          </p:grpSp>
        </p:grpSp>
        <p:grpSp>
          <p:nvGrpSpPr>
            <p:cNvPr id="12297" name="Grupa 129"/>
            <p:cNvGrpSpPr>
              <a:grpSpLocks/>
            </p:cNvGrpSpPr>
            <p:nvPr/>
          </p:nvGrpSpPr>
          <p:grpSpPr bwMode="auto">
            <a:xfrm>
              <a:off x="368503" y="2820239"/>
              <a:ext cx="631988" cy="2985713"/>
              <a:chOff x="368503" y="2820239"/>
              <a:chExt cx="631988" cy="2985713"/>
            </a:xfrm>
          </p:grpSpPr>
          <p:pic>
            <p:nvPicPr>
              <p:cNvPr id="12298" name="Picture 7" descr="http://upload.wikimedia.org/wikipedia/commons/thumb/3/37/Flag_of_NATO.svg/240px-Flag_of_NATO.svg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503" y="2820239"/>
                <a:ext cx="631987" cy="4498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99" name="Picture 9" descr="http://img1.wikia.nocookie.net/__cb20131115103350/crossfirefps/images/d/de/Eu-flag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9968" y="4071481"/>
                <a:ext cx="620522" cy="427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00" name="Picture 11" descr="http://www.crwflags.com/fotw/images/i/int-esa2.gif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464" y="5354668"/>
                <a:ext cx="613027" cy="451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750A3C0-789C-4F52-9733-82DFAF57AE17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400"/>
          </a:p>
        </p:txBody>
      </p:sp>
      <p:sp>
        <p:nvSpPr>
          <p:cNvPr id="36" name="pole tekstowe 35"/>
          <p:cNvSpPr txBox="1"/>
          <p:nvPr/>
        </p:nvSpPr>
        <p:spPr>
          <a:xfrm>
            <a:off x="923925" y="1492250"/>
            <a:ext cx="7524750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System klauzul tajności w NATO, UE i ESA</a:t>
            </a:r>
            <a:endParaRPr lang="en-GB" sz="28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338138" y="3573016"/>
          <a:ext cx="8483600" cy="2368688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12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8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ŚCIŚLE TAJNE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COSMIC TOP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TRÈS SECRET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TOP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TOP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TAJNE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SECRET UE/EU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SECRET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POUFNE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CONFIDENTIAL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CONFIDENTIEL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CONFIDENTIAL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CONFIDENTIAL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17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ZASTRZEŻONE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NATO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RESTREINT UE</a:t>
                      </a:r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/</a:t>
                      </a:r>
                    </a:p>
                    <a:p>
                      <a:pPr algn="ctr" fontAlgn="ctr"/>
                      <a:r>
                        <a:rPr lang="pl-PL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EU </a:t>
                      </a:r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ESA RESTRICTED</a:t>
                      </a:r>
                    </a:p>
                  </a:txBody>
                  <a:tcPr marL="8960" marR="8960" marT="895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3">
                            <a:lumMod val="95000"/>
                          </a:schemeClr>
                        </a:gs>
                        <a:gs pos="100000">
                          <a:schemeClr val="accent5">
                            <a:lumMod val="75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341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205038"/>
            <a:ext cx="775335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239486-3E27-4314-9AAC-8762F578D87B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62000" y="14128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Informacje „wrażliwe”</a:t>
            </a:r>
            <a:r>
              <a:rPr lang="pl-PL" sz="30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(1/2)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381000" y="2252663"/>
            <a:ext cx="8382000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4988" indent="-35718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/>
              <a:t>Informacje NATO, UE i ESA oznaczone odpowiednio jako: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endParaRPr lang="pl-PL" altLang="pl-PL" sz="2400"/>
          </a:p>
          <a:p>
            <a:pPr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altLang="pl-PL" sz="2400"/>
              <a:t>NATO UNCLASSIFIED,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altLang="pl-PL" sz="2400"/>
              <a:t>LIMITE,</a:t>
            </a:r>
          </a:p>
          <a:p>
            <a:pPr lvl="1"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pl-PL" altLang="pl-PL" sz="2400"/>
              <a:t>ESA UNCLASSIFIED,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Char char="q"/>
            </a:pPr>
            <a:endParaRPr lang="pl-PL" altLang="pl-PL" sz="2400"/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CCFFFF"/>
              </a:buClr>
              <a:buSzPct val="75000"/>
              <a:buFont typeface="Wingdings" panose="05000000000000000000" pitchFamily="2" charset="2"/>
              <a:buNone/>
            </a:pPr>
            <a:r>
              <a:rPr lang="pl-PL" altLang="pl-PL" sz="2400" b="1">
                <a:solidFill>
                  <a:srgbClr val="FF0000"/>
                </a:solidFill>
              </a:rPr>
              <a:t>nie są informacjami niejawnymi</a:t>
            </a:r>
            <a:r>
              <a:rPr lang="pl-PL" altLang="pl-PL" sz="2400"/>
              <a:t>, lecz należy je chronić przed dostępem ze strony osób nieupoważnionych.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numeru slajd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554AF10-C639-44A2-89B9-3BBA393A7D04}" type="slidenum">
              <a:rPr lang="pl-PL" altLang="pl-PL" sz="1400"/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40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46125" y="1341438"/>
            <a:ext cx="8382000" cy="935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Informacje „wrażliwe” (2/2)</a:t>
            </a:r>
          </a:p>
        </p:txBody>
      </p:sp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395288" y="2420938"/>
            <a:ext cx="82804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81000" indent="-381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Zasada „need to know”;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Udostępnienie stronie trzeciej i publikacja tylko po uzyskaniu zgody wytwórcy;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Przechowywanie w sposób uniemożliwiający przypadkowe zapoznanie się przez osoby nieupoważnione;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Przesyłanie pocztą elektroniczną po upewnieniu się, że adresat jest właściwym (dostęp zabezpieczony silnym hasłem);</a:t>
            </a:r>
          </a:p>
          <a:p>
            <a:pPr algn="just">
              <a:lnSpc>
                <a:spcPct val="120000"/>
              </a:lnSpc>
              <a:spcBef>
                <a:spcPct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q"/>
            </a:pPr>
            <a:r>
              <a:rPr lang="pl-PL" altLang="pl-PL" sz="2000"/>
              <a:t>Zachowanie oryginalnych oznaczeń.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827088" y="2205038"/>
            <a:ext cx="7416800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buClr>
                <a:srgbClr val="CCFFFF"/>
              </a:buClr>
              <a:buSzPct val="75000"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Podstawowe zasady postępowania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numeru slajdu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EC7BE3-6886-403B-B62E-F8B1D2428DB4}" type="slidenum">
              <a:rPr lang="pl-PL" altLang="pl-PL" sz="1400" smtClean="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400" smtClean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750" y="1196975"/>
            <a:ext cx="83820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r>
              <a:rPr lang="pl-PL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Bezpieczeństwo osobowe (1/2)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66713" y="1690688"/>
            <a:ext cx="8382000" cy="129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lnSpc>
                <a:spcPct val="120000"/>
              </a:lnSpc>
              <a:buClr>
                <a:srgbClr val="CCFFFF"/>
              </a:buClr>
              <a:buSzPct val="75000"/>
              <a:buFont typeface="Wingdings" pitchFamily="2" charset="2"/>
              <a:buNone/>
              <a:defRPr/>
            </a:pP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Warunki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Times New Roman" pitchFamily="18" charset="0"/>
              </a:rPr>
              <a:t>dostępu do informacji niejawnych</a:t>
            </a: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NATO, UE i ESA </a:t>
            </a:r>
            <a:b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</a:br>
            <a:r>
              <a:rPr lang="pl-PL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o klauzuli „CONFIDENTIAL” i wyższej</a:t>
            </a:r>
            <a:endParaRPr lang="pl-PL" sz="20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2" name="Grupa 26"/>
          <p:cNvGrpSpPr>
            <a:grpSpLocks/>
          </p:cNvGrpSpPr>
          <p:nvPr/>
        </p:nvGrpSpPr>
        <p:grpSpPr bwMode="auto">
          <a:xfrm>
            <a:off x="890588" y="3140968"/>
            <a:ext cx="7345362" cy="830263"/>
            <a:chOff x="467544" y="3524536"/>
            <a:chExt cx="7344816" cy="8309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Prostokąt zaokrąglony 18"/>
            <p:cNvSpPr/>
            <p:nvPr/>
          </p:nvSpPr>
          <p:spPr>
            <a:xfrm>
              <a:off x="467544" y="3542014"/>
              <a:ext cx="7344816" cy="791274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0" name="Prostokąt 19"/>
            <p:cNvSpPr/>
            <p:nvPr/>
          </p:nvSpPr>
          <p:spPr>
            <a:xfrm>
              <a:off x="958045" y="3524536"/>
              <a:ext cx="6765422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lvl="1" eaLnBrk="1" hangingPunct="1">
                <a:buClr>
                  <a:schemeClr val="tx1"/>
                </a:buClr>
                <a:buSzPct val="75000"/>
                <a:defRPr/>
              </a:pPr>
              <a:r>
                <a:rPr lang="pl-PL" sz="2400" u="sng" kern="0" dirty="0">
                  <a:latin typeface="Times New Roman"/>
                </a:rPr>
                <a:t>Poświadczenie bezpieczeństwa NATO, UE lub ESA</a:t>
              </a:r>
              <a:r>
                <a:rPr lang="pl-PL" sz="2400" kern="0" dirty="0">
                  <a:latin typeface="Times New Roman"/>
                </a:rPr>
                <a:t>, wydawane odpowiednio przez ABW lub SKW</a:t>
              </a:r>
            </a:p>
          </p:txBody>
        </p:sp>
      </p:grpSp>
      <p:grpSp>
        <p:nvGrpSpPr>
          <p:cNvPr id="3" name="Grupa 25"/>
          <p:cNvGrpSpPr>
            <a:grpSpLocks/>
          </p:cNvGrpSpPr>
          <p:nvPr/>
        </p:nvGrpSpPr>
        <p:grpSpPr bwMode="auto">
          <a:xfrm>
            <a:off x="890588" y="4221088"/>
            <a:ext cx="6370637" cy="792163"/>
            <a:chOff x="467544" y="4653136"/>
            <a:chExt cx="6370112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" name="Prostokąt zaokrąglony 22"/>
            <p:cNvSpPr/>
            <p:nvPr/>
          </p:nvSpPr>
          <p:spPr>
            <a:xfrm>
              <a:off x="467544" y="4653136"/>
              <a:ext cx="6265346" cy="792088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1" name="Prostokąt 20"/>
            <p:cNvSpPr/>
            <p:nvPr/>
          </p:nvSpPr>
          <p:spPr>
            <a:xfrm>
              <a:off x="788193" y="4765838"/>
              <a:ext cx="6049463" cy="49684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30238" lvl="1" indent="-450850" eaLnBrk="1" hangingPunct="1">
                <a:lnSpc>
                  <a:spcPct val="120000"/>
                </a:lnSpc>
                <a:buClr>
                  <a:schemeClr val="tx1"/>
                </a:buClr>
                <a:buSzPct val="75000"/>
                <a:defRPr/>
              </a:pPr>
              <a:r>
                <a:rPr lang="pl-PL" sz="2400" u="sng" kern="0" dirty="0">
                  <a:latin typeface="Times New Roman"/>
                </a:rPr>
                <a:t>Przeszkolenie z zakresu OIN NATO/UE/ESA</a:t>
              </a:r>
              <a:endParaRPr lang="pl-PL" sz="2400" kern="0" dirty="0">
                <a:latin typeface="Times New Roman"/>
              </a:endParaRPr>
            </a:p>
          </p:txBody>
        </p:sp>
      </p:grpSp>
      <p:grpSp>
        <p:nvGrpSpPr>
          <p:cNvPr id="4" name="Grupa 24"/>
          <p:cNvGrpSpPr>
            <a:grpSpLocks/>
          </p:cNvGrpSpPr>
          <p:nvPr/>
        </p:nvGrpSpPr>
        <p:grpSpPr bwMode="auto">
          <a:xfrm>
            <a:off x="890588" y="5287963"/>
            <a:ext cx="5256212" cy="792162"/>
            <a:chOff x="467544" y="5733256"/>
            <a:chExt cx="5256584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Prostokąt zaokrąglony 23"/>
            <p:cNvSpPr/>
            <p:nvPr/>
          </p:nvSpPr>
          <p:spPr>
            <a:xfrm>
              <a:off x="467544" y="5733256"/>
              <a:ext cx="5256584" cy="792088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5000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l-PL" sz="1800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797767" y="5842783"/>
              <a:ext cx="4572324" cy="5365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630238" lvl="1" indent="-450850" eaLnBrk="1" hangingPunct="1">
                <a:lnSpc>
                  <a:spcPct val="120000"/>
                </a:lnSpc>
                <a:buClr>
                  <a:schemeClr val="tx1"/>
                </a:buClr>
                <a:buSzPct val="75000"/>
                <a:defRPr/>
              </a:pPr>
              <a:r>
                <a:rPr lang="pl-PL" sz="2400" kern="0" dirty="0">
                  <a:latin typeface="Times New Roman"/>
                </a:rPr>
                <a:t>Zasada „</a:t>
              </a:r>
              <a:r>
                <a:rPr lang="pl-PL" sz="2400" i="1" kern="0" dirty="0" err="1">
                  <a:latin typeface="Times New Roman"/>
                </a:rPr>
                <a:t>need</a:t>
              </a:r>
              <a:r>
                <a:rPr lang="pl-PL" sz="2400" i="1" kern="0" dirty="0">
                  <a:latin typeface="Times New Roman"/>
                </a:rPr>
                <a:t> to </a:t>
              </a:r>
              <a:r>
                <a:rPr lang="pl-PL" sz="2400" i="1" kern="0" dirty="0" err="1">
                  <a:latin typeface="Times New Roman"/>
                </a:rPr>
                <a:t>know</a:t>
              </a:r>
              <a:r>
                <a:rPr lang="pl-PL" sz="2400" kern="0" dirty="0">
                  <a:latin typeface="Times New Roman"/>
                </a:rPr>
                <a:t>”</a:t>
              </a:r>
            </a:p>
          </p:txBody>
        </p:sp>
      </p:grpSp>
      <p:sp>
        <p:nvSpPr>
          <p:cNvPr id="28" name="Ośmiokąt 27"/>
          <p:cNvSpPr/>
          <p:nvPr/>
        </p:nvSpPr>
        <p:spPr>
          <a:xfrm>
            <a:off x="949325" y="3356992"/>
            <a:ext cx="476250" cy="476250"/>
          </a:xfrm>
          <a:prstGeom prst="octagon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9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śmiokąt 28"/>
          <p:cNvSpPr/>
          <p:nvPr/>
        </p:nvSpPr>
        <p:spPr>
          <a:xfrm>
            <a:off x="958850" y="4368726"/>
            <a:ext cx="476250" cy="476250"/>
          </a:xfrm>
          <a:prstGeom prst="octagon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9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Ośmiokąt 29"/>
          <p:cNvSpPr/>
          <p:nvPr/>
        </p:nvSpPr>
        <p:spPr>
          <a:xfrm>
            <a:off x="958850" y="5435600"/>
            <a:ext cx="476250" cy="476250"/>
          </a:xfrm>
          <a:prstGeom prst="octagon">
            <a:avLst/>
          </a:prstGeom>
          <a:gradFill>
            <a:gsLst>
              <a:gs pos="0">
                <a:schemeClr val="bg1"/>
              </a:gs>
              <a:gs pos="50000">
                <a:schemeClr val="accent5">
                  <a:lumMod val="90000"/>
                </a:schemeClr>
              </a:gs>
              <a:gs pos="100000">
                <a:schemeClr val="accent5">
                  <a:lumMod val="25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l-PL" sz="24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34824" name="Picture 8" descr="http://www.focusbiz.co.uk/wp-content/uploads/2012/03/presenting_to_audience_300_clr_7062-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4537075"/>
            <a:ext cx="2606675" cy="17716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WB_pol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KWB_pol</Template>
  <TotalTime>0</TotalTime>
  <Words>1779</Words>
  <Application>Microsoft Office PowerPoint</Application>
  <PresentationFormat>Pokaz na ekranie (4:3)</PresentationFormat>
  <Paragraphs>348</Paragraphs>
  <Slides>32</Slides>
  <Notes>31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8" baseType="lpstr">
      <vt:lpstr>Arial</vt:lpstr>
      <vt:lpstr>Arial Unicode MS</vt:lpstr>
      <vt:lpstr>Book Antiqua</vt:lpstr>
      <vt:lpstr>Times New Roman</vt:lpstr>
      <vt:lpstr>Wingdings</vt:lpstr>
      <vt:lpstr>KWB_pol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/>
  <cp:lastModifiedBy/>
  <cp:revision>237</cp:revision>
  <dcterms:created xsi:type="dcterms:W3CDTF">2014-04-15T14:29:16Z</dcterms:created>
  <dcterms:modified xsi:type="dcterms:W3CDTF">2026-01-16T11:45:11Z</dcterms:modified>
</cp:coreProperties>
</file>