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361" r:id="rId2"/>
    <p:sldId id="471" r:id="rId3"/>
    <p:sldId id="462" r:id="rId4"/>
    <p:sldId id="431" r:id="rId5"/>
    <p:sldId id="466" r:id="rId6"/>
    <p:sldId id="479" r:id="rId7"/>
    <p:sldId id="480" r:id="rId8"/>
    <p:sldId id="483" r:id="rId9"/>
    <p:sldId id="435" r:id="rId10"/>
    <p:sldId id="445" r:id="rId11"/>
    <p:sldId id="436" r:id="rId12"/>
    <p:sldId id="484" r:id="rId13"/>
    <p:sldId id="465" r:id="rId14"/>
    <p:sldId id="438" r:id="rId15"/>
    <p:sldId id="439" r:id="rId16"/>
    <p:sldId id="472" r:id="rId17"/>
    <p:sldId id="473" r:id="rId18"/>
    <p:sldId id="485" r:id="rId19"/>
    <p:sldId id="486" r:id="rId20"/>
    <p:sldId id="487" r:id="rId21"/>
    <p:sldId id="488" r:id="rId22"/>
    <p:sldId id="489" r:id="rId23"/>
    <p:sldId id="490" r:id="rId24"/>
    <p:sldId id="447" r:id="rId25"/>
    <p:sldId id="491" r:id="rId26"/>
    <p:sldId id="492" r:id="rId27"/>
    <p:sldId id="392" r:id="rId28"/>
    <p:sldId id="493" r:id="rId29"/>
    <p:sldId id="454" r:id="rId30"/>
    <p:sldId id="455" r:id="rId31"/>
    <p:sldId id="456" r:id="rId32"/>
    <p:sldId id="494" r:id="rId33"/>
    <p:sldId id="458" r:id="rId34"/>
    <p:sldId id="459" r:id="rId35"/>
    <p:sldId id="495" r:id="rId36"/>
    <p:sldId id="496" r:id="rId37"/>
    <p:sldId id="497" r:id="rId38"/>
    <p:sldId id="422" r:id="rId39"/>
    <p:sldId id="423" r:id="rId40"/>
    <p:sldId id="424" r:id="rId41"/>
    <p:sldId id="477" r:id="rId42"/>
    <p:sldId id="478" r:id="rId43"/>
    <p:sldId id="427" r:id="rId44"/>
    <p:sldId id="428" r:id="rId45"/>
    <p:sldId id="429" r:id="rId46"/>
    <p:sldId id="400" r:id="rId47"/>
  </p:sldIdLst>
  <p:sldSz cx="9144000" cy="6858000" type="screen4x3"/>
  <p:notesSz cx="6797675" cy="9928225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b="1" kern="1200">
        <a:solidFill>
          <a:srgbClr val="FFFF66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CCFFFF"/>
    <a:srgbClr val="FFFFFF"/>
    <a:srgbClr val="009900"/>
    <a:srgbClr val="990000"/>
    <a:srgbClr val="0066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4707" autoAdjust="0"/>
  </p:normalViewPr>
  <p:slideViewPr>
    <p:cSldViewPr>
      <p:cViewPr varScale="1">
        <p:scale>
          <a:sx n="96" d="100"/>
          <a:sy n="96" d="100"/>
        </p:scale>
        <p:origin x="413" y="62"/>
      </p:cViewPr>
      <p:guideLst>
        <p:guide orient="horz" pos="1248"/>
        <p:guide pos="52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1.xml"/><Relationship Id="rId13" Type="http://schemas.openxmlformats.org/officeDocument/2006/relationships/slide" Target="slides/slide31.xml"/><Relationship Id="rId18" Type="http://schemas.openxmlformats.org/officeDocument/2006/relationships/slide" Target="slides/slide39.xml"/><Relationship Id="rId3" Type="http://schemas.openxmlformats.org/officeDocument/2006/relationships/slide" Target="slides/slide14.xml"/><Relationship Id="rId21" Type="http://schemas.openxmlformats.org/officeDocument/2006/relationships/slide" Target="slides/slide42.xml"/><Relationship Id="rId7" Type="http://schemas.openxmlformats.org/officeDocument/2006/relationships/slide" Target="slides/slide20.xml"/><Relationship Id="rId12" Type="http://schemas.openxmlformats.org/officeDocument/2006/relationships/slide" Target="slides/slide29.xml"/><Relationship Id="rId17" Type="http://schemas.openxmlformats.org/officeDocument/2006/relationships/slide" Target="slides/slide38.xml"/><Relationship Id="rId2" Type="http://schemas.openxmlformats.org/officeDocument/2006/relationships/slide" Target="slides/slide11.xml"/><Relationship Id="rId16" Type="http://schemas.openxmlformats.org/officeDocument/2006/relationships/slide" Target="slides/slide37.xml"/><Relationship Id="rId20" Type="http://schemas.openxmlformats.org/officeDocument/2006/relationships/slide" Target="slides/slide41.xml"/><Relationship Id="rId1" Type="http://schemas.openxmlformats.org/officeDocument/2006/relationships/slide" Target="slides/slide1.xml"/><Relationship Id="rId6" Type="http://schemas.openxmlformats.org/officeDocument/2006/relationships/slide" Target="slides/slide19.xml"/><Relationship Id="rId11" Type="http://schemas.openxmlformats.org/officeDocument/2006/relationships/slide" Target="slides/slide26.xml"/><Relationship Id="rId5" Type="http://schemas.openxmlformats.org/officeDocument/2006/relationships/slide" Target="slides/slide18.xml"/><Relationship Id="rId15" Type="http://schemas.openxmlformats.org/officeDocument/2006/relationships/slide" Target="slides/slide33.xml"/><Relationship Id="rId23" Type="http://schemas.openxmlformats.org/officeDocument/2006/relationships/slide" Target="slides/slide44.xml"/><Relationship Id="rId10" Type="http://schemas.openxmlformats.org/officeDocument/2006/relationships/slide" Target="slides/slide24.xml"/><Relationship Id="rId19" Type="http://schemas.openxmlformats.org/officeDocument/2006/relationships/slide" Target="slides/slide40.xml"/><Relationship Id="rId4" Type="http://schemas.openxmlformats.org/officeDocument/2006/relationships/slide" Target="slides/slide15.xml"/><Relationship Id="rId9" Type="http://schemas.openxmlformats.org/officeDocument/2006/relationships/slide" Target="slides/slide23.xml"/><Relationship Id="rId14" Type="http://schemas.openxmlformats.org/officeDocument/2006/relationships/slide" Target="slides/slide32.xml"/><Relationship Id="rId22" Type="http://schemas.openxmlformats.org/officeDocument/2006/relationships/slide" Target="slides/slide4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1ED8337-2557-4E55-B592-C19645CC349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7287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88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l" defTabSz="914738" eaLnBrk="1" hangingPunct="1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8" tIns="45719" rIns="91438" bIns="457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828BD57-CC0F-4DA0-A41A-38810A5C6C7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75CA7C6-C453-4849-9EF4-C81424C4E573}" type="slidenum">
              <a:rPr lang="pl-PL" altLang="pl-PL" smtClean="0"/>
              <a:pPr>
                <a:spcBef>
                  <a:spcPct val="0"/>
                </a:spcBef>
              </a:pPr>
              <a:t>1</a:t>
            </a:fld>
            <a:endParaRPr lang="pl-PL" altLang="pl-P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fld id="{F70AAEBE-F968-4FFD-8B37-64B438DA8E9F}" type="slidenum">
              <a:rPr lang="pl-PL" altLang="pl-PL" b="0"/>
              <a:pPr algn="r" eaLnBrk="1" hangingPunct="1">
                <a:spcBef>
                  <a:spcPct val="25000"/>
                </a:spcBef>
                <a:buFont typeface="Wingdings" panose="05000000000000000000" pitchFamily="2" charset="2"/>
                <a:buNone/>
              </a:pPr>
              <a:t>1</a:t>
            </a:fld>
            <a:endParaRPr lang="pl-PL" altLang="pl-PL" b="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355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87CADED-2F47-4E4D-A30A-4CE1009DF7BA}" type="slidenum">
              <a:rPr lang="pl-PL" altLang="pl-PL" b="0"/>
              <a:pPr algn="r" eaLnBrk="1" hangingPunct="1">
                <a:spcBef>
                  <a:spcPct val="0"/>
                </a:spcBef>
              </a:pPr>
              <a:t>10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560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E701C2-0231-485C-BF68-CA7D41C950C0}" type="slidenum">
              <a:rPr lang="pl-PL" altLang="pl-PL" b="0"/>
              <a:pPr algn="r" eaLnBrk="1" hangingPunct="1">
                <a:spcBef>
                  <a:spcPct val="0"/>
                </a:spcBef>
              </a:pPr>
              <a:t>11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765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AA51A48-6876-456B-B8C3-A1681BB01FEC}" type="slidenum">
              <a:rPr lang="pl-PL" altLang="pl-PL" smtClean="0"/>
              <a:pPr>
                <a:spcBef>
                  <a:spcPct val="0"/>
                </a:spcBef>
              </a:pPr>
              <a:t>12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072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8770ED4-223B-4D41-A03D-8806D16AAB6A}" type="slidenum">
              <a:rPr lang="pl-PL" altLang="pl-PL" b="0"/>
              <a:pPr algn="r" eaLnBrk="1" hangingPunct="1">
                <a:spcBef>
                  <a:spcPct val="0"/>
                </a:spcBef>
              </a:pPr>
              <a:t>14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277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A2FFDC-F403-470A-93BC-5D68297F4AED}" type="slidenum">
              <a:rPr lang="pl-PL" altLang="pl-PL" b="0"/>
              <a:pPr algn="r" eaLnBrk="1" hangingPunct="1">
                <a:spcBef>
                  <a:spcPct val="0"/>
                </a:spcBef>
              </a:pPr>
              <a:t>15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686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BE205EC-F68A-4D36-923B-4C013E7746F7}" type="slidenum">
              <a:rPr lang="pl-PL" altLang="pl-PL" b="0"/>
              <a:pPr algn="r" eaLnBrk="1" hangingPunct="1">
                <a:spcBef>
                  <a:spcPct val="0"/>
                </a:spcBef>
              </a:pPr>
              <a:t>18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891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169C59A-2275-471D-AC4F-007835B869E3}" type="slidenum">
              <a:rPr lang="pl-PL" altLang="pl-PL" smtClean="0"/>
              <a:pPr>
                <a:spcBef>
                  <a:spcPct val="0"/>
                </a:spcBef>
              </a:pPr>
              <a:t>19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096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0EF00C-7A2C-4A63-BE61-8D2A15C78CB6}" type="slidenum">
              <a:rPr lang="pl-PL" altLang="pl-PL" smtClean="0"/>
              <a:pPr>
                <a:spcBef>
                  <a:spcPct val="0"/>
                </a:spcBef>
              </a:pPr>
              <a:t>20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301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34C0302-7D7C-47C0-BABF-39D8CDCB1ACD}" type="slidenum">
              <a:rPr lang="pl-PL" altLang="pl-PL" smtClean="0"/>
              <a:pPr>
                <a:spcBef>
                  <a:spcPct val="0"/>
                </a:spcBef>
              </a:pPr>
              <a:t>21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506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35D3820-C45D-4D52-BB6E-FBCABD6B2462}" type="slidenum">
              <a:rPr lang="pl-PL" altLang="pl-PL" b="0"/>
              <a:pPr algn="r" eaLnBrk="1" hangingPunct="1">
                <a:spcBef>
                  <a:spcPct val="0"/>
                </a:spcBef>
              </a:pPr>
              <a:t>22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17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82BCEBA-4B07-42FE-91E1-C967DDDE499E}" type="slidenum">
              <a:rPr lang="pl-PL" altLang="pl-PL" smtClean="0"/>
              <a:pPr>
                <a:spcBef>
                  <a:spcPct val="0"/>
                </a:spcBef>
              </a:pPr>
              <a:t>2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710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522696D-3D7C-4216-BA3E-50B65857AB5A}" type="slidenum">
              <a:rPr lang="pl-PL" altLang="pl-PL" smtClean="0"/>
              <a:pPr>
                <a:spcBef>
                  <a:spcPct val="0"/>
                </a:spcBef>
              </a:pPr>
              <a:t>23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4915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00910FB-F7EA-470C-BFEC-82F526B7BE50}" type="slidenum">
              <a:rPr lang="pl-PL" altLang="pl-PL" b="0"/>
              <a:pPr algn="r" eaLnBrk="1" hangingPunct="1">
                <a:spcBef>
                  <a:spcPct val="0"/>
                </a:spcBef>
              </a:pPr>
              <a:t>24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287AB9A-097C-4626-A1A8-E32C037C02E5}" type="slidenum">
              <a:rPr lang="pl-PL" altLang="pl-PL" smtClean="0"/>
              <a:pPr>
                <a:spcBef>
                  <a:spcPct val="0"/>
                </a:spcBef>
              </a:pPr>
              <a:t>25</a:t>
            </a:fld>
            <a:endParaRPr lang="pl-PL" altLang="pl-PL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325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6477012-497E-479D-A1F8-2ADD2F9F725E}" type="slidenum">
              <a:rPr lang="pl-PL" altLang="pl-PL" smtClean="0"/>
              <a:pPr>
                <a:spcBef>
                  <a:spcPct val="0"/>
                </a:spcBef>
              </a:pPr>
              <a:t>26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530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CC5AB2B-C7A3-4A10-A84F-CE585A189E6B}" type="slidenum">
              <a:rPr lang="pl-PL" altLang="pl-PL" smtClean="0"/>
              <a:pPr>
                <a:spcBef>
                  <a:spcPct val="0"/>
                </a:spcBef>
              </a:pPr>
              <a:t>27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734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6F37F27-05BA-4C96-A295-BE58225BA911}" type="slidenum">
              <a:rPr lang="pl-PL" altLang="pl-PL" smtClean="0"/>
              <a:pPr>
                <a:spcBef>
                  <a:spcPct val="0"/>
                </a:spcBef>
              </a:pPr>
              <a:t>28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5939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FA8B6B9-1773-4490-A2AE-3FC23245B3B9}" type="slidenum">
              <a:rPr lang="pl-PL" altLang="pl-PL" b="0"/>
              <a:pPr algn="r" eaLnBrk="1" hangingPunct="1">
                <a:spcBef>
                  <a:spcPct val="0"/>
                </a:spcBef>
              </a:pPr>
              <a:t>29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144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E3DB14-CA7B-4C8F-9FC5-E26AB6E92517}" type="slidenum">
              <a:rPr lang="pl-PL" altLang="pl-PL" b="0"/>
              <a:pPr algn="r" eaLnBrk="1" hangingPunct="1">
                <a:spcBef>
                  <a:spcPct val="0"/>
                </a:spcBef>
              </a:pPr>
              <a:t>30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349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DA859D-1FDA-4EA0-A27E-85CAEDE77CE6}" type="slidenum">
              <a:rPr lang="pl-PL" altLang="pl-PL" b="0"/>
              <a:pPr algn="r" eaLnBrk="1" hangingPunct="1">
                <a:spcBef>
                  <a:spcPct val="0"/>
                </a:spcBef>
              </a:pPr>
              <a:t>31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554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84A2ABA-ABAC-4445-BCE1-72F7416676F1}" type="slidenum">
              <a:rPr lang="pl-PL" altLang="pl-PL" b="0"/>
              <a:pPr algn="r" eaLnBrk="1" hangingPunct="1">
                <a:spcBef>
                  <a:spcPct val="0"/>
                </a:spcBef>
              </a:pPr>
              <a:t>32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922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08B1178-79F4-47C7-A10A-350551BE26CC}" type="slidenum">
              <a:rPr lang="pl-PL" altLang="pl-PL" b="0"/>
              <a:pPr algn="r" eaLnBrk="1" hangingPunct="1">
                <a:spcBef>
                  <a:spcPct val="0"/>
                </a:spcBef>
              </a:pPr>
              <a:t>3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758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4DE3DD2-4DC8-444E-982E-86064DF60E17}" type="slidenum">
              <a:rPr lang="pl-PL" altLang="pl-PL" b="0"/>
              <a:pPr algn="r" eaLnBrk="1" hangingPunct="1">
                <a:spcBef>
                  <a:spcPct val="0"/>
                </a:spcBef>
              </a:pPr>
              <a:t>33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963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1FC94A3-7B08-4EF3-BC70-DF707E8D6F0E}" type="slidenum">
              <a:rPr lang="pl-PL" altLang="pl-PL" b="0"/>
              <a:pPr algn="r" eaLnBrk="1" hangingPunct="1">
                <a:spcBef>
                  <a:spcPct val="0"/>
                </a:spcBef>
              </a:pPr>
              <a:t>34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168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81B3C6-D46D-4C5D-BC13-81D936B5592F}" type="slidenum">
              <a:rPr lang="pl-PL" altLang="pl-PL" b="0"/>
              <a:pPr algn="r" eaLnBrk="1" hangingPunct="1">
                <a:spcBef>
                  <a:spcPct val="0"/>
                </a:spcBef>
              </a:pPr>
              <a:t>35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373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6930F5-4D1A-43BA-9356-341C31CFCF31}" type="slidenum">
              <a:rPr lang="pl-PL" altLang="pl-PL" smtClean="0"/>
              <a:pPr>
                <a:spcBef>
                  <a:spcPct val="0"/>
                </a:spcBef>
              </a:pPr>
              <a:t>36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1924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8F364E6-15C1-487B-84CE-E54EC2F40D44}" type="slidenum">
              <a:rPr lang="pl-PL" altLang="pl-PL" b="0"/>
              <a:pPr algn="r" eaLnBrk="1" hangingPunct="1">
                <a:spcBef>
                  <a:spcPct val="0"/>
                </a:spcBef>
              </a:pPr>
              <a:t>43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397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F8FBE36-1980-4DDF-9D94-4A179A740852}" type="slidenum">
              <a:rPr lang="pl-PL" altLang="pl-PL" b="0"/>
              <a:pPr algn="r" eaLnBrk="1" hangingPunct="1">
                <a:spcBef>
                  <a:spcPct val="0"/>
                </a:spcBef>
              </a:pPr>
              <a:t>44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6020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2F7B47-EE78-4C98-AAE2-68EC0936B83C}" type="slidenum">
              <a:rPr lang="pl-PL" altLang="pl-PL" b="0"/>
              <a:pPr algn="r" eaLnBrk="1" hangingPunct="1">
                <a:spcBef>
                  <a:spcPct val="0"/>
                </a:spcBef>
              </a:pPr>
              <a:t>45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8806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3DE2E35-EA11-40CE-B098-E277EDB9021A}" type="slidenum">
              <a:rPr lang="pl-PL" altLang="pl-PL" smtClean="0"/>
              <a:pPr>
                <a:spcBef>
                  <a:spcPct val="0"/>
                </a:spcBef>
              </a:pPr>
              <a:t>46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126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C4A9228-A5C1-4574-BEA2-D1FAB006AFE2}" type="slidenum">
              <a:rPr lang="pl-PL" altLang="pl-PL" b="0"/>
              <a:pPr algn="r" eaLnBrk="1" hangingPunct="1">
                <a:spcBef>
                  <a:spcPct val="0"/>
                </a:spcBef>
              </a:pPr>
              <a:t>4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3316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D3FDDA-91E9-4B8E-87D1-AFB13C995CC3}" type="slidenum">
              <a:rPr lang="pl-PL" altLang="pl-PL" b="0"/>
              <a:pPr algn="r" eaLnBrk="1" hangingPunct="1">
                <a:spcBef>
                  <a:spcPct val="0"/>
                </a:spcBef>
              </a:pPr>
              <a:t>5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536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734D64A-0270-4A06-B0D2-8DD7D4AF39E9}" type="slidenum">
              <a:rPr lang="pl-PL" altLang="pl-PL" smtClean="0"/>
              <a:pPr>
                <a:spcBef>
                  <a:spcPct val="0"/>
                </a:spcBef>
              </a:pPr>
              <a:t>6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7412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8D79AF-C322-4F76-B7EA-B3409356B151}" type="slidenum">
              <a:rPr lang="pl-PL" altLang="pl-PL" b="0"/>
              <a:pPr algn="r" eaLnBrk="1" hangingPunct="1">
                <a:spcBef>
                  <a:spcPct val="0"/>
                </a:spcBef>
              </a:pPr>
              <a:t>7</a:t>
            </a:fld>
            <a:endParaRPr lang="pl-PL" altLang="pl-PL" b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946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DB3DD5-91D7-4D8B-AA3B-55E38EC39FE5}" type="slidenum">
              <a:rPr lang="pl-PL" altLang="pl-PL" smtClean="0"/>
              <a:pPr>
                <a:spcBef>
                  <a:spcPct val="0"/>
                </a:spcBef>
              </a:pPr>
              <a:t>8</a:t>
            </a:fld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1508" name="Symbol zastępczy numeru slajdu 3"/>
          <p:cNvSpPr txBox="1">
            <a:spLocks noGrp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0CD07A-6231-408F-94CD-357A9D5A8BD6}" type="slidenum">
              <a:rPr lang="pl-PL" altLang="pl-PL" b="0"/>
              <a:pPr algn="r" eaLnBrk="1" hangingPunct="1">
                <a:spcBef>
                  <a:spcPct val="0"/>
                </a:spcBef>
              </a:pPr>
              <a:t>9</a:t>
            </a:fld>
            <a:endParaRPr lang="pl-PL" altLang="pl-PL" b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1FC-3DC5-4A1D-BF58-979E4D3921F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17475961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EEB75-1C69-4686-96C7-882A36F4E4E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65881900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EC0EB-1BE2-413A-9927-0A76255A861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96830861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1148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8DC2D-4AFC-4837-980C-D287557B651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7653348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C78D-358F-4AD3-BFEB-7EC4244D664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8852428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27DB3-287C-4B85-95D8-3BFBF54CFF6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8898322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EA9E2-7E08-4FFA-A52B-3E68F327E9B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4109433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908050"/>
            <a:ext cx="83820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Dodaj tytuł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382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rgbClr val="000000"/>
                </a:solidFill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91B4C52-52CB-432C-8D76-BC87C6C9806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29" name="Line 9"/>
          <p:cNvSpPr>
            <a:spLocks noChangeShapeType="1"/>
          </p:cNvSpPr>
          <p:nvPr/>
        </p:nvSpPr>
        <p:spPr bwMode="auto">
          <a:xfrm>
            <a:off x="381000" y="533400"/>
            <a:ext cx="8458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pl-PL"/>
          </a:p>
        </p:txBody>
      </p:sp>
      <p:grpSp>
        <p:nvGrpSpPr>
          <p:cNvPr id="2" name="Group 21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46" name="Text Box 22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lIns="90000" tIns="46800" rIns="90000" bIns="46800">
              <a:spAutoFit/>
            </a:bodyPr>
            <a:lstStyle>
              <a:lvl1pPr marL="342900" indent="-3429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25000"/>
                </a:spcBef>
                <a:buFont typeface="Wingdings" pitchFamily="2" charset="2"/>
                <a:buNone/>
                <a:defRPr/>
              </a:pPr>
              <a:r>
                <a:rPr lang="pl-PL" sz="1800" dirty="0" smtClean="0">
                  <a:solidFill>
                    <a:srgbClr val="000000"/>
                  </a:solidFill>
                  <a:cs typeface="+mn-cs"/>
                </a:rPr>
                <a:t>AGENCJA BEZPIECZEŃSTWA WEWNĘTRZNEGO</a:t>
              </a:r>
            </a:p>
          </p:txBody>
        </p:sp>
        <p:pic>
          <p:nvPicPr>
            <p:cNvPr id="1032" name="Picture 23"/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24" descr="logoABW"/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CCFFFF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810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2pPr>
      <a:lvl3pPr marL="13716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ü"/>
        <a:defRPr sz="2400">
          <a:solidFill>
            <a:srgbClr val="000000"/>
          </a:solidFill>
          <a:latin typeface="+mn-lt"/>
        </a:defRPr>
      </a:lvl3pPr>
      <a:lvl4pPr marL="17907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Char char="–"/>
        <a:defRPr sz="2400">
          <a:solidFill>
            <a:srgbClr val="000000"/>
          </a:solidFill>
          <a:latin typeface="+mn-lt"/>
        </a:defRPr>
      </a:lvl4pPr>
      <a:lvl5pPr marL="2209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667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24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581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38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1263" y="2166938"/>
            <a:ext cx="6667500" cy="23336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</a:t>
            </a:r>
          </a:p>
          <a:p>
            <a:pPr algn="ctr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PRZEMYSŁOWE</a:t>
            </a:r>
          </a:p>
        </p:txBody>
      </p:sp>
      <p:sp>
        <p:nvSpPr>
          <p:cNvPr id="409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E489E24-2685-4737-9864-0CB575489DC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</a:t>
            </a:fld>
            <a:endParaRPr lang="pl-PL" altLang="pl-PL" sz="1400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WAŻNE (2/2)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628775"/>
            <a:ext cx="8382000" cy="5229225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pl-PL" dirty="0" smtClean="0"/>
              <a:t>W okresie ważności świadectwa – </a:t>
            </a:r>
            <a:r>
              <a:rPr lang="pl-PL" b="1" dirty="0" smtClean="0">
                <a:solidFill>
                  <a:srgbClr val="FF0000"/>
                </a:solidFill>
              </a:rPr>
              <a:t>obowiązek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b="1" dirty="0" smtClean="0">
                <a:solidFill>
                  <a:srgbClr val="FF0000"/>
                </a:solidFill>
              </a:rPr>
              <a:t>utrzymania funkcjonalności systemu ochrony informacji niejawnych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>
                <a:sym typeface="Symbol" pitchFamily="18" charset="2"/>
              </a:rPr>
              <a:t>(wymagania uzależnione od stopnia i klauzuli świadectwa):</a:t>
            </a:r>
          </a:p>
          <a:p>
            <a:pPr marL="742950" lvl="1" indent="-285750">
              <a:lnSpc>
                <a:spcPct val="100000"/>
              </a:lnSpc>
              <a:defRPr/>
            </a:pPr>
            <a:r>
              <a:rPr lang="pl-PL" dirty="0" smtClean="0">
                <a:sym typeface="Symbol" pitchFamily="18" charset="2"/>
              </a:rPr>
              <a:t>odpowiednie poświadczenie, aktualne przeszkolenie;</a:t>
            </a:r>
          </a:p>
          <a:p>
            <a:pPr marL="742950" lvl="1" indent="-285750">
              <a:lnSpc>
                <a:spcPct val="100000"/>
              </a:lnSpc>
              <a:defRPr/>
            </a:pPr>
            <a:r>
              <a:rPr lang="pl-PL" dirty="0" smtClean="0">
                <a:sym typeface="Symbol" pitchFamily="18" charset="2"/>
              </a:rPr>
              <a:t>system fizycznej ochrony informacji niejawnych (dokumentacja potwierdzająca zastosowane środki bezpieczeństwa fizycznego);</a:t>
            </a:r>
          </a:p>
          <a:p>
            <a:pPr marL="742950" lvl="1" indent="-285750">
              <a:lnSpc>
                <a:spcPct val="100000"/>
              </a:lnSpc>
              <a:defRPr/>
            </a:pPr>
            <a:r>
              <a:rPr lang="pl-PL" dirty="0" smtClean="0">
                <a:sym typeface="Symbol" pitchFamily="18" charset="2"/>
              </a:rPr>
              <a:t>akredytowany system teleinformatyczny.</a:t>
            </a:r>
            <a:endParaRPr lang="pl-PL" dirty="0" smtClean="0"/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kumimoji="1" lang="pl-PL" b="1" dirty="0" smtClean="0">
                <a:solidFill>
                  <a:srgbClr val="002060"/>
                </a:solidFill>
              </a:rPr>
              <a:t>Pamiętaj</a:t>
            </a:r>
            <a:r>
              <a:rPr kumimoji="1" lang="pl-PL" dirty="0" smtClean="0">
                <a:solidFill>
                  <a:schemeClr val="tx2"/>
                </a:solidFill>
              </a:rPr>
              <a:t> </a:t>
            </a:r>
            <a:r>
              <a:rPr lang="pl-PL" dirty="0" smtClean="0">
                <a:sym typeface="Symbol" pitchFamily="18" charset="2"/>
              </a:rPr>
              <a:t>przetwarzanie materiałów w kancelarii tajnej, komórce do rejestrowania materiałów o klauzuli „poufne”, kancelarii tajnej międzynarodowej </a:t>
            </a:r>
            <a:r>
              <a:rPr lang="pl-PL" b="1" dirty="0" smtClean="0">
                <a:solidFill>
                  <a:srgbClr val="FF0000"/>
                </a:solidFill>
                <a:sym typeface="Symbol" pitchFamily="18" charset="2"/>
              </a:rPr>
              <a:t>w nowej lokalizacji</a:t>
            </a:r>
            <a:r>
              <a:rPr lang="pl-PL" dirty="0" smtClean="0">
                <a:sym typeface="Symbol" pitchFamily="18" charset="2"/>
              </a:rPr>
              <a:t> - po uprzednim potwierdzeniu spełniania obowiązujących przepisów przez ABW.</a:t>
            </a:r>
            <a:endParaRPr lang="pl-PL" dirty="0" smtClean="0"/>
          </a:p>
        </p:txBody>
      </p:sp>
      <p:sp>
        <p:nvSpPr>
          <p:cNvPr id="2253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7A98FF4-2B76-4FA5-808E-E3053169195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10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8700" y="1144588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br>
              <a:rPr lang="pl-PL" dirty="0" smtClean="0"/>
            </a:br>
            <a:r>
              <a:rPr lang="pl-PL" dirty="0" smtClean="0"/>
              <a:t> – wymagane dokumenty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276475"/>
            <a:ext cx="8458200" cy="37417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Wniosek.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Kwestionariusz bezpieczeństwa przemysłowego.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Ankiety bezpieczeństwa osobowego.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Kopie poświadczeń bezpieczeństwa.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Uzupełnienie braków formalnych – 30 dni.</a:t>
            </a:r>
          </a:p>
        </p:txBody>
      </p:sp>
      <p:sp>
        <p:nvSpPr>
          <p:cNvPr id="2458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519FC33A-24C1-421F-B9D2-EFCC448B74D0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5" name="Text Box 3"/>
          <p:cNvSpPr txBox="1">
            <a:spLocks noChangeArrowheads="1"/>
          </p:cNvSpPr>
          <p:nvPr/>
        </p:nvSpPr>
        <p:spPr bwMode="auto">
          <a:xfrm>
            <a:off x="7758113" y="361950"/>
            <a:ext cx="1203325" cy="534988"/>
          </a:xfrm>
          <a:prstGeom prst="rect">
            <a:avLst/>
          </a:prstGeom>
          <a:noFill/>
          <a:ln w="63500" algn="ctr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6627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07564A68-7D81-4CB5-8D36-2F06701AD2C4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12</a:t>
            </a:fld>
            <a:endParaRPr lang="pl-PL" altLang="pl-PL" sz="1400" smtClean="0"/>
          </a:p>
        </p:txBody>
      </p:sp>
      <p:sp>
        <p:nvSpPr>
          <p:cNvPr id="18437" name="Text Box 15"/>
          <p:cNvSpPr txBox="1">
            <a:spLocks noChangeArrowheads="1"/>
          </p:cNvSpPr>
          <p:nvPr/>
        </p:nvSpPr>
        <p:spPr bwMode="auto">
          <a:xfrm>
            <a:off x="592138" y="1941513"/>
            <a:ext cx="3187700" cy="298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AutoNum type="arabicPeriod"/>
            </a:pPr>
            <a:r>
              <a:rPr lang="pl-PL" altLang="pl-PL" b="0"/>
              <a:t>Oznaczenie jednostki   organizacyjnej.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AutoNum type="arabicPeriod"/>
            </a:pPr>
            <a:r>
              <a:rPr lang="pl-PL" altLang="pl-PL" b="0"/>
              <a:t>Wskazanie obligatoryjnych elementów.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AutoNum type="arabicPeriod"/>
            </a:pPr>
            <a:r>
              <a:rPr lang="pl-PL" altLang="pl-PL" b="0"/>
              <a:t>Podpisany przez uprawnione osoby.</a:t>
            </a:r>
          </a:p>
        </p:txBody>
      </p:sp>
      <p:graphicFrame>
        <p:nvGraphicFramePr>
          <p:cNvPr id="14" name="Obi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431312"/>
              </p:ext>
            </p:extLst>
          </p:nvPr>
        </p:nvGraphicFramePr>
        <p:xfrm>
          <a:off x="4355976" y="895945"/>
          <a:ext cx="4033482" cy="5885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6922294" imgH="10104307" progId="Word.Document.8">
                  <p:embed/>
                </p:oleObj>
              </mc:Choice>
              <mc:Fallback>
                <p:oleObj name="Document" r:id="rId4" imgW="6922294" imgH="10104307" progId="Word.Document.8">
                  <p:embed/>
                  <p:pic>
                    <p:nvPicPr>
                      <p:cNvPr id="9" name="Obi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5815" t="-3674" r="-5815"/>
                      <a:stretch>
                        <a:fillRect/>
                      </a:stretch>
                    </p:blipFill>
                    <p:spPr bwMode="auto">
                      <a:xfrm>
                        <a:off x="4355976" y="895945"/>
                        <a:ext cx="4033482" cy="588585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0"/>
          <p:cNvSpPr>
            <a:spLocks noChangeArrowheads="1"/>
          </p:cNvSpPr>
          <p:nvPr/>
        </p:nvSpPr>
        <p:spPr bwMode="auto">
          <a:xfrm>
            <a:off x="4355976" y="1078285"/>
            <a:ext cx="1584325" cy="863600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5148064" y="3551932"/>
            <a:ext cx="2479173" cy="1317228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17" name="Oval 10"/>
          <p:cNvSpPr>
            <a:spLocks noChangeArrowheads="1"/>
          </p:cNvSpPr>
          <p:nvPr/>
        </p:nvSpPr>
        <p:spPr bwMode="auto">
          <a:xfrm>
            <a:off x="6789241" y="5301208"/>
            <a:ext cx="1584325" cy="863600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65AE9137-277D-464F-A2E3-8C24859D700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13</a:t>
            </a:fld>
            <a:endParaRPr lang="pl-PL" altLang="pl-PL" sz="1400" smtClean="0"/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1836192" y="6381452"/>
            <a:ext cx="863600" cy="215900"/>
          </a:xfrm>
          <a:prstGeom prst="rightArrow">
            <a:avLst>
              <a:gd name="adj1" fmla="val 50000"/>
              <a:gd name="adj2" fmla="val 100000"/>
            </a:avLst>
          </a:prstGeom>
          <a:gradFill>
            <a:gsLst>
              <a:gs pos="0">
                <a:srgbClr val="FF00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solidFill>
              <a:srgbClr val="CCFFFF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291338"/>
              </p:ext>
            </p:extLst>
          </p:nvPr>
        </p:nvGraphicFramePr>
        <p:xfrm>
          <a:off x="2899673" y="873373"/>
          <a:ext cx="3834621" cy="5908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6324476" imgH="9748162" progId="Word.Document.8">
                  <p:embed/>
                </p:oleObj>
              </mc:Choice>
              <mc:Fallback>
                <p:oleObj name="Document" r:id="rId3" imgW="6324476" imgH="9748162" progId="Word.Document.8">
                  <p:embed/>
                  <p:pic>
                    <p:nvPicPr>
                      <p:cNvPr id="5" name="Obi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5191" t="-3687" r="-5191"/>
                      <a:stretch>
                        <a:fillRect/>
                      </a:stretch>
                    </p:blipFill>
                    <p:spPr bwMode="auto">
                      <a:xfrm>
                        <a:off x="2899673" y="873373"/>
                        <a:ext cx="3834621" cy="590842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4572421" y="2637854"/>
            <a:ext cx="1655763" cy="719138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4716016" y="3717974"/>
            <a:ext cx="1655763" cy="719138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4571404" y="2132856"/>
            <a:ext cx="1728788" cy="720725"/>
          </a:xfrm>
          <a:prstGeom prst="ellips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pl-PL" altLang="pl-PL" sz="320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8700" y="1144588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br>
              <a:rPr lang="pl-PL" dirty="0" smtClean="0"/>
            </a:br>
            <a:r>
              <a:rPr lang="pl-PL" dirty="0" smtClean="0"/>
              <a:t> – wymagane dokumenty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420938"/>
            <a:ext cx="8531225" cy="367188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Kwestionariusz bezpieczeństwa przemysłowego:</a:t>
            </a:r>
          </a:p>
          <a:p>
            <a:pPr marL="742950" lvl="1" indent="-285750"/>
            <a:r>
              <a:rPr lang="pl-PL" altLang="pl-PL" smtClean="0"/>
              <a:t>wzór kwestionariusza </a:t>
            </a:r>
            <a:r>
              <a:rPr lang="pl-PL" altLang="pl-PL" sz="2800" b="1" smtClean="0"/>
              <a:t>–</a:t>
            </a:r>
            <a:r>
              <a:rPr lang="pl-PL" altLang="pl-PL" sz="2800" b="1" smtClean="0">
                <a:solidFill>
                  <a:srgbClr val="FF9900"/>
                </a:solidFill>
              </a:rPr>
              <a:t> </a:t>
            </a:r>
            <a:r>
              <a:rPr lang="pl-PL" altLang="pl-PL" sz="2800" b="1" u="sng" smtClean="0">
                <a:solidFill>
                  <a:srgbClr val="FF0000"/>
                </a:solidFill>
              </a:rPr>
              <a:t>www.abw.gov.pl</a:t>
            </a:r>
            <a:endParaRPr lang="pl-PL" altLang="pl-PL" smtClean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None/>
            </a:pPr>
            <a:endParaRPr lang="pl-PL" altLang="pl-PL" smtClean="0"/>
          </a:p>
          <a:p>
            <a:r>
              <a:rPr kumimoji="1" lang="pl-PL" altLang="pl-PL" smtClean="0"/>
              <a:t>Podstawa prawna:</a:t>
            </a:r>
            <a:endParaRPr lang="pl-PL" altLang="pl-PL" smtClean="0"/>
          </a:p>
          <a:p>
            <a:pPr marL="742950" lvl="1" indent="-285750"/>
            <a:r>
              <a:rPr kumimoji="1" lang="pl-PL" altLang="pl-PL" smtClean="0"/>
              <a:t>art. 68 ust. 1 pkt 1 ustawy;</a:t>
            </a:r>
            <a:endParaRPr lang="pl-PL" altLang="pl-PL" smtClean="0"/>
          </a:p>
          <a:p>
            <a:pPr marL="742950" lvl="1" indent="-285750"/>
            <a:r>
              <a:rPr lang="pl-PL" altLang="pl-PL" smtClean="0"/>
              <a:t>Rozporządzenie Rady Ministrów z dnia 16 maja 2019 r. </a:t>
            </a:r>
            <a:br>
              <a:rPr lang="pl-PL" altLang="pl-PL" smtClean="0"/>
            </a:br>
            <a:r>
              <a:rPr lang="pl-PL" altLang="pl-PL" smtClean="0"/>
              <a:t>(Dz. U. poz. 1103).</a:t>
            </a:r>
          </a:p>
          <a:p>
            <a:pPr marL="742950" lvl="1" indent="-285750">
              <a:buFont typeface="Wingdings" panose="05000000000000000000" pitchFamily="2" charset="2"/>
              <a:buNone/>
            </a:pPr>
            <a:endParaRPr lang="pl-PL" altLang="pl-PL" smtClean="0"/>
          </a:p>
        </p:txBody>
      </p:sp>
      <p:sp>
        <p:nvSpPr>
          <p:cNvPr id="2970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5E797276-0959-4FCB-9941-A0873384BB87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14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8700" y="1144588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br>
              <a:rPr lang="pl-PL" dirty="0" smtClean="0"/>
            </a:br>
            <a:r>
              <a:rPr lang="pl-PL" dirty="0" smtClean="0"/>
              <a:t> – wymagane dokumenty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420938"/>
            <a:ext cx="8458200" cy="403225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z="2200" b="1" smtClean="0">
                <a:solidFill>
                  <a:srgbClr val="FF0000"/>
                </a:solidFill>
              </a:rPr>
              <a:t>Ankiety bezpieczeństwa osobowego: </a:t>
            </a:r>
          </a:p>
          <a:p>
            <a:pPr marL="742950" lvl="1" indent="-285750" algn="just">
              <a:lnSpc>
                <a:spcPct val="150000"/>
              </a:lnSpc>
            </a:pPr>
            <a:r>
              <a:rPr lang="pl-PL" altLang="pl-PL" sz="2200" smtClean="0"/>
              <a:t>osób wykonujących funkcje związane z ochroną informacji niejawnych, które nie posiadają odpowiedniego poświadczenia bezpieczeństwa;</a:t>
            </a:r>
          </a:p>
          <a:p>
            <a:pPr marL="742950" lvl="1" indent="-285750" algn="just">
              <a:lnSpc>
                <a:spcPct val="150000"/>
              </a:lnSpc>
            </a:pPr>
            <a:r>
              <a:rPr lang="pl-PL" altLang="pl-PL" sz="2200" smtClean="0"/>
              <a:t>pozostałych osób wskazanych w kwestionariuszu, które powinny posiadać dostęp do informacji niejawnych.</a:t>
            </a:r>
          </a:p>
          <a:p>
            <a:pPr algn="just">
              <a:lnSpc>
                <a:spcPct val="150000"/>
              </a:lnSpc>
            </a:pPr>
            <a:r>
              <a:rPr lang="pl-PL" altLang="pl-PL" sz="2200" b="1" smtClean="0">
                <a:solidFill>
                  <a:srgbClr val="FF0000"/>
                </a:solidFill>
              </a:rPr>
              <a:t>Kopie poświadczeń bezpieczeństwa </a:t>
            </a:r>
            <a:r>
              <a:rPr lang="pl-PL" altLang="pl-PL" sz="2200" smtClean="0"/>
              <a:t>– obligatoryjnie osób wykonujących funkcje związane z ochroną informacji niejawnych wymienionych w pkt. 7 lit. c kwestionariusza.</a:t>
            </a:r>
          </a:p>
        </p:txBody>
      </p:sp>
      <p:sp>
        <p:nvSpPr>
          <p:cNvPr id="3174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01AA77D-7692-4AF8-A413-96E02EEEF327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15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82600" y="1985963"/>
            <a:ext cx="8188325" cy="4700587"/>
            <a:chOff x="314" y="1166"/>
            <a:chExt cx="5158" cy="2961"/>
          </a:xfrm>
        </p:grpSpPr>
        <p:sp>
          <p:nvSpPr>
            <p:cNvPr id="33797" name="Rectangle 3"/>
            <p:cNvSpPr>
              <a:spLocks noChangeArrowheads="1"/>
            </p:cNvSpPr>
            <p:nvPr/>
          </p:nvSpPr>
          <p:spPr bwMode="auto">
            <a:xfrm>
              <a:off x="2618" y="1912"/>
              <a:ext cx="2854" cy="1515"/>
            </a:xfrm>
            <a:prstGeom prst="rect">
              <a:avLst/>
            </a:prstGeom>
            <a:noFill/>
            <a:ln w="762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marL="342900" indent="-239713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Departament Ochrony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Informacji Niejawnych ABW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 lub 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właściwa terytorialnie jednostka ABW </a:t>
              </a:r>
            </a:p>
            <a:p>
              <a:pPr algn="ct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pl-PL" altLang="pl-PL" sz="1800" b="0">
                  <a:cs typeface="Times New Roman" panose="02020603050405020304" pitchFamily="18" charset="0"/>
                </a:rPr>
                <a:t>(decyduje adres siedziby przedsiębiorcy)</a:t>
              </a:r>
            </a:p>
          </p:txBody>
        </p:sp>
        <p:cxnSp>
          <p:nvCxnSpPr>
            <p:cNvPr id="33798" name="AutoShape 4"/>
            <p:cNvCxnSpPr>
              <a:cxnSpLocks noChangeShapeType="1"/>
              <a:stCxn id="33802" idx="2"/>
              <a:endCxn id="33803" idx="0"/>
            </p:cNvCxnSpPr>
            <p:nvPr/>
          </p:nvCxnSpPr>
          <p:spPr bwMode="auto">
            <a:xfrm>
              <a:off x="1250" y="1852"/>
              <a:ext cx="0" cy="603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799" name="AutoShape 5"/>
            <p:cNvCxnSpPr>
              <a:cxnSpLocks noChangeShapeType="1"/>
              <a:stCxn id="33801" idx="0"/>
              <a:endCxn id="33803" idx="2"/>
            </p:cNvCxnSpPr>
            <p:nvPr/>
          </p:nvCxnSpPr>
          <p:spPr bwMode="auto">
            <a:xfrm flipV="1">
              <a:off x="1250" y="2887"/>
              <a:ext cx="0" cy="461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00" name="AutoShape 6"/>
            <p:cNvCxnSpPr>
              <a:cxnSpLocks noChangeShapeType="1"/>
              <a:stCxn id="33803" idx="3"/>
              <a:endCxn id="33797" idx="1"/>
            </p:cNvCxnSpPr>
            <p:nvPr/>
          </p:nvCxnSpPr>
          <p:spPr bwMode="auto">
            <a:xfrm flipV="1">
              <a:off x="1852" y="2670"/>
              <a:ext cx="766" cy="1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801" name="Rectangle 7"/>
            <p:cNvSpPr>
              <a:spLocks noChangeArrowheads="1"/>
            </p:cNvSpPr>
            <p:nvPr/>
          </p:nvSpPr>
          <p:spPr bwMode="auto">
            <a:xfrm>
              <a:off x="314" y="3348"/>
              <a:ext cx="1872" cy="779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marL="457200" indent="-4572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Ankiety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bezpieczeństwa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osobowego/kopie pb</a:t>
              </a:r>
            </a:p>
          </p:txBody>
        </p:sp>
        <p:sp>
          <p:nvSpPr>
            <p:cNvPr id="33802" name="Rectangle 8"/>
            <p:cNvSpPr>
              <a:spLocks noChangeArrowheads="1"/>
            </p:cNvSpPr>
            <p:nvPr/>
          </p:nvSpPr>
          <p:spPr bwMode="auto">
            <a:xfrm>
              <a:off x="314" y="1166"/>
              <a:ext cx="1872" cy="686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Kwestionariusz bezpieczeństwa przemysłowego</a:t>
              </a:r>
            </a:p>
          </p:txBody>
        </p:sp>
        <p:sp>
          <p:nvSpPr>
            <p:cNvPr id="33803" name="Rectangle 9"/>
            <p:cNvSpPr>
              <a:spLocks noChangeArrowheads="1"/>
            </p:cNvSpPr>
            <p:nvPr/>
          </p:nvSpPr>
          <p:spPr bwMode="auto">
            <a:xfrm>
              <a:off x="648" y="2455"/>
              <a:ext cx="1204" cy="432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marL="457200" indent="-4572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>
                  <a:cs typeface="Times New Roman" panose="02020603050405020304" pitchFamily="18" charset="0"/>
                </a:rPr>
                <a:t>Wniosek</a:t>
              </a:r>
            </a:p>
          </p:txBody>
        </p:sp>
      </p:grpSp>
      <p:sp>
        <p:nvSpPr>
          <p:cNvPr id="526346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392238" y="773113"/>
            <a:ext cx="7751762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Składanie dokumentów – </a:t>
            </a:r>
            <a:r>
              <a:rPr lang="pl-PL" dirty="0" smtClean="0">
                <a:solidFill>
                  <a:srgbClr val="FF0000"/>
                </a:solidFill>
              </a:rPr>
              <a:t>przedsiębiorca</a:t>
            </a:r>
          </a:p>
        </p:txBody>
      </p:sp>
      <p:sp>
        <p:nvSpPr>
          <p:cNvPr id="3379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B0867F1D-06A0-496F-8557-449F3B174889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16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392238" y="1125538"/>
            <a:ext cx="7751762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Składanie dokumentów – </a:t>
            </a:r>
            <a:r>
              <a:rPr lang="pl-PL" sz="2800" dirty="0" smtClean="0">
                <a:solidFill>
                  <a:srgbClr val="FF0000"/>
                </a:solidFill>
              </a:rPr>
              <a:t>przedsiębiorca wykonujący działalność jednoosobowo i osobiście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755650" y="2573338"/>
            <a:ext cx="7977188" cy="3735387"/>
            <a:chOff x="2023" y="3319"/>
            <a:chExt cx="11156" cy="5225"/>
          </a:xfrm>
        </p:grpSpPr>
        <p:sp>
          <p:nvSpPr>
            <p:cNvPr id="34821" name="Rectangle 3"/>
            <p:cNvSpPr>
              <a:spLocks noChangeArrowheads="1"/>
            </p:cNvSpPr>
            <p:nvPr/>
          </p:nvSpPr>
          <p:spPr bwMode="auto">
            <a:xfrm>
              <a:off x="7211" y="3454"/>
              <a:ext cx="5968" cy="2933"/>
            </a:xfrm>
            <a:prstGeom prst="rect">
              <a:avLst/>
            </a:prstGeom>
            <a:noFill/>
            <a:ln w="762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0350" tIns="30175" rIns="60350" bIns="30175" anchor="ctr" anchorCtr="1"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Departament Ochrony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Informacji Niejawnych ABW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 lub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właściwa terytorialnie jednostka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>
                  <a:cs typeface="Times New Roman" panose="02020603050405020304" pitchFamily="18" charset="0"/>
                </a:rPr>
                <a:t>ABW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100" b="0">
                  <a:cs typeface="Times New Roman" panose="02020603050405020304" pitchFamily="18" charset="0"/>
                </a:rPr>
                <a:t>(decyduje adres prowadzenia działalności gospodarczej)</a:t>
              </a:r>
            </a:p>
          </p:txBody>
        </p:sp>
        <p:sp>
          <p:nvSpPr>
            <p:cNvPr id="34822" name="Rectangle 6"/>
            <p:cNvSpPr>
              <a:spLocks noChangeArrowheads="1"/>
            </p:cNvSpPr>
            <p:nvPr/>
          </p:nvSpPr>
          <p:spPr bwMode="auto">
            <a:xfrm>
              <a:off x="2203" y="5061"/>
              <a:ext cx="3702" cy="1509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0350" tIns="30175" rIns="60350" bIns="30175"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Ankieta 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bezpieczeństwa</a:t>
              </a:r>
            </a:p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osobowego </a:t>
              </a:r>
            </a:p>
          </p:txBody>
        </p:sp>
        <p:sp>
          <p:nvSpPr>
            <p:cNvPr id="34823" name="Rectangle 7"/>
            <p:cNvSpPr>
              <a:spLocks noChangeArrowheads="1"/>
            </p:cNvSpPr>
            <p:nvPr/>
          </p:nvSpPr>
          <p:spPr bwMode="auto">
            <a:xfrm>
              <a:off x="2203" y="3319"/>
              <a:ext cx="3702" cy="871"/>
            </a:xfrm>
            <a:prstGeom prst="rect">
              <a:avLst/>
            </a:prstGeom>
            <a:noFill/>
            <a:ln w="635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0350" tIns="30175" rIns="60350" bIns="30175" anchor="ctr" anchorCtr="1"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 sz="2000">
                  <a:cs typeface="Times New Roman" panose="02020603050405020304" pitchFamily="18" charset="0"/>
                </a:rPr>
                <a:t>Wniosek</a:t>
              </a:r>
            </a:p>
          </p:txBody>
        </p:sp>
        <p:sp>
          <p:nvSpPr>
            <p:cNvPr id="34824" name="Line 9"/>
            <p:cNvSpPr>
              <a:spLocks noChangeShapeType="1"/>
            </p:cNvSpPr>
            <p:nvPr/>
          </p:nvSpPr>
          <p:spPr bwMode="auto">
            <a:xfrm flipV="1">
              <a:off x="4163" y="4190"/>
              <a:ext cx="0" cy="871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4825" name="Line 10"/>
            <p:cNvSpPr>
              <a:spLocks noChangeShapeType="1"/>
            </p:cNvSpPr>
            <p:nvPr/>
          </p:nvSpPr>
          <p:spPr bwMode="auto">
            <a:xfrm>
              <a:off x="5905" y="3755"/>
              <a:ext cx="1307" cy="0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4826" name="Text Box 11"/>
            <p:cNvSpPr txBox="1">
              <a:spLocks noChangeArrowheads="1"/>
            </p:cNvSpPr>
            <p:nvPr/>
          </p:nvSpPr>
          <p:spPr bwMode="auto">
            <a:xfrm>
              <a:off x="2023" y="6804"/>
              <a:ext cx="11069" cy="1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endParaRPr kumimoji="1" lang="pl-PL" altLang="pl-PL" sz="1800">
                <a:cs typeface="Times New Roman" panose="02020603050405020304" pitchFamily="18" charset="0"/>
              </a:endParaRPr>
            </a:p>
            <a:p>
              <a:pPr algn="just" eaLnBrk="1" hangingPunct="1">
                <a:lnSpc>
                  <a:spcPct val="90000"/>
                </a:lnSpc>
                <a:buClrTx/>
                <a:buSzTx/>
                <a:buFontTx/>
                <a:buNone/>
              </a:pPr>
              <a:r>
                <a:rPr kumimoji="1" lang="pl-PL" altLang="pl-PL">
                  <a:solidFill>
                    <a:srgbClr val="FF0000"/>
                  </a:solidFill>
                  <a:cs typeface="Times New Roman" panose="02020603050405020304" pitchFamily="18" charset="0"/>
                </a:rPr>
                <a:t>Pamiętaj</a:t>
              </a:r>
              <a:r>
                <a:rPr kumimoji="1" lang="pl-PL" altLang="pl-PL" b="0">
                  <a:cs typeface="Times New Roman" panose="02020603050405020304" pitchFamily="18" charset="0"/>
                </a:rPr>
                <a:t> o szkoleniu w zakresie ochrony informacji niejawnych – formularz pobierz ze strony www.abw.gov.pl </a:t>
              </a:r>
            </a:p>
          </p:txBody>
        </p:sp>
      </p:grpSp>
      <p:sp>
        <p:nvSpPr>
          <p:cNvPr id="3482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12E67DAB-3BC6-4078-8C23-B7B6768763E4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17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276475"/>
            <a:ext cx="8567738" cy="4248150"/>
          </a:xfrm>
        </p:spPr>
        <p:txBody>
          <a:bodyPr/>
          <a:lstStyle/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Wingdings" panose="05000000000000000000" pitchFamily="2" charset="2"/>
              </a:rPr>
              <a:t>Wniosek (postępowanie bezpieczeństwa przemysłowego) </a:t>
            </a:r>
            <a:r>
              <a:rPr lang="pl-PL" altLang="pl-PL" smtClean="0">
                <a:sym typeface="Symbol" panose="05050102010706020507" pitchFamily="18" charset="2"/>
              </a:rPr>
              <a:t>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brak obligatoryjnych elementów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Wingdings" panose="05000000000000000000" pitchFamily="2" charset="2"/>
              </a:rPr>
              <a:t>Wniosek (postępowanie sprawdzające) </a:t>
            </a:r>
            <a:r>
              <a:rPr lang="pl-PL" altLang="pl-PL" smtClean="0">
                <a:sym typeface="Symbol" panose="05050102010706020507" pitchFamily="18" charset="2"/>
              </a:rPr>
              <a:t>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bezzasadny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Symbol" panose="05050102010706020507" pitchFamily="18" charset="2"/>
              </a:rPr>
              <a:t>Kwestionariusz, ankiety 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nieprawidłowo wypełnione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Symbol" panose="05050102010706020507" pitchFamily="18" charset="2"/>
              </a:rPr>
              <a:t>Kwestionariusz 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brak wymaganych załączników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</a:pPr>
            <a:r>
              <a:rPr lang="pl-PL" altLang="pl-PL" smtClean="0">
                <a:sym typeface="Symbol" panose="05050102010706020507" pitchFamily="18" charset="2"/>
              </a:rPr>
              <a:t>Wniosek, kwestionariusz  </a:t>
            </a:r>
            <a:r>
              <a:rPr lang="pl-PL" altLang="pl-PL" b="1" smtClean="0">
                <a:solidFill>
                  <a:srgbClr val="FF0000"/>
                </a:solidFill>
                <a:sym typeface="Symbol" panose="05050102010706020507" pitchFamily="18" charset="2"/>
              </a:rPr>
              <a:t>podpisany przez osoby nieuprawnione</a:t>
            </a:r>
            <a:r>
              <a:rPr lang="pl-PL" altLang="pl-PL" smtClean="0">
                <a:sym typeface="Symbol" panose="05050102010706020507" pitchFamily="18" charset="2"/>
              </a:rPr>
              <a:t>.</a:t>
            </a:r>
          </a:p>
          <a:p>
            <a:pPr marL="444500" indent="-358775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800" b="1" smtClean="0">
              <a:sym typeface="Symbol" panose="05050102010706020507" pitchFamily="18" charset="2"/>
            </a:endParaRPr>
          </a:p>
          <a:p>
            <a:pPr marL="444500" indent="-358775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mtClean="0">
              <a:sym typeface="Symbol" panose="05050102010706020507" pitchFamily="18" charset="2"/>
            </a:endParaRPr>
          </a:p>
        </p:txBody>
      </p:sp>
      <p:sp>
        <p:nvSpPr>
          <p:cNvPr id="42803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125538"/>
            <a:ext cx="7751763" cy="901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Składanie dokumentów</a:t>
            </a:r>
            <a:br>
              <a:rPr lang="pl-PL" dirty="0" smtClean="0"/>
            </a:br>
            <a:r>
              <a:rPr lang="pl-PL" dirty="0" smtClean="0"/>
              <a:t>- </a:t>
            </a:r>
            <a:r>
              <a:rPr lang="pl-PL" sz="2600" dirty="0" smtClean="0"/>
              <a:t>najczęściej występujące braki </a:t>
            </a:r>
          </a:p>
        </p:txBody>
      </p:sp>
      <p:sp>
        <p:nvSpPr>
          <p:cNvPr id="35844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24EAA136-E29E-463B-92E8-D9B3763DEC2D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18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7920038" cy="4017962"/>
          </a:xfrm>
        </p:spPr>
        <p:txBody>
          <a:bodyPr/>
          <a:lstStyle/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Członek jednoosobowego zarządu lub innego jednoosobowego organu zarządzającego.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organu wieloosobowego – cały organ albo członek lub członkowie tego organu wyznaczeni co najmniej uchwałą zarządu do pełnienia funkcji kierownika przedsiębiorcy, z wyłączeniem pełnomocników ustanowionych przez ten organ lub jednostkę.</a:t>
            </a:r>
          </a:p>
        </p:txBody>
      </p:sp>
      <p:sp>
        <p:nvSpPr>
          <p:cNvPr id="424966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6556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Kierownik przedsiębiorcy (1/3)</a:t>
            </a:r>
          </a:p>
        </p:txBody>
      </p:sp>
      <p:sp>
        <p:nvSpPr>
          <p:cNvPr id="37892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97C36D39-E832-48D7-9B3B-C066E5922CD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19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3" name="Rectangle 5"/>
          <p:cNvSpPr>
            <a:spLocks noGrp="1" noChangeArrowheads="1"/>
          </p:cNvSpPr>
          <p:nvPr>
            <p:ph type="title"/>
          </p:nvPr>
        </p:nvSpPr>
        <p:spPr>
          <a:xfrm>
            <a:off x="769938" y="1052513"/>
            <a:ext cx="7772400" cy="811212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Podmioty bezpieczeństwa przemysłowego</a:t>
            </a:r>
            <a:endParaRPr lang="pl-PL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700338" y="3644900"/>
            <a:ext cx="5170487" cy="904875"/>
          </a:xfrm>
          <a:prstGeom prst="rect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1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dirty="0">
                <a:solidFill>
                  <a:srgbClr val="FF0000"/>
                </a:solidFill>
              </a:rPr>
              <a:t>WYKONAWCA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b="0" dirty="0">
                <a:solidFill>
                  <a:schemeClr val="bg1"/>
                </a:solidFill>
              </a:rPr>
              <a:t>(art. 1 ust. 2 pkt 6 ustawy)</a:t>
            </a:r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2700338" y="5111750"/>
            <a:ext cx="5199062" cy="904875"/>
          </a:xfrm>
          <a:prstGeom prst="rect">
            <a:avLst/>
          </a:prstGeom>
          <a:solidFill>
            <a:srgbClr val="33CCCC"/>
          </a:solidFill>
          <a:ln w="57150">
            <a:solidFill>
              <a:srgbClr val="00206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pl-PL" altLang="pl-PL">
                <a:solidFill>
                  <a:srgbClr val="FF0000"/>
                </a:solidFill>
              </a:rPr>
              <a:t>PODWYKONAWCA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pl-PL" altLang="pl-PL" b="0">
                <a:solidFill>
                  <a:schemeClr val="bg1"/>
                </a:solidFill>
              </a:rPr>
              <a:t>(art. 1 ust. 2 pkt 6 i art. 54 ust. 6 ustawy)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700338" y="2235200"/>
            <a:ext cx="5180012" cy="904875"/>
          </a:xfrm>
          <a:prstGeom prst="rect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 anchorCtr="1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dirty="0">
                <a:solidFill>
                  <a:srgbClr val="FF0000"/>
                </a:solidFill>
              </a:rPr>
              <a:t>ZLECAJĄCY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sz="2400" b="0" dirty="0">
                <a:solidFill>
                  <a:schemeClr val="bg1"/>
                </a:solidFill>
              </a:rPr>
              <a:t>(art. 1 ust. 2 pkt 1-5 ustawy)</a:t>
            </a:r>
          </a:p>
        </p:txBody>
      </p:sp>
      <p:sp>
        <p:nvSpPr>
          <p:cNvPr id="43" name="Prostokąt 42"/>
          <p:cNvSpPr/>
          <p:nvPr/>
        </p:nvSpPr>
        <p:spPr bwMode="auto">
          <a:xfrm>
            <a:off x="1438275" y="2593975"/>
            <a:ext cx="1223963" cy="46038"/>
          </a:xfrm>
          <a:prstGeom prst="rect">
            <a:avLst/>
          </a:prstGeom>
          <a:solidFill>
            <a:srgbClr val="002060"/>
          </a:solidFill>
          <a:ln w="28575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CC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Prostokąt 43"/>
          <p:cNvSpPr/>
          <p:nvPr/>
        </p:nvSpPr>
        <p:spPr bwMode="auto">
          <a:xfrm>
            <a:off x="1438275" y="2603500"/>
            <a:ext cx="46038" cy="1152525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Prostokąt 45"/>
          <p:cNvSpPr/>
          <p:nvPr/>
        </p:nvSpPr>
        <p:spPr bwMode="auto">
          <a:xfrm>
            <a:off x="1431925" y="4116388"/>
            <a:ext cx="1223963" cy="44450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CC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Prostokąt 46"/>
          <p:cNvSpPr/>
          <p:nvPr/>
        </p:nvSpPr>
        <p:spPr bwMode="auto">
          <a:xfrm>
            <a:off x="1422400" y="4116388"/>
            <a:ext cx="46038" cy="1150937"/>
          </a:xfrm>
          <a:prstGeom prst="rect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Strzałka w prawo 49"/>
          <p:cNvSpPr/>
          <p:nvPr/>
        </p:nvSpPr>
        <p:spPr bwMode="auto">
          <a:xfrm>
            <a:off x="1438275" y="3756025"/>
            <a:ext cx="1179513" cy="71438"/>
          </a:xfrm>
          <a:prstGeom prst="rightArrow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Strzałka w prawo 50"/>
          <p:cNvSpPr/>
          <p:nvPr/>
        </p:nvSpPr>
        <p:spPr bwMode="auto">
          <a:xfrm>
            <a:off x="1422400" y="5267325"/>
            <a:ext cx="1177925" cy="73025"/>
          </a:xfrm>
          <a:prstGeom prst="rightArrow">
            <a:avLst/>
          </a:prstGeom>
          <a:solidFill>
            <a:srgbClr val="002060"/>
          </a:solidFill>
          <a:ln w="38100">
            <a:solidFill>
              <a:srgbClr val="00206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hangingPunct="1">
              <a:spcBef>
                <a:spcPct val="25000"/>
              </a:spcBef>
              <a:buFont typeface="Wingdings" pitchFamily="2" charset="2"/>
              <a:buNone/>
              <a:defRPr/>
            </a:pPr>
            <a:endParaRPr lang="pl-PL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5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4EC1EC78-D36A-41AB-B3A2-38C23CBC4633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7920038" cy="3584575"/>
          </a:xfrm>
        </p:spPr>
        <p:txBody>
          <a:bodyPr/>
          <a:lstStyle/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spółki jawnej i spółki cywilnej – wspólnicy prowadzący sprawy spółki.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spółki partnerskiej – wspólnicy prowadzący sprawy spółki albo zarząd.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r>
              <a:rPr lang="pl-PL" altLang="pl-PL" smtClean="0"/>
              <a:t>W przypadku spółki komandytowej i spółki komandytowo-akcyjnej – komplementariusze prowadzący sprawy spółki.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</a:pPr>
            <a:endParaRPr lang="pl-PL" altLang="pl-PL" smtClean="0"/>
          </a:p>
        </p:txBody>
      </p:sp>
      <p:sp>
        <p:nvSpPr>
          <p:cNvPr id="424966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6556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Kierownik przedsiębiorcy (2/3</a:t>
            </a:r>
            <a:r>
              <a:rPr lang="pl-PL" dirty="0"/>
              <a:t>)</a:t>
            </a:r>
            <a:endParaRPr lang="pl-PL" dirty="0" smtClean="0"/>
          </a:p>
        </p:txBody>
      </p:sp>
      <p:sp>
        <p:nvSpPr>
          <p:cNvPr id="39940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4679A921-10BF-4F04-8DCC-F196BD82505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20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7920038" cy="3584575"/>
          </a:xfrm>
        </p:spPr>
        <p:txBody>
          <a:bodyPr/>
          <a:lstStyle/>
          <a:p>
            <a:pPr marL="47625" indent="0" algn="just">
              <a:lnSpc>
                <a:spcPct val="150000"/>
              </a:lnSpc>
              <a:spcBef>
                <a:spcPct val="15000"/>
              </a:spcBef>
              <a:buFont typeface="Wingdings" panose="05000000000000000000" pitchFamily="2" charset="2"/>
              <a:buNone/>
              <a:defRPr/>
            </a:pPr>
            <a:endParaRPr lang="pl-PL" altLang="pl-PL" dirty="0"/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  <a:defRPr/>
            </a:pPr>
            <a:r>
              <a:rPr lang="pl-PL" altLang="pl-PL" dirty="0" smtClean="0"/>
              <a:t>W przypadku osoby fizycznej prowadzącej działalność gospodarczą – ta osoba.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  <a:defRPr/>
            </a:pPr>
            <a:r>
              <a:rPr lang="pl-PL" altLang="pl-PL" dirty="0" smtClean="0"/>
              <a:t>Likwidator, syndyk, zarządca w postępowaniu upadłościowym.</a:t>
            </a:r>
          </a:p>
          <a:p>
            <a:pPr marL="47625" indent="0" algn="just">
              <a:lnSpc>
                <a:spcPct val="150000"/>
              </a:lnSpc>
              <a:spcBef>
                <a:spcPct val="15000"/>
              </a:spcBef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  <a:p>
            <a:pPr marL="47625" indent="0" algn="ctr">
              <a:lnSpc>
                <a:spcPct val="150000"/>
              </a:lnSpc>
              <a:spcBef>
                <a:spcPct val="15000"/>
              </a:spcBef>
              <a:buFont typeface="Wingdings" panose="05000000000000000000" pitchFamily="2" charset="2"/>
              <a:buNone/>
              <a:defRPr/>
            </a:pPr>
            <a:r>
              <a:rPr lang="pl-PL" altLang="pl-PL" sz="2300" dirty="0" smtClean="0"/>
              <a:t>Kierownik przedsiębiorcy = Kierownik jednostki organizacyjnej</a:t>
            </a:r>
          </a:p>
          <a:p>
            <a:pPr marL="447675" indent="-400050" algn="just">
              <a:lnSpc>
                <a:spcPct val="150000"/>
              </a:lnSpc>
              <a:spcBef>
                <a:spcPct val="15000"/>
              </a:spcBef>
              <a:defRPr/>
            </a:pPr>
            <a:endParaRPr lang="pl-PL" altLang="pl-PL" dirty="0" smtClean="0"/>
          </a:p>
        </p:txBody>
      </p:sp>
      <p:sp>
        <p:nvSpPr>
          <p:cNvPr id="424966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6556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Kierownik przedsiębiorcy (3/3</a:t>
            </a:r>
            <a:r>
              <a:rPr lang="pl-PL" dirty="0"/>
              <a:t>)</a:t>
            </a:r>
            <a:r>
              <a:rPr lang="pl-PL" dirty="0" smtClean="0"/>
              <a:t> </a:t>
            </a:r>
          </a:p>
        </p:txBody>
      </p:sp>
      <p:sp>
        <p:nvSpPr>
          <p:cNvPr id="41988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80C5AA7-F356-4427-931E-1D8DFE23F963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21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55875" y="981075"/>
            <a:ext cx="4321175" cy="8636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Opłaty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09575" y="1628775"/>
            <a:ext cx="8410575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22313" indent="-265113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 typeface="Wingdings" panose="05000000000000000000" pitchFamily="2" charset="2"/>
              <a:buNone/>
            </a:pPr>
            <a:r>
              <a:rPr kumimoji="1" lang="pl-PL" altLang="pl-PL" b="0"/>
              <a:t>ABW albo SKW przysługuje zwrot kosztów przeprowadzenia czynności przy </a:t>
            </a:r>
            <a:r>
              <a:rPr lang="pl-PL" altLang="pl-PL" b="0"/>
              <a:t>sprawdzeniach przedsiębiorcy i postępowań sprawdzających na podstawie rachunku wystawionego </a:t>
            </a:r>
            <a:r>
              <a:rPr lang="pl-PL" altLang="pl-PL">
                <a:solidFill>
                  <a:srgbClr val="FF0000"/>
                </a:solidFill>
              </a:rPr>
              <a:t>po przeprowadzeniu </a:t>
            </a:r>
            <a:r>
              <a:rPr lang="pl-PL" altLang="pl-PL" b="0"/>
              <a:t>przez ABW/SKW postępowania bezpieczeństwa przemysłowego, postępowań sprawdzających</a:t>
            </a:r>
            <a:br>
              <a:rPr lang="pl-PL" altLang="pl-PL" b="0"/>
            </a:br>
            <a:r>
              <a:rPr lang="pl-PL" altLang="pl-PL" b="0"/>
              <a:t>(w oparciu o stawki obowiązujące w chwili ich zakończenia).   </a:t>
            </a:r>
          </a:p>
          <a:p>
            <a:pPr algn="just">
              <a:spcBef>
                <a:spcPts val="600"/>
              </a:spcBef>
            </a:pPr>
            <a:endParaRPr lang="pl-PL" altLang="pl-PL" b="0"/>
          </a:p>
        </p:txBody>
      </p:sp>
      <p:sp>
        <p:nvSpPr>
          <p:cNvPr id="4403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CB0CCDCE-429D-44EA-A92F-27E83C7D7183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22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4321175"/>
            <a:ext cx="8569325" cy="1944688"/>
          </a:xfrm>
        </p:spPr>
        <p:txBody>
          <a:bodyPr lIns="92075" tIns="46038" rIns="92075" bIns="46038"/>
          <a:lstStyle/>
          <a:p>
            <a:pPr marL="85725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z="2000" b="1" smtClean="0">
                <a:solidFill>
                  <a:srgbClr val="002060"/>
                </a:solidFill>
              </a:rPr>
              <a:t>Pamiętaj</a:t>
            </a:r>
            <a:r>
              <a:rPr lang="pl-PL" altLang="pl-PL" sz="2000" smtClean="0"/>
              <a:t>:</a:t>
            </a:r>
          </a:p>
          <a:p>
            <a:pPr marL="85725" indent="0"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None/>
            </a:pPr>
            <a:r>
              <a:rPr lang="pl-PL" altLang="pl-PL" sz="2000" b="1" smtClean="0">
                <a:solidFill>
                  <a:srgbClr val="002060"/>
                </a:solidFill>
              </a:rPr>
              <a:t>Prowadzenie zwykłych postępowań sprawdzających po przesłaniu przedsiębiorcy informacji o wysokości kosztów - </a:t>
            </a:r>
            <a:r>
              <a:rPr kumimoji="1" lang="pl-PL" altLang="pl-PL" sz="2000" b="1" smtClean="0">
                <a:solidFill>
                  <a:srgbClr val="002060"/>
                </a:solidFill>
              </a:rPr>
              <a:t>rozporządzenie PRM </a:t>
            </a:r>
            <a:br>
              <a:rPr kumimoji="1" lang="pl-PL" altLang="pl-PL" sz="2000" b="1" smtClean="0">
                <a:solidFill>
                  <a:srgbClr val="002060"/>
                </a:solidFill>
              </a:rPr>
            </a:br>
            <a:r>
              <a:rPr kumimoji="1" lang="pl-PL" altLang="pl-PL" sz="2000" b="1" smtClean="0">
                <a:solidFill>
                  <a:srgbClr val="002060"/>
                </a:solidFill>
              </a:rPr>
              <a:t>(Dz. U. z 2021 r. poz. 84)</a:t>
            </a:r>
            <a:r>
              <a:rPr lang="pl-PL" altLang="pl-PL" sz="2000" b="1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23948" name="Rectangle 12"/>
          <p:cNvSpPr>
            <a:spLocks noGrp="1" noChangeArrowheads="1"/>
          </p:cNvSpPr>
          <p:nvPr>
            <p:ph type="title"/>
          </p:nvPr>
        </p:nvSpPr>
        <p:spPr>
          <a:xfrm>
            <a:off x="1068388" y="836613"/>
            <a:ext cx="7751762" cy="10795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Wszczęcie postępowania bezpieczeństwa przemysłowego/postępowań sprawdzających</a:t>
            </a:r>
            <a:endParaRPr lang="pl-PL" dirty="0"/>
          </a:p>
        </p:txBody>
      </p:sp>
      <p:sp>
        <p:nvSpPr>
          <p:cNvPr id="423949" name="Text Box 13"/>
          <p:cNvSpPr txBox="1">
            <a:spLocks noChangeArrowheads="1"/>
          </p:cNvSpPr>
          <p:nvPr/>
        </p:nvSpPr>
        <p:spPr bwMode="auto">
          <a:xfrm>
            <a:off x="381000" y="2060575"/>
            <a:ext cx="84391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None/>
            </a:pPr>
            <a:endParaRPr kumimoji="1" lang="pl-PL" altLang="pl-PL" b="0"/>
          </a:p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None/>
            </a:pPr>
            <a:r>
              <a:rPr kumimoji="1" lang="pl-PL" altLang="pl-PL" b="0"/>
              <a:t>Otrzymanie od przedsiębiorcy kompletnego wniosku (wraz </a:t>
            </a:r>
            <a:br>
              <a:rPr kumimoji="1" lang="pl-PL" altLang="pl-PL" b="0"/>
            </a:br>
            <a:r>
              <a:rPr kumimoji="1" lang="pl-PL" altLang="pl-PL" b="0"/>
              <a:t>z wymaganymi załącznikami/załącznikiem) lub</a:t>
            </a:r>
            <a:r>
              <a:rPr lang="pl-PL" altLang="pl-PL" b="0"/>
              <a:t> u</a:t>
            </a:r>
            <a:r>
              <a:rPr kumimoji="1" lang="pl-PL" altLang="pl-PL" b="0"/>
              <a:t>zupełnienie przez przedsiębiorcę (na wezwanie ABW) braków formalnych stwierdzonych we wniosku lub załączonej do niego dokumentacji.</a:t>
            </a:r>
            <a:endParaRPr lang="pl-PL" altLang="pl-PL" b="0">
              <a:solidFill>
                <a:srgbClr val="FFFF66"/>
              </a:solidFill>
            </a:endParaRPr>
          </a:p>
        </p:txBody>
      </p:sp>
      <p:sp>
        <p:nvSpPr>
          <p:cNvPr id="46085" name="Symbol zastępczy numeru slajdu 9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B153F874-EAE9-47C1-9465-3C0A8180D6D6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23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844675"/>
            <a:ext cx="8135938" cy="4032250"/>
          </a:xfrm>
        </p:spPr>
        <p:txBody>
          <a:bodyPr/>
          <a:lstStyle/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Prowadzone na podstawie danych zawartych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kwestionariuszu oraz informacji uzyskanych w trakcie postępowania bezpieczeństwa przemysłowego.</a:t>
            </a:r>
            <a:endParaRPr lang="pl-PL" altLang="pl-PL" smtClean="0"/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Zakres sprawdzeń określony w art</a:t>
            </a:r>
            <a:r>
              <a:rPr lang="pl-PL" altLang="pl-PL" smtClean="0"/>
              <a:t>. 57 ust. 2 ustawy.</a:t>
            </a:r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System ochrony </a:t>
            </a:r>
            <a:r>
              <a:rPr lang="pl-PL" altLang="pl-PL" smtClean="0"/>
              <a:t>informacji niejawnych – </a:t>
            </a:r>
            <a:r>
              <a:rPr lang="pl-PL" altLang="pl-PL" b="1" smtClean="0">
                <a:solidFill>
                  <a:srgbClr val="FF0000"/>
                </a:solidFill>
              </a:rPr>
              <a:t>wzór formularza </a:t>
            </a:r>
            <a:r>
              <a:rPr lang="pl-PL" altLang="pl-PL" b="1" u="sng" smtClean="0">
                <a:solidFill>
                  <a:srgbClr val="FF0000"/>
                </a:solidFill>
              </a:rPr>
              <a:t>www.abw.gov.pl</a:t>
            </a:r>
            <a:r>
              <a:rPr lang="pl-PL" altLang="pl-PL" smtClean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4290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063625" y="917575"/>
            <a:ext cx="73961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Sprawdzenia przedsiębiorcy   </a:t>
            </a:r>
          </a:p>
        </p:txBody>
      </p:sp>
      <p:sp>
        <p:nvSpPr>
          <p:cNvPr id="4813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21DED2DB-304E-4941-9FE0-DC6803279079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24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ChangeArrowheads="1"/>
          </p:cNvSpPr>
          <p:nvPr/>
        </p:nvSpPr>
        <p:spPr bwMode="auto">
          <a:xfrm>
            <a:off x="323850" y="1844675"/>
            <a:ext cx="8439150" cy="4524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1463" indent="-271463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FF0000"/>
                </a:solidFill>
                <a:cs typeface="Arial" charset="0"/>
              </a:rPr>
              <a:t>Kierownik przedsiębiorcy</a:t>
            </a:r>
          </a:p>
          <a:p>
            <a:pPr marL="271463" indent="-271463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FF0000"/>
                </a:solidFill>
                <a:cs typeface="Arial" charset="0"/>
              </a:rPr>
              <a:t>Pełnomocnik ochrony, zastępca pełnomocnika ochrony</a:t>
            </a:r>
            <a:endParaRPr lang="pl-PL" sz="2000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l-PL" sz="2400" dirty="0">
                <a:solidFill>
                  <a:srgbClr val="FF0000"/>
                </a:solidFill>
                <a:cs typeface="Arial" charset="0"/>
              </a:rPr>
              <a:t>Pion ochrony:</a:t>
            </a:r>
          </a:p>
          <a:p>
            <a:pPr lvl="1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dirty="0">
                <a:solidFill>
                  <a:srgbClr val="000000"/>
                </a:solidFill>
                <a:cs typeface="Arial" charset="0"/>
              </a:rPr>
              <a:t> kierownik kancelarii tajnej</a:t>
            </a:r>
            <a:r>
              <a:rPr lang="pl-PL" sz="2000" b="0" dirty="0">
                <a:solidFill>
                  <a:srgbClr val="000000"/>
                </a:solidFill>
                <a:cs typeface="Arial" charset="0"/>
              </a:rPr>
              <a:t>;</a:t>
            </a:r>
            <a:endParaRPr lang="pl-PL" sz="2000" dirty="0">
              <a:solidFill>
                <a:srgbClr val="002060"/>
              </a:solidFill>
              <a:cs typeface="Times New Roman" pitchFamily="18" charset="0"/>
            </a:endParaRPr>
          </a:p>
          <a:p>
            <a:pPr lvl="1"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b="0" dirty="0">
                <a:solidFill>
                  <a:srgbClr val="000000"/>
                </a:solidFill>
                <a:cs typeface="Arial" charset="0"/>
              </a:rPr>
              <a:t> inspektor bezpieczeństwa teleinformatycznego</a:t>
            </a:r>
            <a:r>
              <a:rPr lang="pl-PL" sz="2000" b="0" dirty="0">
                <a:solidFill>
                  <a:srgbClr val="000000"/>
                </a:solidFill>
                <a:cs typeface="Arial" charset="0"/>
              </a:rPr>
              <a:t>;</a:t>
            </a:r>
          </a:p>
          <a:p>
            <a:pPr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l-PL" sz="2400" dirty="0">
                <a:solidFill>
                  <a:srgbClr val="FF0000"/>
                </a:solidFill>
                <a:cs typeface="Arial" charset="0"/>
              </a:rPr>
              <a:t>Administrator systemu</a:t>
            </a:r>
            <a:endParaRPr lang="pl-PL" sz="2000" b="0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25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b="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l-PL" sz="2400" dirty="0">
                <a:solidFill>
                  <a:srgbClr val="FF0000"/>
                </a:solidFill>
                <a:cs typeface="Arial" charset="0"/>
              </a:rPr>
              <a:t>Pozostałe osoby wskazane w kwestionariuszu</a:t>
            </a:r>
          </a:p>
        </p:txBody>
      </p:sp>
      <p:sp>
        <p:nvSpPr>
          <p:cNvPr id="50179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5BBE5D99-1E1A-40DC-B865-477C743F678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25</a:t>
            </a:fld>
            <a:endParaRPr lang="pl-PL" altLang="pl-PL" sz="140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751763" cy="96202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sprawdzające osoby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4163" y="1989138"/>
            <a:ext cx="8534400" cy="4535487"/>
          </a:xfrm>
        </p:spPr>
        <p:txBody>
          <a:bodyPr/>
          <a:lstStyle/>
          <a:p>
            <a:pPr marL="85725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altLang="pl-PL" dirty="0" smtClean="0">
                <a:sym typeface="Wingdings" panose="05000000000000000000" pitchFamily="2" charset="2"/>
              </a:rPr>
              <a:t>Ustawa o ochronie informacji niejawnych umożliwia pełnienie funkcji kierownika przedsiębiorcy przez osobę nieposiadającą obywatelstwa polskiego, ale czy istnieje możliwość skutecznego przeprowadzenia wobec niego poszerzonego postępowania sprawdzającego?</a:t>
            </a:r>
            <a:endParaRPr lang="pl-PL" altLang="pl-PL" b="1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444500" indent="-358775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sz="800" b="1" dirty="0" smtClean="0">
              <a:sym typeface="Symbol" panose="05050102010706020507" pitchFamily="18" charset="2"/>
            </a:endParaRPr>
          </a:p>
          <a:p>
            <a:pPr marL="444500" indent="-358775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pl-PL" altLang="pl-PL" b="1" dirty="0" smtClean="0">
                <a:sym typeface="Symbol" panose="05050102010706020507" pitchFamily="18" charset="2"/>
              </a:rPr>
              <a:t>	</a:t>
            </a:r>
            <a:endParaRPr lang="pl-PL" altLang="pl-PL" dirty="0" smtClean="0">
              <a:sym typeface="Symbol" panose="05050102010706020507" pitchFamily="18" charset="2"/>
            </a:endParaRPr>
          </a:p>
        </p:txBody>
      </p:sp>
      <p:sp>
        <p:nvSpPr>
          <p:cNvPr id="428039" name="Rectangle 7"/>
          <p:cNvSpPr>
            <a:spLocks noGrp="1" noChangeArrowheads="1"/>
          </p:cNvSpPr>
          <p:nvPr>
            <p:ph type="title"/>
          </p:nvPr>
        </p:nvSpPr>
        <p:spPr>
          <a:xfrm>
            <a:off x="971550" y="1125538"/>
            <a:ext cx="7751763" cy="9017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Obywatelstwo polskie </a:t>
            </a:r>
            <a:endParaRPr lang="pl-PL" dirty="0"/>
          </a:p>
        </p:txBody>
      </p:sp>
      <p:sp>
        <p:nvSpPr>
          <p:cNvPr id="52228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FBBF886B-2C70-4081-814F-8272E8A4BD52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26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458200" cy="4941887"/>
          </a:xfrm>
        </p:spPr>
        <p:txBody>
          <a:bodyPr/>
          <a:lstStyle/>
          <a:p>
            <a:pPr algn="just"/>
            <a:r>
              <a:rPr lang="pl-PL" altLang="pl-PL" b="1" smtClean="0">
                <a:solidFill>
                  <a:srgbClr val="FF0000"/>
                </a:solidFill>
              </a:rPr>
              <a:t>OBLIGATORYJNIE:</a:t>
            </a:r>
          </a:p>
          <a:p>
            <a:pPr marL="720725" lvl="1" indent="-365125" algn="just"/>
            <a:r>
              <a:rPr lang="pl-PL" altLang="pl-PL" smtClean="0"/>
              <a:t>wniosek przedsiębiorcy – art. 63 ust. 1 ustawy;</a:t>
            </a:r>
          </a:p>
          <a:p>
            <a:pPr marL="720725" lvl="1" indent="-365125" algn="just"/>
            <a:r>
              <a:rPr lang="pl-PL" altLang="pl-PL" smtClean="0"/>
              <a:t> podjęcie postępowania – wniosek przedsiębiorcy złożony</a:t>
            </a:r>
            <a:br>
              <a:rPr lang="pl-PL" altLang="pl-PL" smtClean="0"/>
            </a:br>
            <a:r>
              <a:rPr lang="pl-PL" altLang="pl-PL" smtClean="0"/>
              <a:t>w okresie 3 lat od daty jego zawieszenia.</a:t>
            </a:r>
          </a:p>
          <a:p>
            <a:pPr algn="just"/>
            <a:r>
              <a:rPr lang="pl-PL" altLang="pl-PL" b="1" smtClean="0">
                <a:solidFill>
                  <a:srgbClr val="FF0000"/>
                </a:solidFill>
              </a:rPr>
              <a:t>FAKULTATYWNIE:</a:t>
            </a:r>
          </a:p>
          <a:p>
            <a:pPr marL="720725" lvl="1" indent="-365125" algn="just"/>
            <a:r>
              <a:rPr lang="pl-PL" altLang="pl-PL" smtClean="0"/>
              <a:t>przesłanki określone w art. 63 ust. 2 ustawy;</a:t>
            </a:r>
          </a:p>
          <a:p>
            <a:pPr marL="720725" lvl="1" indent="-365125" algn="just"/>
            <a:r>
              <a:rPr lang="pl-PL" altLang="pl-PL" smtClean="0"/>
              <a:t>podjęcie następuje po ustaniu przyczyny zawieszenia.</a:t>
            </a:r>
          </a:p>
          <a:p>
            <a:pPr marL="720725" lvl="1" indent="-365125" algn="just">
              <a:buFont typeface="Wingdings" panose="05000000000000000000" pitchFamily="2" charset="2"/>
              <a:buNone/>
            </a:pPr>
            <a:endParaRPr lang="pl-PL" altLang="pl-PL" smtClean="0"/>
          </a:p>
          <a:p>
            <a:pPr algn="just">
              <a:buFont typeface="Wingdings" panose="05000000000000000000" pitchFamily="2" charset="2"/>
              <a:buNone/>
            </a:pPr>
            <a:endParaRPr lang="pl-PL" altLang="pl-PL" sz="800" smtClean="0"/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zawieszenie postępowania bezpieczeństwa przemysłowego</a:t>
            </a: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 =  zawieszenie postępowań sprawdzających</a:t>
            </a:r>
          </a:p>
        </p:txBody>
      </p:sp>
      <p:sp>
        <p:nvSpPr>
          <p:cNvPr id="463877" name="Rectangle 5"/>
          <p:cNvSpPr>
            <a:spLocks noGrp="1" noChangeArrowheads="1"/>
          </p:cNvSpPr>
          <p:nvPr>
            <p:ph type="title"/>
          </p:nvPr>
        </p:nvSpPr>
        <p:spPr>
          <a:xfrm>
            <a:off x="1023938" y="838200"/>
            <a:ext cx="7772400" cy="9350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Zawieszenie postępowania</a:t>
            </a:r>
            <a:endParaRPr lang="pl-PL" dirty="0"/>
          </a:p>
        </p:txBody>
      </p:sp>
      <p:sp>
        <p:nvSpPr>
          <p:cNvPr id="54276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1FF0D52F-7410-4F06-9B54-E7EE7781FF0F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27</a:t>
            </a:fld>
            <a:endParaRPr lang="pl-PL" altLang="pl-PL" sz="1400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458200" cy="448786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pl-PL" altLang="pl-PL" dirty="0" smtClean="0"/>
              <a:t>Postępowanie bezpieczeństwa przemysłowego </a:t>
            </a:r>
            <a:r>
              <a:rPr lang="pl-PL" altLang="pl-PL" b="1" dirty="0" smtClean="0">
                <a:solidFill>
                  <a:srgbClr val="FF0000"/>
                </a:solidFill>
              </a:rPr>
              <a:t>powinno</a:t>
            </a:r>
            <a:r>
              <a:rPr lang="pl-PL" altLang="pl-PL" dirty="0" smtClean="0"/>
              <a:t> być zakończone w terminie nie dłuższym niż 6 miesięcy, licząc od dnia przedłożenia wszystkich dokumentów niezbędnych do jego przeprowadzenia.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/>
          </a:p>
          <a:p>
            <a:pPr marL="85725" indent="0" algn="just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pl-PL" altLang="pl-PL" b="1" dirty="0">
                <a:solidFill>
                  <a:srgbClr val="002060"/>
                </a:solidFill>
              </a:rPr>
              <a:t>Pamiętaj</a:t>
            </a:r>
            <a:r>
              <a:rPr lang="pl-PL" altLang="pl-PL" dirty="0"/>
              <a:t>:</a:t>
            </a:r>
          </a:p>
          <a:p>
            <a:pPr marL="85725" indent="0" algn="just">
              <a:lnSpc>
                <a:spcPct val="100000"/>
              </a:lnSpc>
              <a:buClr>
                <a:srgbClr val="002060"/>
              </a:buClr>
              <a:buFont typeface="Wingdings" panose="05000000000000000000" pitchFamily="2" charset="2"/>
              <a:buNone/>
              <a:defRPr/>
            </a:pPr>
            <a:r>
              <a:rPr lang="pl-PL" altLang="pl-PL" dirty="0" smtClean="0">
                <a:solidFill>
                  <a:srgbClr val="002060"/>
                </a:solidFill>
              </a:rPr>
              <a:t>ABW prowadząc postępowanie bezpieczeństwa przemysłowego kieruje się zasadami bezstronności i obiektywizmu oraz obowiązana jest do wykazania najwyższej staranności co do jego zgodności z przepisami ustawy.</a:t>
            </a:r>
            <a:endParaRPr lang="pl-PL" altLang="pl-PL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</p:txBody>
      </p:sp>
      <p:sp>
        <p:nvSpPr>
          <p:cNvPr id="432137" name="Rectangle 9"/>
          <p:cNvSpPr>
            <a:spLocks noGrp="1" noChangeArrowheads="1"/>
          </p:cNvSpPr>
          <p:nvPr>
            <p:ph type="title"/>
          </p:nvPr>
        </p:nvSpPr>
        <p:spPr>
          <a:xfrm>
            <a:off x="1187450" y="908050"/>
            <a:ext cx="73961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Postępowanie bezpieczeństwa przemysłowego</a:t>
            </a:r>
            <a:endParaRPr lang="pl-PL" dirty="0"/>
          </a:p>
        </p:txBody>
      </p:sp>
      <p:sp>
        <p:nvSpPr>
          <p:cNvPr id="56324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498C311-DF3D-436D-8D35-CCF2BEA218C1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28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Odmowa wydania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obligatoryjne </a:t>
            </a:r>
            <a:r>
              <a:rPr lang="pl-PL" dirty="0" smtClean="0"/>
              <a:t>(1/2)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420938"/>
            <a:ext cx="8637587" cy="4027487"/>
          </a:xfrm>
        </p:spPr>
        <p:txBody>
          <a:bodyPr/>
          <a:lstStyle/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Kierownik przedsiębiorcy – odmowa, cofnięcie poświadczenia.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Sytuacja finansowa – brak możliwości ustalenia struktury kapitałowej i źródeł pochodzenia środków finansowych.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System ochrony informacji niejawnych – niezorganizowanie </a:t>
            </a:r>
            <a:br>
              <a:rPr lang="pl-PL" altLang="pl-PL" smtClean="0"/>
            </a:br>
            <a:r>
              <a:rPr lang="pl-PL" altLang="pl-PL" smtClean="0"/>
              <a:t>w terminie 6 miesięcy od daty wszczęcia postępowania (świadectwo I i II stopnia).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Kwestionariusz – zatajenie, podanie nieprawdziwych danych.</a:t>
            </a:r>
          </a:p>
        </p:txBody>
      </p:sp>
      <p:sp>
        <p:nvSpPr>
          <p:cNvPr id="5837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3FC36D7D-122D-4BAB-A512-E3B1BBBFD2CB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29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420938"/>
            <a:ext cx="8458200" cy="4235450"/>
          </a:xfrm>
        </p:spPr>
        <p:txBody>
          <a:bodyPr/>
          <a:lstStyle/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smtClean="0"/>
              <a:t>przedsiębiorca w rozumieniu ustawy z dnia 6 marca 2018 r. </a:t>
            </a:r>
            <a:br>
              <a:rPr lang="pl-PL" altLang="pl-PL" sz="2200" smtClean="0"/>
            </a:br>
            <a:r>
              <a:rPr lang="pl-PL" altLang="pl-PL" sz="2200" smtClean="0"/>
              <a:t>Prawo przedsiębiorców – osoba fizyczna, osoba prawna lub jednostka organizacyjna niebędąca osobą prawną, której odrębna ustawa przyznaje zdolność prawną, wykonująca działalność gospodarczą, także wspólnicy spółki cywilnej w zakresie wykonywanej przez nich działalności gospodarczej;  </a:t>
            </a:r>
          </a:p>
          <a:p>
            <a:pPr marL="355600" indent="-355600" algn="just">
              <a:buFont typeface="Wingdings" panose="05000000000000000000" pitchFamily="2" charset="2"/>
              <a:buChar char="ü"/>
            </a:pPr>
            <a:r>
              <a:rPr lang="pl-PL" altLang="pl-PL" sz="2200" smtClean="0"/>
              <a:t>każda inna jednostka organizacyjna, niezależnie od formy własności, która w ramach prowadzonej działalności gospodarczej zamierza realizować lub realizuje związane z dostępem do informacji niejawnych umowy lub zadania wynikające z przepisów prawa.</a:t>
            </a:r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908050"/>
            <a:ext cx="7772400" cy="820738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Wykonawcy i podwykonawcy</a:t>
            </a:r>
            <a:endParaRPr lang="pl-PL" dirty="0"/>
          </a:p>
        </p:txBody>
      </p:sp>
      <p:sp>
        <p:nvSpPr>
          <p:cNvPr id="459782" name="Rectangle 6"/>
          <p:cNvSpPr>
            <a:spLocks noChangeArrowheads="1"/>
          </p:cNvSpPr>
          <p:nvPr/>
        </p:nvSpPr>
        <p:spPr bwMode="auto">
          <a:xfrm>
            <a:off x="250825" y="1916113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85725" algn="just">
              <a:lnSpc>
                <a:spcPct val="90000"/>
              </a:lnSpc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1" lang="pl-PL" sz="2400" dirty="0">
                <a:solidFill>
                  <a:srgbClr val="FF0000"/>
                </a:solidFill>
                <a:cs typeface="+mn-cs"/>
              </a:rPr>
              <a:t>PRZEDSIĘBIORCA – definicja:</a:t>
            </a:r>
          </a:p>
        </p:txBody>
      </p:sp>
      <p:sp>
        <p:nvSpPr>
          <p:cNvPr id="8197" name="Symbol zastępczy numeru slajdu 5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AB68DC8E-8244-4DF4-9667-180CEE78B7A3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133600"/>
            <a:ext cx="8839200" cy="3959225"/>
          </a:xfrm>
        </p:spPr>
        <p:txBody>
          <a:bodyPr/>
          <a:lstStyle/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Niedające się usunąć wątpliwości dotyczące członków organów zarządzających, kontrolnych oraz osób działających</a:t>
            </a:r>
            <a:br>
              <a:rPr lang="pl-PL" altLang="pl-PL" smtClean="0"/>
            </a:br>
            <a:r>
              <a:rPr lang="pl-PL" altLang="pl-PL" smtClean="0"/>
              <a:t>z ich upoważnienia.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altLang="pl-PL" smtClean="0"/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Niepowiadomienie o zmianie danych zawartych</a:t>
            </a:r>
            <a:br>
              <a:rPr lang="pl-PL" altLang="pl-PL" smtClean="0"/>
            </a:br>
            <a:r>
              <a:rPr lang="pl-PL" altLang="pl-PL" smtClean="0"/>
              <a:t>w kwestionariuszu – 30 dni.</a:t>
            </a:r>
          </a:p>
        </p:txBody>
      </p:sp>
      <p:sp>
        <p:nvSpPr>
          <p:cNvPr id="60419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9404C2F-8B96-4456-92F7-F6FB51F86DE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30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Odmowa wydania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fakultatywne </a:t>
            </a:r>
            <a:r>
              <a:rPr lang="pl-PL" dirty="0" smtClean="0"/>
              <a:t>(2/2)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462962" cy="3455988"/>
          </a:xfrm>
        </p:spPr>
        <p:txBody>
          <a:bodyPr/>
          <a:lstStyle/>
          <a:p>
            <a:pPr marL="827088" lvl="1" algn="just"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altLang="pl-PL" smtClean="0"/>
              <a:t>Przesłanki umorzenia określone w art. 62 ustawy.</a:t>
            </a:r>
          </a:p>
          <a:p>
            <a:pPr marL="1076325" lvl="2" indent="-269875" algn="just">
              <a:spcBef>
                <a:spcPts val="1000"/>
              </a:spcBef>
            </a:pPr>
            <a:r>
              <a:rPr lang="pl-PL" altLang="pl-PL" smtClean="0"/>
              <a:t>wycofanie wniosku;</a:t>
            </a:r>
          </a:p>
          <a:p>
            <a:pPr marL="1076325" lvl="2" indent="-269875" algn="just">
              <a:spcBef>
                <a:spcPts val="1000"/>
              </a:spcBef>
            </a:pPr>
            <a:r>
              <a:rPr lang="pl-PL" altLang="pl-PL" smtClean="0"/>
              <a:t>wydanie orzeczenia o zakazie prowadzenia działalności gospodarczej;</a:t>
            </a:r>
          </a:p>
          <a:p>
            <a:pPr marL="1076325" lvl="2" indent="-269875" algn="just">
              <a:spcBef>
                <a:spcPts val="1000"/>
              </a:spcBef>
            </a:pPr>
            <a:r>
              <a:rPr lang="pl-PL" altLang="pl-PL" smtClean="0"/>
              <a:t>przejęcie lub likwidacja.</a:t>
            </a:r>
          </a:p>
          <a:p>
            <a:pPr marL="827088" lvl="1" algn="just"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kumimoji="1" lang="pl-PL" altLang="pl-PL" smtClean="0"/>
              <a:t>Umorzenie postępowania bezpieczeństwa przemysłowego skutkuje  umorzeniem postępowań sprawdzających.</a:t>
            </a:r>
            <a:endParaRPr lang="pl-PL" altLang="pl-PL" smtClean="0"/>
          </a:p>
        </p:txBody>
      </p:sp>
      <p:sp>
        <p:nvSpPr>
          <p:cNvPr id="43418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838200"/>
            <a:ext cx="7772400" cy="9350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Umorzenie postępowania</a:t>
            </a:r>
            <a:endParaRPr lang="pl-PL" dirty="0"/>
          </a:p>
        </p:txBody>
      </p:sp>
      <p:sp>
        <p:nvSpPr>
          <p:cNvPr id="434182" name="Text Box 6"/>
          <p:cNvSpPr txBox="1">
            <a:spLocks noChangeArrowheads="1"/>
          </p:cNvSpPr>
          <p:nvPr/>
        </p:nvSpPr>
        <p:spPr bwMode="auto">
          <a:xfrm>
            <a:off x="395288" y="5516563"/>
            <a:ext cx="8477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buClr>
                <a:schemeClr val="tx1"/>
              </a:buClr>
              <a:buFont typeface="Symbol" panose="05050102010706020507" pitchFamily="18" charset="2"/>
              <a:buNone/>
            </a:pPr>
            <a:endParaRPr kumimoji="1" lang="pl-PL" altLang="pl-PL"/>
          </a:p>
          <a:p>
            <a:pPr algn="just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kumimoji="1" lang="pl-PL" altLang="pl-PL" sz="1800">
                <a:solidFill>
                  <a:srgbClr val="FF0000"/>
                </a:solidFill>
              </a:rPr>
              <a:t>Pamiętaj</a:t>
            </a:r>
            <a:r>
              <a:rPr kumimoji="1" lang="pl-PL" altLang="pl-PL" sz="1800" b="0"/>
              <a:t> – informuj ABW o zaistnieniu przesłanek umorzenia postępowania bezpieczeństwa przemysłowego i poszerzonych postępowań sprawdzających.</a:t>
            </a:r>
            <a:endParaRPr kumimoji="1" lang="pl-PL" altLang="pl-PL" sz="3200" b="0"/>
          </a:p>
        </p:txBody>
      </p:sp>
      <p:sp>
        <p:nvSpPr>
          <p:cNvPr id="62469" name="Symbol zastępczy numeru slajdu 5"/>
          <p:cNvSpPr txBox="1">
            <a:spLocks noGrp="1"/>
          </p:cNvSpPr>
          <p:nvPr/>
        </p:nvSpPr>
        <p:spPr bwMode="auto">
          <a:xfrm>
            <a:off x="8382000" y="6453188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6D2CD0DE-F42C-4B6D-805C-0BEE0B02D3A7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276475"/>
            <a:ext cx="8135938" cy="3673475"/>
          </a:xfrm>
        </p:spPr>
        <p:txBody>
          <a:bodyPr/>
          <a:lstStyle/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Ustalenie, czy przedsiębiorca nie utracił zdolności do ochrony informacji niejawnych. </a:t>
            </a:r>
          </a:p>
          <a:p>
            <a:pPr marL="681038" indent="-401638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mtClean="0">
              <a:cs typeface="Times New Roman" panose="02020603050405020304" pitchFamily="18" charset="0"/>
            </a:endParaRPr>
          </a:p>
          <a:p>
            <a:pPr marL="681038" indent="-401638" algn="just">
              <a:lnSpc>
                <a:spcPct val="15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Sprawdzenie może być prowadzone w zakresie elementów, o których mowa w art. 57 ust. 2 ustawy (sprawdzanych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toku postępowania bezpieczeństwa przemysłowego).</a:t>
            </a:r>
          </a:p>
        </p:txBody>
      </p:sp>
      <p:sp>
        <p:nvSpPr>
          <p:cNvPr id="42906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063625" y="917575"/>
            <a:ext cx="73961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Sprawdzenie przedsiębiorcy w okresie ważności świadectwa (art. 65 ustawy) </a:t>
            </a:r>
          </a:p>
        </p:txBody>
      </p:sp>
      <p:sp>
        <p:nvSpPr>
          <p:cNvPr id="6451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D8BA90D0-399F-4492-99B5-76222C8525C9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32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Cofnięcie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obligatoryjne </a:t>
            </a:r>
            <a:r>
              <a:rPr lang="pl-PL" dirty="0" smtClean="0"/>
              <a:t>(1/2) 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49500"/>
            <a:ext cx="8637587" cy="3667125"/>
          </a:xfrm>
        </p:spPr>
        <p:txBody>
          <a:bodyPr/>
          <a:lstStyle/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Kierownik przedsiębiorcy – odmowa, cofnięcie poświadczenia.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Sytuacja finansowa – brak możliwości ustalenia struktury kapitałowej i źródeł pochodzenia środków finansowych.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Utrata funkcjonalności systemu ochrony informacji niejawnych.</a:t>
            </a:r>
          </a:p>
          <a:p>
            <a:pPr marL="631825" lvl="1" indent="-4508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Kwestionariusz – zatajenie, podanie nieprawdziwych danych.</a:t>
            </a:r>
          </a:p>
        </p:txBody>
      </p:sp>
      <p:sp>
        <p:nvSpPr>
          <p:cNvPr id="66564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19DE0B4-0536-4A48-B975-E963801D54F0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33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49500"/>
            <a:ext cx="8839200" cy="3887788"/>
          </a:xfrm>
        </p:spPr>
        <p:txBody>
          <a:bodyPr/>
          <a:lstStyle/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Niedające się usunąć wątpliwości dotyczące członków organów zarządzających, kontrolnych oraz osób działających</a:t>
            </a:r>
            <a:br>
              <a:rPr lang="pl-PL" altLang="pl-PL" smtClean="0"/>
            </a:br>
            <a:r>
              <a:rPr lang="pl-PL" altLang="pl-PL" smtClean="0"/>
              <a:t>z ich upoważnienia.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altLang="pl-PL" smtClean="0"/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Niewykonanie przez przedsiębiorcę obowiązku informowania – 30 dni.</a:t>
            </a:r>
          </a:p>
        </p:txBody>
      </p:sp>
      <p:sp>
        <p:nvSpPr>
          <p:cNvPr id="68611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61A6701-79BA-461B-A037-EC4BF4310B9E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34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Cofnięcie świadectwa </a:t>
            </a:r>
            <a:br>
              <a:rPr lang="pl-PL" dirty="0" smtClean="0"/>
            </a:br>
            <a:r>
              <a:rPr lang="pl-PL" dirty="0" smtClean="0"/>
              <a:t>– </a:t>
            </a:r>
            <a:r>
              <a:rPr lang="pl-PL" dirty="0" smtClean="0">
                <a:solidFill>
                  <a:srgbClr val="FF0000"/>
                </a:solidFill>
              </a:rPr>
              <a:t>przesłanki fakultatywne </a:t>
            </a:r>
            <a:r>
              <a:rPr lang="pl-PL" dirty="0" smtClean="0"/>
              <a:t>(2/2)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2349500"/>
            <a:ext cx="8839200" cy="3886200"/>
          </a:xfrm>
        </p:spPr>
        <p:txBody>
          <a:bodyPr/>
          <a:lstStyle/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Brak akredytacji systemu teleinformatycznego.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Niedające się usunąć wątpliwości wobec osób wymienionych w art. 57 ust. 2 pkt 4 ustawy.</a:t>
            </a:r>
          </a:p>
          <a:p>
            <a:pPr marL="895350" lvl="1" indent="-3540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altLang="pl-PL" smtClean="0"/>
              <a:t>Niewykonywanie obowiązków z art. 70 ust. 1 ustawy.</a:t>
            </a:r>
          </a:p>
          <a:p>
            <a:pPr marL="895350" lvl="1" indent="-354013" algn="just">
              <a:lnSpc>
                <a:spcPct val="200000"/>
              </a:lnSpc>
              <a:buFont typeface="Wingdings" panose="05000000000000000000" pitchFamily="2" charset="2"/>
              <a:buNone/>
            </a:pPr>
            <a:endParaRPr lang="pl-PL" altLang="pl-PL" smtClean="0"/>
          </a:p>
        </p:txBody>
      </p:sp>
      <p:sp>
        <p:nvSpPr>
          <p:cNvPr id="70659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19A62C6-E406-4D1F-B18C-C54F124BC9C1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35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5238" y="1038225"/>
            <a:ext cx="7316787" cy="10223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Cofnięcie świadectwa </a:t>
            </a:r>
            <a:br>
              <a:rPr lang="pl-PL" dirty="0" smtClean="0"/>
            </a:br>
            <a:r>
              <a:rPr lang="pl-PL" dirty="0" smtClean="0"/>
              <a:t>- </a:t>
            </a:r>
            <a:r>
              <a:rPr lang="pl-PL" dirty="0" smtClean="0">
                <a:solidFill>
                  <a:srgbClr val="FF0000"/>
                </a:solidFill>
              </a:rPr>
              <a:t>najczęściej występujące przesłanki cofnięcia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6" name="Rectangle 6"/>
          <p:cNvSpPr>
            <a:spLocks noGrp="1" noChangeArrowheads="1"/>
          </p:cNvSpPr>
          <p:nvPr>
            <p:ph type="title"/>
          </p:nvPr>
        </p:nvSpPr>
        <p:spPr>
          <a:xfrm rot="10800000" flipV="1">
            <a:off x="1023938" y="1023938"/>
            <a:ext cx="7751762" cy="541337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Procedury odwoławcze</a:t>
            </a:r>
          </a:p>
        </p:txBody>
      </p:sp>
      <p:grpSp>
        <p:nvGrpSpPr>
          <p:cNvPr id="2" name="Grupa 14"/>
          <p:cNvGrpSpPr>
            <a:grpSpLocks/>
          </p:cNvGrpSpPr>
          <p:nvPr/>
        </p:nvGrpSpPr>
        <p:grpSpPr bwMode="auto">
          <a:xfrm>
            <a:off x="107950" y="2060575"/>
            <a:ext cx="8883650" cy="4005263"/>
            <a:chOff x="196961" y="1816373"/>
            <a:chExt cx="8711779" cy="4004988"/>
          </a:xfrm>
        </p:grpSpPr>
        <p:sp>
          <p:nvSpPr>
            <p:cNvPr id="72709" name="Rectangle 2"/>
            <p:cNvSpPr>
              <a:spLocks noChangeArrowheads="1"/>
            </p:cNvSpPr>
            <p:nvPr/>
          </p:nvSpPr>
          <p:spPr bwMode="auto">
            <a:xfrm>
              <a:off x="3283867" y="2767086"/>
              <a:ext cx="5624873" cy="1911201"/>
            </a:xfrm>
            <a:prstGeom prst="rect">
              <a:avLst/>
            </a:prstGeom>
            <a:noFill/>
            <a:ln w="76200">
              <a:solidFill>
                <a:srgbClr val="FF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0" anchor="ctr" anchorCtr="1"/>
            <a:lstStyle>
              <a:lvl1pPr marL="574675" indent="-239713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lnSpc>
                  <a:spcPct val="120000"/>
                </a:lnSpc>
                <a:buClr>
                  <a:srgbClr val="000000"/>
                </a:buClr>
                <a:buSzPct val="75000"/>
                <a:buFont typeface="Wingdings" panose="05000000000000000000" pitchFamily="2" charset="2"/>
                <a:buChar char="ü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lnSpc>
                  <a:spcPct val="120000"/>
                </a:lnSpc>
                <a:buClr>
                  <a:srgbClr val="000000"/>
                </a:buClr>
                <a:buSzPct val="75000"/>
                <a:buChar char="–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200000"/>
                </a:lnSpc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 sz="2000">
                  <a:solidFill>
                    <a:srgbClr val="FF0000"/>
                  </a:solidFill>
                  <a:cs typeface="Times New Roman" panose="02020603050405020304" pitchFamily="18" charset="0"/>
                </a:rPr>
                <a:t>ODWOŁANIE do KPRM</a:t>
              </a:r>
            </a:p>
            <a:p>
              <a:pPr algn="ctr" eaLnBrk="1" hangingPunct="1">
                <a:lnSpc>
                  <a:spcPct val="200000"/>
                </a:lnSpc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pl-PL" altLang="pl-PL" sz="2000">
                  <a:solidFill>
                    <a:srgbClr val="FF0000"/>
                  </a:solidFill>
                  <a:cs typeface="Times New Roman" panose="02020603050405020304" pitchFamily="18" charset="0"/>
                </a:rPr>
                <a:t>SKARGA do SĄDU ADMINISTRACYJNEGO</a:t>
              </a:r>
            </a:p>
          </p:txBody>
        </p:sp>
        <p:sp>
          <p:nvSpPr>
            <p:cNvPr id="506888" name="AutoShape 8"/>
            <p:cNvSpPr>
              <a:spLocks noChangeArrowheads="1"/>
            </p:cNvSpPr>
            <p:nvPr/>
          </p:nvSpPr>
          <p:spPr bwMode="auto">
            <a:xfrm>
              <a:off x="2739194" y="3481547"/>
              <a:ext cx="403207" cy="480979"/>
            </a:xfrm>
            <a:prstGeom prst="notchedRightArrow">
              <a:avLst>
                <a:gd name="adj1" fmla="val 50000"/>
                <a:gd name="adj2" fmla="val 37541"/>
              </a:avLst>
            </a:prstGeom>
            <a:noFill/>
            <a:ln w="6350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ct val="25000"/>
                </a:spcBef>
                <a:buFont typeface="Wingdings" pitchFamily="2" charset="2"/>
                <a:buNone/>
                <a:defRPr/>
              </a:pPr>
              <a:endParaRPr lang="pl-PL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grpSp>
          <p:nvGrpSpPr>
            <p:cNvPr id="72711" name="Grupa 13"/>
            <p:cNvGrpSpPr>
              <a:grpSpLocks/>
            </p:cNvGrpSpPr>
            <p:nvPr/>
          </p:nvGrpSpPr>
          <p:grpSpPr bwMode="auto">
            <a:xfrm>
              <a:off x="196961" y="1816373"/>
              <a:ext cx="2400939" cy="4004988"/>
              <a:chOff x="196961" y="1816373"/>
              <a:chExt cx="2400939" cy="4004988"/>
            </a:xfrm>
          </p:grpSpPr>
          <p:sp>
            <p:nvSpPr>
              <p:cNvPr id="506887" name="Rectangle 7"/>
              <p:cNvSpPr>
                <a:spLocks noChangeArrowheads="1"/>
              </p:cNvSpPr>
              <p:nvPr/>
            </p:nvSpPr>
            <p:spPr bwMode="auto">
              <a:xfrm>
                <a:off x="196961" y="1816373"/>
                <a:ext cx="2400565" cy="4004988"/>
              </a:xfrm>
              <a:prstGeom prst="rect">
                <a:avLst/>
              </a:prstGeom>
              <a:noFill/>
              <a:ln w="63500" cap="rnd" algn="ctr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itchFamily="2" charset="2"/>
                  <a:buNone/>
                  <a:defRPr/>
                </a:pPr>
                <a:endParaRPr lang="pl-PL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72713" name="Grupa 12"/>
              <p:cNvGrpSpPr>
                <a:grpSpLocks/>
              </p:cNvGrpSpPr>
              <p:nvPr/>
            </p:nvGrpSpPr>
            <p:grpSpPr bwMode="auto">
              <a:xfrm>
                <a:off x="338193" y="2247900"/>
                <a:ext cx="2047860" cy="2859177"/>
                <a:chOff x="338193" y="2038334"/>
                <a:chExt cx="2047860" cy="2859177"/>
              </a:xfrm>
            </p:grpSpPr>
            <p:sp>
              <p:nvSpPr>
                <p:cNvPr id="506883" name="Rectangle 3"/>
                <p:cNvSpPr>
                  <a:spLocks noChangeArrowheads="1"/>
                </p:cNvSpPr>
                <p:nvPr/>
              </p:nvSpPr>
              <p:spPr bwMode="auto">
                <a:xfrm>
                  <a:off x="338629" y="4297435"/>
                  <a:ext cx="2047175" cy="600034"/>
                </a:xfrm>
                <a:prstGeom prst="rect">
                  <a:avLst/>
                </a:prstGeom>
                <a:noFill/>
                <a:ln w="63500">
                  <a:solidFill>
                    <a:srgbClr val="FF9900"/>
                  </a:solidFill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marL="457200" indent="-457200" algn="ctr" eaLnBrk="1" hangingPunct="1">
                    <a:lnSpc>
                      <a:spcPct val="150000"/>
                    </a:lnSpc>
                    <a:spcBef>
                      <a:spcPts val="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None/>
                    <a:defRPr/>
                  </a:pPr>
                  <a:r>
                    <a:rPr lang="pl-PL" sz="2200" dirty="0">
                      <a:solidFill>
                        <a:srgbClr val="FF0000"/>
                      </a:solidFill>
                      <a:cs typeface="+mn-cs"/>
                    </a:rPr>
                    <a:t>COFNIĘCIE</a:t>
                  </a:r>
                </a:p>
              </p:txBody>
            </p:sp>
            <p:sp>
              <p:nvSpPr>
                <p:cNvPr id="506884" name="Rectangle 4"/>
                <p:cNvSpPr>
                  <a:spLocks noChangeArrowheads="1"/>
                </p:cNvSpPr>
                <p:nvPr/>
              </p:nvSpPr>
              <p:spPr bwMode="auto">
                <a:xfrm>
                  <a:off x="338629" y="3187848"/>
                  <a:ext cx="2047175" cy="600034"/>
                </a:xfrm>
                <a:prstGeom prst="rect">
                  <a:avLst/>
                </a:prstGeom>
                <a:noFill/>
                <a:ln w="63500">
                  <a:solidFill>
                    <a:srgbClr val="FF9900"/>
                  </a:solidFill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marL="457200" indent="-457200" algn="ctr" eaLnBrk="1" hangingPunct="1">
                    <a:lnSpc>
                      <a:spcPct val="150000"/>
                    </a:lnSpc>
                    <a:spcBef>
                      <a:spcPts val="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None/>
                    <a:defRPr/>
                  </a:pPr>
                  <a:r>
                    <a:rPr lang="pl-PL" sz="2200" dirty="0">
                      <a:solidFill>
                        <a:srgbClr val="FF0000"/>
                      </a:solidFill>
                      <a:cs typeface="+mn-cs"/>
                    </a:rPr>
                    <a:t>ODMOWA</a:t>
                  </a:r>
                </a:p>
              </p:txBody>
            </p:sp>
            <p:sp>
              <p:nvSpPr>
                <p:cNvPr id="506885" name="Rectangle 5"/>
                <p:cNvSpPr>
                  <a:spLocks noChangeArrowheads="1"/>
                </p:cNvSpPr>
                <p:nvPr/>
              </p:nvSpPr>
              <p:spPr bwMode="auto">
                <a:xfrm>
                  <a:off x="338629" y="2038577"/>
                  <a:ext cx="2047175" cy="685753"/>
                </a:xfrm>
                <a:prstGeom prst="rect">
                  <a:avLst/>
                </a:prstGeom>
                <a:noFill/>
                <a:ln w="63500">
                  <a:solidFill>
                    <a:srgbClr val="FF9900"/>
                  </a:solidFill>
                  <a:miter lim="800000"/>
                  <a:headEnd/>
                  <a:tailEnd/>
                </a:ln>
                <a:effectLst/>
              </p:spPr>
              <p:txBody>
                <a:bodyPr anchor="ctr" anchorCtr="1"/>
                <a:lstStyle/>
                <a:p>
                  <a:pPr marL="457200" indent="-457200" algn="ctr" eaLnBrk="1" hangingPunct="1">
                    <a:spcBef>
                      <a:spcPts val="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None/>
                    <a:defRPr/>
                  </a:pPr>
                  <a:r>
                    <a:rPr lang="pl-PL" sz="2200" dirty="0">
                      <a:solidFill>
                        <a:srgbClr val="FF0000"/>
                      </a:solidFill>
                      <a:cs typeface="+mn-cs"/>
                    </a:rPr>
                    <a:t>UMORZENIE</a:t>
                  </a:r>
                </a:p>
              </p:txBody>
            </p:sp>
            <p:sp>
              <p:nvSpPr>
                <p:cNvPr id="50688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917211" y="3813280"/>
                  <a:ext cx="7783" cy="493679"/>
                </a:xfrm>
                <a:prstGeom prst="line">
                  <a:avLst/>
                </a:prstGeom>
                <a:noFill/>
                <a:ln w="63500">
                  <a:solidFill>
                    <a:srgbClr val="FF9900"/>
                  </a:solidFill>
                  <a:round/>
                  <a:headEnd/>
                  <a:tailEnd/>
                </a:ln>
                <a:effectLst/>
              </p:spPr>
              <p:txBody>
                <a:bodyPr anchor="ctr" anchorCtr="1"/>
                <a:lstStyle/>
                <a:p>
                  <a:pPr algn="ctr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itchFamily="2" charset="2"/>
                    <a:buNone/>
                    <a:defRPr/>
                  </a:pPr>
                  <a:endParaRPr lang="pl-PL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506890" name="Line 10"/>
                <p:cNvSpPr>
                  <a:spLocks noChangeShapeType="1"/>
                </p:cNvSpPr>
                <p:nvPr/>
              </p:nvSpPr>
              <p:spPr bwMode="auto">
                <a:xfrm flipH="1" flipV="1">
                  <a:off x="1924995" y="2724330"/>
                  <a:ext cx="0" cy="463518"/>
                </a:xfrm>
                <a:prstGeom prst="line">
                  <a:avLst/>
                </a:prstGeom>
                <a:noFill/>
                <a:ln w="63500">
                  <a:solidFill>
                    <a:srgbClr val="FF9900"/>
                  </a:solidFill>
                  <a:round/>
                  <a:headEnd/>
                  <a:tailEnd/>
                </a:ln>
                <a:effectLst/>
              </p:spPr>
              <p:txBody>
                <a:bodyPr anchor="ctr" anchorCtr="1"/>
                <a:lstStyle/>
                <a:p>
                  <a:pPr algn="ctr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itchFamily="2" charset="2"/>
                    <a:buNone/>
                    <a:defRPr/>
                  </a:pPr>
                  <a:endParaRPr lang="pl-PL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</p:grpSp>
        </p:grpSp>
      </p:grpSp>
      <p:sp>
        <p:nvSpPr>
          <p:cNvPr id="72708" name="Symbol zastępczy numeru slajdu 1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79B5BC2B-2FC5-4244-A6B4-1ECB6258A8B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36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276475"/>
            <a:ext cx="8132762" cy="4227513"/>
          </a:xfrm>
        </p:spPr>
        <p:txBody>
          <a:bodyPr anchor="t"/>
          <a:lstStyle/>
          <a:p>
            <a:pPr marL="0" indent="0"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None/>
              <a:defRPr/>
            </a:pPr>
            <a:r>
              <a:rPr lang="pl-PL" altLang="pl-PL" b="1" dirty="0" smtClean="0">
                <a:solidFill>
                  <a:srgbClr val="FF0000"/>
                </a:solidFill>
              </a:rPr>
              <a:t>Informowanie w terminie 30 dni  odpowiednio ABW lub SKW o:</a:t>
            </a:r>
          </a:p>
          <a:p>
            <a:pPr marL="574675" lvl="1" indent="-384175" algn="just">
              <a:lnSpc>
                <a:spcPct val="100000"/>
              </a:lnSpc>
              <a:defRPr/>
            </a:pPr>
            <a:r>
              <a:rPr lang="pl-PL" altLang="pl-PL" dirty="0" smtClean="0"/>
              <a:t>zmianach danych zawartych w kwestionariuszu;</a:t>
            </a:r>
          </a:p>
          <a:p>
            <a:pPr marL="574675" lvl="1" indent="-384175" algn="just">
              <a:tabLst>
                <a:tab pos="574675" algn="l"/>
              </a:tabLst>
              <a:defRPr/>
            </a:pPr>
            <a:r>
              <a:rPr lang="pl-PL" altLang="pl-PL" dirty="0" smtClean="0"/>
              <a:t>zawarciu umowy związanej z dostępem do informacji niejawnych </a:t>
            </a:r>
            <a:r>
              <a:rPr lang="pl-PL" altLang="pl-PL" b="1" dirty="0" smtClean="0">
                <a:solidFill>
                  <a:srgbClr val="FF0000"/>
                </a:solidFill>
              </a:rPr>
              <a:t>(o klauzuli „poufne” lub wyższej)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z uwzględnieniem nazwy i adresu zlecającego, przedmiotu umowy, najwyższej klauzuli tajności informacji niejawnych udostępnianych wykonawcy, wypowiedzenia, zakończenia umowy;</a:t>
            </a:r>
          </a:p>
          <a:p>
            <a:pPr marL="190500" lvl="1" indent="0" algn="just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pl-PL" altLang="pl-PL" dirty="0" smtClean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55638" y="1100138"/>
            <a:ext cx="8305800" cy="1087437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Obowiązki informacyjne przedsiębiorcy </a:t>
            </a:r>
            <a:br>
              <a:rPr lang="pl-PL" dirty="0" smtClean="0"/>
            </a:br>
            <a:r>
              <a:rPr lang="pl-PL" dirty="0" smtClean="0"/>
              <a:t>wobec ABW lub SKW (1/3)</a:t>
            </a:r>
          </a:p>
        </p:txBody>
      </p:sp>
      <p:sp>
        <p:nvSpPr>
          <p:cNvPr id="74756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124765B3-75F1-4778-9E19-E4E8F0BB440C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37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71488" y="2370138"/>
            <a:ext cx="8337550" cy="4284662"/>
          </a:xfrm>
        </p:spPr>
        <p:txBody>
          <a:bodyPr anchor="t"/>
          <a:lstStyle/>
          <a:p>
            <a:pPr marL="190500" lvl="1" indent="0" algn="just">
              <a:buFont typeface="Wingdings" panose="05000000000000000000" pitchFamily="2" charset="2"/>
              <a:buNone/>
              <a:tabLst>
                <a:tab pos="574675" algn="l"/>
              </a:tabLst>
              <a:defRPr/>
            </a:pPr>
            <a:endParaRPr lang="pl-PL" altLang="pl-PL" dirty="0" smtClean="0"/>
          </a:p>
          <a:p>
            <a:pPr marL="574675" lvl="1" indent="-384175" algn="just">
              <a:tabLst>
                <a:tab pos="574675" algn="l"/>
              </a:tabLst>
              <a:defRPr/>
            </a:pPr>
            <a:r>
              <a:rPr lang="pl-PL" altLang="pl-PL" dirty="0" smtClean="0"/>
              <a:t>zawarciu umowy z podwykonawcą, wypowiedzeniu oraz zakończeniu tej umowy;</a:t>
            </a:r>
          </a:p>
          <a:p>
            <a:pPr marL="574675" lvl="1" indent="-384175" algn="just">
              <a:tabLst>
                <a:tab pos="574675" algn="l"/>
              </a:tabLst>
              <a:defRPr/>
            </a:pPr>
            <a:r>
              <a:rPr lang="pl-PL" altLang="pl-PL" dirty="0"/>
              <a:t>ogłoszeniu upadłości, likwidacji lub rozwiązaniu jednostki organizacyjnej albo innej formie zakończenia działalności</a:t>
            </a:r>
            <a:r>
              <a:rPr lang="pl-PL" altLang="pl-PL" dirty="0" smtClean="0"/>
              <a:t>.</a:t>
            </a:r>
            <a:r>
              <a:rPr lang="pl-PL" altLang="pl-PL" sz="2500" dirty="0" smtClean="0"/>
              <a:t> </a:t>
            </a:r>
          </a:p>
          <a:p>
            <a:pPr marL="574675" lvl="1" indent="-384175" algn="just">
              <a:buFont typeface="Wingdings" panose="05000000000000000000" pitchFamily="2" charset="2"/>
              <a:buNone/>
              <a:tabLst>
                <a:tab pos="574675" algn="l"/>
              </a:tabLst>
              <a:defRPr/>
            </a:pPr>
            <a:endParaRPr lang="pl-PL" altLang="pl-PL" sz="2800" dirty="0" smtClean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55638" y="1100138"/>
            <a:ext cx="8305800" cy="1087437"/>
          </a:xfrm>
        </p:spPr>
        <p:txBody>
          <a:bodyPr lIns="92075" tIns="46038" rIns="92075" bIns="46038"/>
          <a:lstStyle/>
          <a:p>
            <a:pPr marL="571500" indent="-571500">
              <a:defRPr/>
            </a:pPr>
            <a:r>
              <a:rPr lang="pl-PL" dirty="0" smtClean="0"/>
              <a:t>Obowiązki informacyjne przedsiębiorcy </a:t>
            </a:r>
            <a:br>
              <a:rPr lang="pl-PL" dirty="0" smtClean="0"/>
            </a:br>
            <a:r>
              <a:rPr lang="pl-PL" dirty="0" smtClean="0"/>
              <a:t>wobec ABW lub SKW (2/3)</a:t>
            </a:r>
          </a:p>
        </p:txBody>
      </p:sp>
      <p:sp>
        <p:nvSpPr>
          <p:cNvPr id="7578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A1F41803-9D9B-4D57-8A11-B9252823C66A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38</a:t>
            </a:fld>
            <a:endParaRPr lang="pl-PL" altLang="pl-PL" sz="1400" smtClean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2184400"/>
            <a:ext cx="8416925" cy="4052888"/>
          </a:xfrm>
        </p:spPr>
        <p:txBody>
          <a:bodyPr anchor="t"/>
          <a:lstStyle/>
          <a:p>
            <a:pPr marL="0" indent="0" algn="just"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Przedsiębiorca, w czasie realizacji umowy, ma obowiązek </a:t>
            </a:r>
            <a:r>
              <a:rPr lang="pl-PL" altLang="pl-PL" b="1" smtClean="0">
                <a:solidFill>
                  <a:srgbClr val="FF0000"/>
                </a:solidFill>
              </a:rPr>
              <a:t>niezwłocznego informowania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osoby wyznaczonej przez zlecającego (o której mowa w art. 71 ust. 3 ustawy) o:</a:t>
            </a:r>
          </a:p>
          <a:p>
            <a:pPr marL="0" indent="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l-PL" altLang="pl-PL" smtClean="0"/>
              <a:t> zmianach w systemie ochrony informacji niejawnych;</a:t>
            </a:r>
          </a:p>
          <a:p>
            <a:pPr marL="0" indent="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l-PL" altLang="pl-PL" smtClean="0"/>
              <a:t> zmianach osób wykonujących umowę;</a:t>
            </a:r>
          </a:p>
          <a:p>
            <a:pPr marL="0" indent="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pl-PL" altLang="pl-PL" smtClean="0"/>
              <a:t> potrzebie zawarcia z podwykonawcą umowy związanej </a:t>
            </a:r>
            <a:br>
              <a:rPr lang="pl-PL" altLang="pl-PL" smtClean="0"/>
            </a:br>
            <a:r>
              <a:rPr lang="pl-PL" altLang="pl-PL" smtClean="0"/>
              <a:t>z dostępem do informacji niejawnych.</a:t>
            </a:r>
            <a:endParaRPr lang="pl-PL" altLang="pl-PL" sz="320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przedsiębiorcy wobec </a:t>
            </a:r>
            <a:br>
              <a:rPr lang="pl-PL" dirty="0" smtClean="0"/>
            </a:br>
            <a:r>
              <a:rPr lang="pl-PL" dirty="0" smtClean="0"/>
              <a:t>zlecającego (3/3) </a:t>
            </a:r>
            <a:endParaRPr lang="pl-PL" dirty="0" smtClean="0">
              <a:solidFill>
                <a:srgbClr val="FFCC66"/>
              </a:solidFill>
            </a:endParaRPr>
          </a:p>
        </p:txBody>
      </p:sp>
      <p:sp>
        <p:nvSpPr>
          <p:cNvPr id="7680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CFD14A5A-80E2-4032-9F43-8ED959CB0640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39</a:t>
            </a:fld>
            <a:endParaRPr lang="pl-PL" altLang="pl-PL" sz="1400" smtClean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2636838"/>
            <a:ext cx="8458200" cy="3340100"/>
          </a:xfrm>
        </p:spPr>
        <p:txBody>
          <a:bodyPr/>
          <a:lstStyle/>
          <a:p>
            <a:pPr marL="355600" indent="-355600" algn="just"/>
            <a:r>
              <a:rPr lang="pl-PL" altLang="pl-PL" sz="2200" smtClean="0"/>
              <a:t>Przedsiębiorca – świadectwo bezpieczeństwa przemysłowego.</a:t>
            </a:r>
            <a:r>
              <a:rPr lang="pl-PL" altLang="pl-PL" sz="2000" smtClean="0"/>
              <a:t> </a:t>
            </a:r>
          </a:p>
          <a:p>
            <a:pPr marL="355600" indent="-355600" algn="just"/>
            <a:r>
              <a:rPr lang="pl-PL" altLang="pl-PL" sz="2200" smtClean="0"/>
              <a:t>Zatrudnione osoby (wykonujące umowy/zadania):</a:t>
            </a:r>
            <a:r>
              <a:rPr lang="pl-PL" altLang="pl-PL" sz="2000" smtClean="0"/>
              <a:t> </a:t>
            </a:r>
          </a:p>
          <a:p>
            <a:pPr marL="722313" lvl="1" indent="-355600" algn="just"/>
            <a:r>
              <a:rPr lang="pl-PL" altLang="pl-PL" sz="2200" smtClean="0"/>
              <a:t>odpowiednie poświadczenie bezpieczeństwa; </a:t>
            </a:r>
          </a:p>
          <a:p>
            <a:pPr marL="722313" lvl="1" indent="-355600" algn="just"/>
            <a:r>
              <a:rPr lang="pl-PL" altLang="pl-PL" sz="2200" smtClean="0"/>
              <a:t>aktualne zaświadczenie o przeszkoleniu w zakresie ochrony informacji niejawnych;</a:t>
            </a:r>
          </a:p>
          <a:p>
            <a:pPr marL="722313" lvl="1" indent="-355600" algn="just"/>
            <a:r>
              <a:rPr lang="pl-PL" altLang="pl-PL" sz="2200" smtClean="0"/>
              <a:t>stosowanie zasady „need-to-know”.</a:t>
            </a:r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908050"/>
            <a:ext cx="7772400" cy="820738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pl-PL" dirty="0" smtClean="0"/>
              <a:t>Wykonawcy i podwykonawcy</a:t>
            </a:r>
            <a:endParaRPr lang="pl-PL" dirty="0"/>
          </a:p>
        </p:txBody>
      </p:sp>
      <p:sp>
        <p:nvSpPr>
          <p:cNvPr id="459782" name="Rectangle 6"/>
          <p:cNvSpPr>
            <a:spLocks noChangeArrowheads="1"/>
          </p:cNvSpPr>
          <p:nvPr/>
        </p:nvSpPr>
        <p:spPr bwMode="auto">
          <a:xfrm>
            <a:off x="250825" y="1916113"/>
            <a:ext cx="849788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85725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kumimoji="1" lang="pl-PL" altLang="pl-PL" sz="2200">
                <a:solidFill>
                  <a:srgbClr val="FF0000"/>
                </a:solidFill>
              </a:rPr>
              <a:t>Warunki dostępu do informacji niejawnych o klauzuli „poufne” 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kumimoji="1" lang="pl-PL" altLang="pl-PL" sz="2200">
                <a:solidFill>
                  <a:srgbClr val="FF0000"/>
                </a:solidFill>
              </a:rPr>
              <a:t>lub wyższej</a:t>
            </a:r>
          </a:p>
        </p:txBody>
      </p:sp>
      <p:sp>
        <p:nvSpPr>
          <p:cNvPr id="10245" name="Symbol zastępczy numeru slajdu 5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801503C5-93DF-49E2-875F-7889867B66CB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2400300"/>
            <a:ext cx="8416925" cy="3765550"/>
          </a:xfrm>
        </p:spPr>
        <p:txBody>
          <a:bodyPr anchor="t"/>
          <a:lstStyle/>
          <a:p>
            <a:pPr algn="just"/>
            <a:r>
              <a:rPr lang="pl-PL" altLang="pl-PL" smtClean="0"/>
              <a:t>Wprowadzenie do umowy instrukcji bezpieczeństwa przemysłowego.</a:t>
            </a:r>
          </a:p>
          <a:p>
            <a:pPr algn="just"/>
            <a:r>
              <a:rPr lang="pl-PL" altLang="pl-PL" smtClean="0">
                <a:cs typeface="Times New Roman" panose="02020603050405020304" pitchFamily="18" charset="0"/>
              </a:rPr>
              <a:t>W</a:t>
            </a:r>
            <a:r>
              <a:rPr lang="pl-PL" altLang="pl-PL" smtClean="0"/>
              <a:t>yznaczenie osoby odpowiedzialnej za nadzorowanie, kontrolę i doradztwo w zakresie ochrony informacji niejawnych.</a:t>
            </a:r>
          </a:p>
          <a:p>
            <a:pPr algn="just"/>
            <a:r>
              <a:rPr lang="pl-PL" altLang="pl-PL" smtClean="0"/>
              <a:t>Wypełnianie obowiązków informacyjnych wobec ABW lub SKW.</a:t>
            </a:r>
          </a:p>
          <a:p>
            <a:pPr algn="just">
              <a:buFont typeface="Wingdings" panose="05000000000000000000" pitchFamily="2" charset="2"/>
              <a:buNone/>
            </a:pPr>
            <a:endParaRPr lang="pl-PL" altLang="pl-PL" sz="140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 b="1" smtClean="0">
                <a:solidFill>
                  <a:srgbClr val="002060"/>
                </a:solidFill>
              </a:rPr>
              <a:t>POWYŻSZE OBOWIĄZKI        KLAUZULA „POUFNE” LUB WYŻSZA</a:t>
            </a:r>
            <a:endParaRPr lang="pl-PL" altLang="pl-PL" sz="2000" smtClean="0">
              <a:solidFill>
                <a:srgbClr val="00206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(1/3) </a:t>
            </a:r>
            <a:endParaRPr lang="pl-PL" dirty="0" smtClean="0">
              <a:solidFill>
                <a:srgbClr val="FFCC66"/>
              </a:solidFill>
            </a:endParaRP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644900" y="5545138"/>
            <a:ext cx="360363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kumimoji="1" lang="pl-PL" sz="2400" b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77829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2A8A8E4F-EEF8-4443-B204-85241EAD5CA9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40</a:t>
            </a:fld>
            <a:endParaRPr lang="pl-PL" altLang="pl-PL" sz="1400" smtClean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727200"/>
            <a:ext cx="8416925" cy="4725988"/>
          </a:xfrm>
        </p:spPr>
        <p:txBody>
          <a:bodyPr anchor="t"/>
          <a:lstStyle/>
          <a:p>
            <a:pPr algn="just">
              <a:lnSpc>
                <a:spcPct val="100000"/>
              </a:lnSpc>
            </a:pPr>
            <a:r>
              <a:rPr lang="pl-PL" altLang="pl-PL" smtClean="0"/>
              <a:t>Sporządzenie </a:t>
            </a:r>
            <a:r>
              <a:rPr lang="pl-PL" altLang="pl-PL" b="1" smtClean="0">
                <a:solidFill>
                  <a:srgbClr val="FF0000"/>
                </a:solidFill>
              </a:rPr>
              <a:t>instrukcji bezpieczeństwa przemysłowego </a:t>
            </a:r>
            <a:r>
              <a:rPr lang="pl-PL" altLang="pl-PL" smtClean="0"/>
              <a:t>określającej</a:t>
            </a:r>
            <a:r>
              <a:rPr lang="pl-PL" altLang="pl-PL" sz="1800" smtClean="0"/>
              <a:t>: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wymagania dotyczące ochrony informacji niejawnych</a:t>
            </a:r>
            <a:r>
              <a:rPr lang="pl-PL" altLang="pl-PL" sz="1900" smtClean="0">
                <a:solidFill>
                  <a:srgbClr val="002060"/>
                </a:solidFill>
              </a:rPr>
              <a:t> </a:t>
            </a:r>
            <a:r>
              <a:rPr lang="pl-PL" altLang="pl-PL" sz="1900" smtClean="0"/>
              <a:t>(odnoszące się do wykonawcy/członków konsorcjum, podwykonawcy, pracowników, informowania o ew. zmianach w toku realizacji umowy);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odpowiedzialność wykonawcy</a:t>
            </a:r>
            <a:r>
              <a:rPr lang="pl-PL" altLang="pl-PL" sz="1900" smtClean="0">
                <a:solidFill>
                  <a:srgbClr val="002060"/>
                </a:solidFill>
              </a:rPr>
              <a:t> </a:t>
            </a:r>
            <a:r>
              <a:rPr lang="pl-PL" altLang="pl-PL" sz="1900" smtClean="0"/>
              <a:t>– niewykonywanie/nienależyte wykonywanie obowiązków wynikających z ustawy/nieprzestrzeganie wymagań określonych w instrukcji;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klauzule tajności</a:t>
            </a:r>
            <a:r>
              <a:rPr lang="pl-PL" altLang="pl-PL" sz="1900" smtClean="0">
                <a:solidFill>
                  <a:srgbClr val="002060"/>
                </a:solidFill>
              </a:rPr>
              <a:t>  </a:t>
            </a:r>
            <a:r>
              <a:rPr lang="pl-PL" altLang="pl-PL" sz="1900" smtClean="0"/>
              <a:t>wytworzonych przez przedsiębiorcę materiałów;</a:t>
            </a:r>
          </a:p>
          <a:p>
            <a:pPr lvl="1" algn="just">
              <a:lnSpc>
                <a:spcPct val="100000"/>
              </a:lnSpc>
            </a:pPr>
            <a:r>
              <a:rPr lang="pl-PL" altLang="pl-PL" sz="1900" b="1" smtClean="0">
                <a:solidFill>
                  <a:srgbClr val="002060"/>
                </a:solidFill>
              </a:rPr>
              <a:t>postępowanie z przekazanymi i wytworzonymi materiałami niejawnymi</a:t>
            </a:r>
            <a:r>
              <a:rPr lang="pl-PL" altLang="pl-PL" sz="1900" smtClean="0">
                <a:solidFill>
                  <a:srgbClr val="002060"/>
                </a:solidFill>
              </a:rPr>
              <a:t> </a:t>
            </a:r>
            <a:r>
              <a:rPr lang="pl-PL" altLang="pl-PL" sz="1900" smtClean="0"/>
              <a:t>(określenie miejsca, sposobu i formy przetwarzania, informowania o naruszeniu przepisów, postępowanie po zakończeniu realizacji umowy).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None/>
            </a:pPr>
            <a:endParaRPr lang="pl-PL" altLang="pl-PL" sz="1900" smtClean="0"/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z="1600" b="1" smtClean="0">
                <a:solidFill>
                  <a:srgbClr val="002060"/>
                </a:solidFill>
              </a:rPr>
              <a:t>POWYŻSZE OBOWIĄZKI         KLAUZULA „POUFNE” LUB WYŻSZA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7747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(2/3) 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843338" y="6102350"/>
            <a:ext cx="287337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kumimoji="1" lang="pl-PL" sz="24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78853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BB56D83C-984C-4DDA-BA3E-2E8C009F16D3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41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63538" y="1989138"/>
            <a:ext cx="8429625" cy="4868862"/>
          </a:xfrm>
        </p:spPr>
        <p:txBody>
          <a:bodyPr anchor="t"/>
          <a:lstStyle/>
          <a:p>
            <a:pPr algn="just"/>
            <a:r>
              <a:rPr lang="pl-PL" altLang="pl-PL" smtClean="0"/>
              <a:t>Obowiązki informacyjne wobec ABW lub SKW – niezwłoczne:</a:t>
            </a:r>
          </a:p>
          <a:p>
            <a:pPr lvl="1" algn="just"/>
            <a:r>
              <a:rPr lang="pl-PL" altLang="pl-PL" b="1" smtClean="0">
                <a:solidFill>
                  <a:srgbClr val="FF0000"/>
                </a:solidFill>
              </a:rPr>
              <a:t>informowanie o zawarciu umowy </a:t>
            </a:r>
            <a:r>
              <a:rPr lang="pl-PL" altLang="pl-PL" smtClean="0"/>
              <a:t>(nazwa i adres przedsiębiorcy, z którym zawarto umowę, przedmiot umowy, klauzula tajności, naruszenie przepisów)</a:t>
            </a:r>
            <a:br>
              <a:rPr lang="pl-PL" altLang="pl-PL" smtClean="0"/>
            </a:br>
            <a:r>
              <a:rPr lang="pl-PL" altLang="pl-PL" smtClean="0"/>
              <a:t>i zakończeniu wykonywania umowy;</a:t>
            </a:r>
          </a:p>
          <a:p>
            <a:pPr lvl="1" algn="just"/>
            <a:r>
              <a:rPr lang="pl-PL" altLang="pl-PL" b="1" smtClean="0">
                <a:solidFill>
                  <a:srgbClr val="FF0000"/>
                </a:solidFill>
              </a:rPr>
              <a:t>przesłanie kopii instrukcji </a:t>
            </a:r>
            <a:r>
              <a:rPr lang="pl-PL" altLang="pl-PL" smtClean="0"/>
              <a:t>bezpieczeństwa przemysłowego;</a:t>
            </a:r>
          </a:p>
          <a:p>
            <a:pPr lvl="1" algn="just"/>
            <a:r>
              <a:rPr lang="pl-PL" altLang="pl-PL" b="1" smtClean="0">
                <a:solidFill>
                  <a:srgbClr val="FF0000"/>
                </a:solidFill>
              </a:rPr>
              <a:t>przesłanie kopii świadectwa </a:t>
            </a:r>
            <a:r>
              <a:rPr lang="pl-PL" altLang="pl-PL" smtClean="0"/>
              <a:t>bezpieczeństwa przemysłowego.</a:t>
            </a:r>
          </a:p>
          <a:p>
            <a:pPr lvl="1" algn="just"/>
            <a:endParaRPr lang="pl-PL" altLang="pl-PL" sz="800" smtClean="0"/>
          </a:p>
          <a:p>
            <a:pPr lvl="1" algn="just"/>
            <a:endParaRPr lang="pl-PL" altLang="pl-PL" sz="800" smtClean="0"/>
          </a:p>
          <a:p>
            <a:pPr algn="ctr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1600" b="1" smtClean="0">
                <a:solidFill>
                  <a:srgbClr val="002060"/>
                </a:solidFill>
              </a:rPr>
              <a:t>POWYŻSZE OBOWIĄZKI        KLAUZULA „POUFNE” LUB WYŻSZA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963613"/>
            <a:ext cx="7772400" cy="952500"/>
          </a:xfrm>
        </p:spPr>
        <p:txBody>
          <a:bodyPr/>
          <a:lstStyle/>
          <a:p>
            <a:pPr marL="571500" indent="-571500">
              <a:defRPr/>
            </a:pPr>
            <a:r>
              <a:rPr lang="pl-PL" dirty="0" smtClean="0"/>
              <a:t>Obowiązki podmiotu zlecającego (3/3) 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852863" y="6442075"/>
            <a:ext cx="287337" cy="0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kumimoji="1" lang="pl-PL" sz="2400" b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79877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01045F22-3501-4F04-9DDA-11CEBF295CBF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42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773238"/>
            <a:ext cx="8424862" cy="4789487"/>
          </a:xfrm>
        </p:spPr>
        <p:txBody>
          <a:bodyPr/>
          <a:lstStyle/>
          <a:p>
            <a:pPr marL="361950" indent="-361950" algn="just">
              <a:lnSpc>
                <a:spcPct val="150000"/>
              </a:lnSpc>
            </a:pPr>
            <a:endParaRPr lang="pl-PL" altLang="pl-PL" sz="2200" b="1" smtClean="0"/>
          </a:p>
          <a:p>
            <a:pPr marL="361950" indent="-361950" algn="just">
              <a:lnSpc>
                <a:spcPct val="150000"/>
              </a:lnSpc>
            </a:pPr>
            <a:r>
              <a:rPr lang="pl-PL" altLang="pl-PL" sz="2200" b="1" smtClean="0">
                <a:solidFill>
                  <a:srgbClr val="FF0000"/>
                </a:solidFill>
              </a:rPr>
              <a:t>Przedsiębiorca: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świadectwo bezpieczeństwa przemysłowego </a:t>
            </a:r>
            <a:r>
              <a:rPr lang="pl-PL" altLang="pl-PL" sz="2200" b="1" smtClean="0">
                <a:solidFill>
                  <a:srgbClr val="002060"/>
                </a:solidFill>
                <a:sym typeface="Symbol" panose="05050102010706020507" pitchFamily="18" charset="2"/>
              </a:rPr>
              <a:t> NIE</a:t>
            </a:r>
            <a:endParaRPr lang="pl-PL" altLang="pl-PL" sz="2200" b="1" smtClean="0">
              <a:solidFill>
                <a:srgbClr val="002060"/>
              </a:solidFill>
            </a:endParaRP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 spełnianie wymagań ustawy w zakresie ochrony informacji niejawnych o klauzuli „zastrzeżone” </a:t>
            </a:r>
            <a:r>
              <a:rPr lang="pl-PL" altLang="pl-PL" sz="2200" b="1" smtClean="0">
                <a:solidFill>
                  <a:srgbClr val="002060"/>
                </a:solidFill>
                <a:sym typeface="Symbol" panose="05050102010706020507" pitchFamily="18" charset="2"/>
              </a:rPr>
              <a:t> TAK</a:t>
            </a:r>
            <a:endParaRPr lang="pl-PL" altLang="pl-PL" sz="2200" b="1" smtClean="0">
              <a:solidFill>
                <a:srgbClr val="002060"/>
              </a:solidFill>
            </a:endParaRPr>
          </a:p>
          <a:p>
            <a:pPr marL="361950" indent="-361950" algn="just">
              <a:lnSpc>
                <a:spcPct val="150000"/>
              </a:lnSpc>
            </a:pPr>
            <a:r>
              <a:rPr lang="pl-PL" altLang="pl-PL" sz="2200" b="1" smtClean="0">
                <a:solidFill>
                  <a:srgbClr val="FF0000"/>
                </a:solidFill>
              </a:rPr>
              <a:t>Zatrudnione osoby (wykonujące umowy/zadania) - wymagane: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 pisemne upoważnienie kierownika jednostki organizacyjnej;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 zaświadczenie o przeszkoleniu w zakresie oin;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200" smtClean="0"/>
              <a:t>stosowanie zasady „need-to-know”.</a:t>
            </a:r>
          </a:p>
          <a:p>
            <a:pPr marL="361950" indent="-361950"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2200" smtClean="0">
              <a:sym typeface="Wingdings" panose="05000000000000000000" pitchFamily="2" charset="2"/>
            </a:endParaRP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908050"/>
            <a:ext cx="7407275" cy="85407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Warunki dostępu do informacji niejawnych </a:t>
            </a:r>
            <a:br>
              <a:rPr lang="pl-PL" dirty="0" smtClean="0"/>
            </a:br>
            <a:r>
              <a:rPr lang="pl-PL" dirty="0" smtClean="0"/>
              <a:t>o klauzuli „zastrzeżone” (1/2)</a:t>
            </a:r>
          </a:p>
        </p:txBody>
      </p:sp>
      <p:sp>
        <p:nvSpPr>
          <p:cNvPr id="80900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A169BDBB-DF75-4C07-B89D-6E902B22AFA9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43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989138"/>
            <a:ext cx="8424862" cy="4573587"/>
          </a:xfrm>
        </p:spPr>
        <p:txBody>
          <a:bodyPr/>
          <a:lstStyle/>
          <a:p>
            <a:pPr marL="361950" indent="-361950" algn="just">
              <a:lnSpc>
                <a:spcPct val="150000"/>
              </a:lnSpc>
            </a:pPr>
            <a:r>
              <a:rPr lang="pl-PL" altLang="pl-PL" sz="2000" b="1" smtClean="0">
                <a:solidFill>
                  <a:srgbClr val="FF0000"/>
                </a:solidFill>
              </a:rPr>
              <a:t>Przetwarzanie informacji niejawnych w użytkowanych obiektach: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000" smtClean="0"/>
              <a:t>zatrudnienie pełnomocnika ochrony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</a:t>
            </a:r>
            <a:r>
              <a:rPr lang="pl-PL" altLang="pl-PL" sz="2000" smtClean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000" smtClean="0">
                <a:cs typeface="Times New Roman" panose="02020603050405020304" pitchFamily="18" charset="0"/>
                <a:sym typeface="Symbol" panose="05050102010706020507" pitchFamily="18" charset="2"/>
              </a:rPr>
              <a:t>poziom zagrożeń </a:t>
            </a:r>
            <a:r>
              <a:rPr lang="pl-PL" altLang="pl-PL" sz="2000" b="1" smtClean="0">
                <a:sym typeface="Symbol" panose="05050102010706020507" pitchFamily="18" charset="2"/>
              </a:rPr>
              <a:t></a:t>
            </a:r>
            <a:r>
              <a:rPr lang="pl-PL" altLang="pl-PL" sz="2000" smtClean="0">
                <a:sym typeface="Symbol" panose="05050102010706020507" pitchFamily="18" charset="2"/>
              </a:rPr>
              <a:t>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000" smtClean="0">
              <a:solidFill>
                <a:srgbClr val="002060"/>
              </a:solidFill>
            </a:endParaRP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000" smtClean="0">
                <a:cs typeface="Times New Roman" panose="02020603050405020304" pitchFamily="18" charset="0"/>
              </a:rPr>
              <a:t>plan ochrony informacji niejawnych</a:t>
            </a:r>
            <a:r>
              <a:rPr lang="pl-PL" altLang="pl-PL" sz="2000" smtClean="0"/>
              <a:t>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</a:t>
            </a:r>
            <a:r>
              <a:rPr lang="pl-PL" altLang="pl-PL" sz="2000" smtClean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000" smtClean="0">
              <a:solidFill>
                <a:srgbClr val="002060"/>
              </a:solidFill>
            </a:endParaRP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000" smtClean="0">
                <a:sym typeface="Wingdings" panose="05000000000000000000" pitchFamily="2" charset="2"/>
              </a:rPr>
              <a:t>instrukcja dotycząca sposobu i trybu przetwarzania informacji niejawnych o klauzuli „zastrzeżone”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</a:t>
            </a:r>
            <a:r>
              <a:rPr lang="pl-PL" altLang="pl-PL" sz="2000" smtClean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pl-PL" altLang="pl-PL" sz="2000" b="1" smtClean="0">
                <a:solidFill>
                  <a:srgbClr val="002060"/>
                </a:solidFill>
                <a:sym typeface="Symbol" panose="05050102010706020507" pitchFamily="18" charset="2"/>
              </a:rPr>
              <a:t>TAK</a:t>
            </a:r>
            <a:endParaRPr lang="pl-PL" altLang="pl-PL" sz="2000" smtClean="0">
              <a:solidFill>
                <a:srgbClr val="002060"/>
              </a:solidFill>
            </a:endParaRPr>
          </a:p>
          <a:p>
            <a:pPr marL="361950" indent="-361950" algn="just">
              <a:lnSpc>
                <a:spcPct val="150000"/>
              </a:lnSpc>
            </a:pPr>
            <a:r>
              <a:rPr lang="pl-PL" altLang="pl-PL" sz="2000" b="1" smtClean="0">
                <a:solidFill>
                  <a:srgbClr val="FF0000"/>
                </a:solidFill>
                <a:sym typeface="Wingdings" panose="05000000000000000000" pitchFamily="2" charset="2"/>
              </a:rPr>
              <a:t>Przetwarzanie w systemach teleinformatycznych - wymagania: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000" smtClean="0"/>
              <a:t>akredytowany system teleinformatyczny</a:t>
            </a:r>
            <a:r>
              <a:rPr lang="pl-PL" altLang="pl-PL" sz="2000" smtClean="0">
                <a:cs typeface="Times New Roman" panose="02020603050405020304" pitchFamily="18" charset="0"/>
              </a:rPr>
              <a:t>;</a:t>
            </a:r>
          </a:p>
          <a:p>
            <a:pPr marL="722313" lvl="1" indent="-360363" algn="just">
              <a:lnSpc>
                <a:spcPct val="150000"/>
              </a:lnSpc>
            </a:pPr>
            <a:r>
              <a:rPr lang="pl-PL" altLang="pl-PL" sz="2000" smtClean="0">
                <a:cs typeface="Times New Roman" panose="02020603050405020304" pitchFamily="18" charset="0"/>
              </a:rPr>
              <a:t>zatrudnienie inspektora bezpieczeństwa teleinformatycznego</a:t>
            </a:r>
            <a:br>
              <a:rPr lang="pl-PL" altLang="pl-PL" sz="2000" smtClean="0">
                <a:cs typeface="Times New Roman" panose="02020603050405020304" pitchFamily="18" charset="0"/>
              </a:rPr>
            </a:br>
            <a:r>
              <a:rPr lang="pl-PL" altLang="pl-PL" sz="2000" smtClean="0">
                <a:cs typeface="Times New Roman" panose="02020603050405020304" pitchFamily="18" charset="0"/>
              </a:rPr>
              <a:t>i administratora systemu.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908050"/>
            <a:ext cx="7407275" cy="85407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Warunki dostępu do informacji niejawnych </a:t>
            </a:r>
            <a:br>
              <a:rPr lang="pl-PL" dirty="0" smtClean="0"/>
            </a:br>
            <a:r>
              <a:rPr lang="pl-PL" dirty="0" smtClean="0"/>
              <a:t>o klauzuli „zastrzeżone” (2/</a:t>
            </a:r>
            <a:r>
              <a:rPr lang="pl-PL" dirty="0" err="1" smtClean="0"/>
              <a:t>2</a:t>
            </a:r>
            <a:r>
              <a:rPr lang="pl-PL" dirty="0" smtClean="0"/>
              <a:t>)</a:t>
            </a:r>
          </a:p>
        </p:txBody>
      </p:sp>
      <p:sp>
        <p:nvSpPr>
          <p:cNvPr id="8294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826F1F11-CF6A-465C-8DAB-681B67B2909D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44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1082675"/>
            <a:ext cx="6838950" cy="617538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989138"/>
            <a:ext cx="8458200" cy="4392612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Wingdings" pitchFamily="2" charset="2"/>
              </a:rPr>
              <a:t>Wniosek (prawidłowo podpisany) + załączona dokumentacja.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Wingdings" pitchFamily="2" charset="2"/>
              </a:rPr>
              <a:t>Kierownik przedsiębiorcy </a:t>
            </a:r>
            <a:r>
              <a:rPr lang="pl-PL" sz="2000" dirty="0" smtClean="0">
                <a:sym typeface="Symbol" pitchFamily="18" charset="2"/>
              </a:rPr>
              <a:t> art. 2 </a:t>
            </a:r>
            <a:r>
              <a:rPr lang="pl-PL" sz="2000" dirty="0" err="1" smtClean="0">
                <a:sym typeface="Symbol" pitchFamily="18" charset="2"/>
              </a:rPr>
              <a:t>pkt</a:t>
            </a:r>
            <a:r>
              <a:rPr lang="pl-PL" sz="2000" dirty="0" smtClean="0">
                <a:sym typeface="Symbol" pitchFamily="18" charset="2"/>
              </a:rPr>
              <a:t> 14 ustawy.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Wingdings" pitchFamily="2" charset="2"/>
              </a:rPr>
              <a:t>Obowiązek informacyjny wobec ABW </a:t>
            </a:r>
            <a:r>
              <a:rPr lang="pl-PL" sz="2000" dirty="0" smtClean="0">
                <a:sym typeface="Symbol" pitchFamily="18" charset="2"/>
              </a:rPr>
              <a:t> 30 dni.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>
                <a:sym typeface="Symbol" pitchFamily="18" charset="2"/>
              </a:rPr>
              <a:t>Zorganizowanie/utrzymanie funkcjonalności systemu ochrony informacji niejawnych (wymagania uzależnione od stopnia i klauzuli świadectwa):</a:t>
            </a:r>
          </a:p>
          <a:p>
            <a:pPr marL="71596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sym typeface="Symbol" pitchFamily="18" charset="2"/>
              </a:rPr>
              <a:t>odpowiednie poświadczenie, aktualne przeszkolenie;</a:t>
            </a:r>
          </a:p>
          <a:p>
            <a:pPr marL="71596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sym typeface="Symbol" pitchFamily="18" charset="2"/>
              </a:rPr>
              <a:t>system fizycznej ochrony informacji niejawnych (dokumentacja potwierdzająca zastosowane środki)  kancelaria tajna, dodatkowa dokumentacja – kancelaria tajna międzynarodowa;</a:t>
            </a:r>
          </a:p>
          <a:p>
            <a:pPr marL="71596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sym typeface="Symbol" pitchFamily="18" charset="2"/>
              </a:rPr>
              <a:t>akredytowany system teleinformatyczny.</a:t>
            </a:r>
          </a:p>
        </p:txBody>
      </p:sp>
      <p:sp>
        <p:nvSpPr>
          <p:cNvPr id="84996" name="Symbol zastępczy numeru slajdu 3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B236A2A3-77F4-4D8C-A772-ADCD5D7A7A2D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45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1073150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/>
              <a:t>Dodatkowe informacje z zakresu bezpieczeństwa przemysłowego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5925" y="3187700"/>
            <a:ext cx="5772150" cy="842963"/>
          </a:xfrm>
        </p:spPr>
        <p:txBody>
          <a:bodyPr/>
          <a:lstStyle/>
          <a:p>
            <a:pPr marL="447675" indent="-447675" algn="ctr">
              <a:buFont typeface="Wingdings" panose="05000000000000000000" pitchFamily="2" charset="2"/>
              <a:buNone/>
            </a:pPr>
            <a:r>
              <a:rPr lang="pl-PL" altLang="pl-PL" sz="3600" b="1" smtClean="0">
                <a:solidFill>
                  <a:srgbClr val="FF0000"/>
                </a:solidFill>
              </a:rPr>
              <a:t>www.abw.gov.pl</a:t>
            </a:r>
          </a:p>
        </p:txBody>
      </p:sp>
      <p:sp>
        <p:nvSpPr>
          <p:cNvPr id="458757" name="Rectangle 5"/>
          <p:cNvSpPr>
            <a:spLocks noChangeArrowheads="1"/>
          </p:cNvSpPr>
          <p:nvPr/>
        </p:nvSpPr>
        <p:spPr bwMode="auto">
          <a:xfrm>
            <a:off x="242888" y="4718050"/>
            <a:ext cx="86582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25000"/>
              </a:spcBef>
              <a:buClr>
                <a:srgbClr val="00FF00"/>
              </a:buClr>
              <a:buSzPct val="60000"/>
              <a:buFont typeface="Wingdings" pitchFamily="2" charset="2"/>
              <a:buNone/>
              <a:defRPr/>
            </a:pPr>
            <a:r>
              <a:rPr lang="pl-PL" sz="2800" dirty="0">
                <a:solidFill>
                  <a:srgbClr val="002060"/>
                </a:solidFill>
                <a:cs typeface="+mn-cs"/>
              </a:rPr>
              <a:t>adres e-mail: </a:t>
            </a:r>
            <a:r>
              <a:rPr lang="pl-PL" sz="2800" u="sng" dirty="0">
                <a:solidFill>
                  <a:srgbClr val="002060"/>
                </a:solidFill>
                <a:cs typeface="+mn-cs"/>
              </a:rPr>
              <a:t>przemyslowe.bezpieczenstwo@abw.gov.pl</a:t>
            </a:r>
          </a:p>
        </p:txBody>
      </p:sp>
      <p:sp>
        <p:nvSpPr>
          <p:cNvPr id="87045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3607210C-E4C9-410B-963C-C52A15D6A6AE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46</a:t>
            </a:fld>
            <a:endParaRPr lang="pl-PL" altLang="pl-PL" sz="1400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47738" y="1023938"/>
            <a:ext cx="7772400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Świadectwo bezpieczeństwa przemysłowego </a:t>
            </a:r>
            <a:endParaRPr lang="pl-PL" dirty="0"/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916113"/>
            <a:ext cx="8208963" cy="4452937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mtClean="0"/>
              <a:t>Nie jest wymagane w przypadku:</a:t>
            </a: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l-PL" altLang="pl-PL" smtClean="0"/>
              <a:t>realizacji umów związanych z dostępem do informacji niejawnych o klauzuli „zastrzeżone”;</a:t>
            </a:r>
            <a:endParaRPr lang="pl-PL" altLang="pl-PL" b="1" smtClean="0">
              <a:solidFill>
                <a:srgbClr val="FF9900"/>
              </a:solidFill>
            </a:endParaRP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pl-PL" altLang="pl-PL" smtClean="0"/>
              <a:t>przedsiębiorcy wykonującego działalność </a:t>
            </a:r>
            <a:r>
              <a:rPr lang="pl-PL" altLang="pl-PL" b="1" smtClean="0">
                <a:solidFill>
                  <a:srgbClr val="FF0000"/>
                </a:solidFill>
              </a:rPr>
              <a:t>jednoosobowo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osobiście – poświadczenie bezpieczeństwa i zaświadczenie o  przeszkoleniu</a:t>
            </a:r>
            <a:r>
              <a:rPr lang="pl-PL" altLang="pl-PL" smtClean="0"/>
              <a:t> (wydawane przez ABW albo SKW).</a:t>
            </a:r>
          </a:p>
        </p:txBody>
      </p:sp>
      <p:sp>
        <p:nvSpPr>
          <p:cNvPr id="12292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75B9E8D3-DDDF-4A2E-B916-768AFC1FDBBB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5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47738" y="1023938"/>
            <a:ext cx="7772400" cy="1036637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Świadectwo bezpieczeństwa przemysłowego </a:t>
            </a:r>
            <a:endParaRPr lang="pl-PL" dirty="0"/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137525" cy="3816350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smtClean="0"/>
              <a:t>    	</a:t>
            </a:r>
            <a:r>
              <a:rPr lang="pl-PL" altLang="pl-PL" smtClean="0"/>
              <a:t>Wymagane gdy umowa lub zadanie wynikające z przepisów prawa wiąże się z dostępem do informacji niejawnych</a:t>
            </a:r>
            <a:br>
              <a:rPr lang="pl-PL" altLang="pl-PL" smtClean="0"/>
            </a:br>
            <a:r>
              <a:rPr lang="pl-PL" altLang="pl-PL" smtClean="0"/>
              <a:t>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</a:t>
            </a:r>
            <a:endParaRPr lang="pl-PL" altLang="pl-PL" smtClean="0">
              <a:solidFill>
                <a:srgbClr val="FF0000"/>
              </a:solidFill>
            </a:endParaRP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endParaRPr lang="pl-PL" altLang="pl-PL" b="1" smtClean="0"/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b="1" smtClean="0">
                <a:solidFill>
                  <a:srgbClr val="002060"/>
                </a:solidFill>
              </a:rPr>
              <a:t>WAŻNE !!!</a:t>
            </a:r>
          </a:p>
          <a:p>
            <a:pPr marL="355600" indent="-355600" algn="ctr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b="1" smtClean="0">
                <a:solidFill>
                  <a:srgbClr val="002060"/>
                </a:solidFill>
              </a:rPr>
              <a:t>świadectwo bezpieczeństwa przemysłowego = przedsiębiorca</a:t>
            </a:r>
          </a:p>
          <a:p>
            <a:pPr marL="355600" indent="-355600" algn="ctr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r>
              <a:rPr lang="pl-PL" altLang="pl-PL" sz="2000" b="1" smtClean="0">
                <a:solidFill>
                  <a:srgbClr val="002060"/>
                </a:solidFill>
              </a:rPr>
              <a:t>świadectwo bezpieczeństwa przemysłowego </a:t>
            </a: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≠ konsorcjum</a:t>
            </a:r>
            <a:endParaRPr lang="pl-PL" altLang="pl-PL" sz="200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355600" indent="-355600" algn="just">
              <a:lnSpc>
                <a:spcPct val="150000"/>
              </a:lnSpc>
              <a:buFont typeface="Wingdings" panose="05000000000000000000" pitchFamily="2" charset="2"/>
              <a:buNone/>
              <a:tabLst>
                <a:tab pos="355600" algn="l"/>
              </a:tabLst>
            </a:pPr>
            <a:endParaRPr lang="pl-PL" altLang="pl-PL" sz="2000" b="1" smtClean="0"/>
          </a:p>
        </p:txBody>
      </p:sp>
      <p:sp>
        <p:nvSpPr>
          <p:cNvPr id="14340" name="Symbol zastępczy numeru slajdu 4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ED9E0B22-78EA-4DA3-ADED-9BC42DBFB9C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6</a:t>
            </a:fld>
            <a:endParaRPr lang="pl-PL" altLang="pl-PL" sz="14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WAŻNE</a:t>
            </a:r>
            <a:endParaRPr lang="pl-PL" dirty="0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844675"/>
            <a:ext cx="8382000" cy="4176713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Świadectwo III stopnia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800" b="1" smtClean="0"/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Brak konieczności zatrudnienia pełnomocnika ochrony,</a:t>
            </a:r>
            <a:br>
              <a:rPr lang="pl-PL" altLang="pl-PL" smtClean="0"/>
            </a:br>
            <a:r>
              <a:rPr lang="pl-PL" altLang="pl-PL" smtClean="0"/>
              <a:t>z wyjątkiem świadectw organizacji międzynarodowych.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Zwykłe postępowania sprawdzające, szkolenia w zakresie ochrony informacji niejawnych – pełnomocnik ochrony jednostki organizacyjnej zlecającej wykonanie umowy.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mtClean="0"/>
          </a:p>
        </p:txBody>
      </p:sp>
      <p:sp>
        <p:nvSpPr>
          <p:cNvPr id="16388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68EEF09A-992C-4597-9068-1FEC10EA2924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7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06463" y="671513"/>
            <a:ext cx="8237537" cy="1042987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Świadectwa organizacji międzynarodowych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8313" y="1552575"/>
            <a:ext cx="8410575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22313" indent="-265113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pl-PL" altLang="pl-PL" b="0"/>
              <a:t> </a:t>
            </a:r>
            <a:r>
              <a:rPr lang="pl-PL" altLang="pl-PL">
                <a:solidFill>
                  <a:srgbClr val="FF0000"/>
                </a:solidFill>
              </a:rPr>
              <a:t>Organizacja Traktatu Północnoatlantyckiego:</a:t>
            </a:r>
          </a:p>
          <a:p>
            <a:pPr lvl="1" algn="just"/>
            <a:r>
              <a:rPr lang="pl-PL" altLang="pl-PL" b="0"/>
              <a:t> NATO SECRET</a:t>
            </a:r>
          </a:p>
          <a:p>
            <a:pPr lvl="1" algn="just"/>
            <a:r>
              <a:rPr lang="pl-PL" altLang="pl-PL" b="0"/>
              <a:t> NATO CONFIDENTIAL </a:t>
            </a:r>
          </a:p>
          <a:p>
            <a:pPr algn="just"/>
            <a:r>
              <a:rPr lang="pl-PL" altLang="pl-PL" b="0"/>
              <a:t> </a:t>
            </a:r>
            <a:r>
              <a:rPr lang="pl-PL" altLang="pl-PL">
                <a:solidFill>
                  <a:srgbClr val="FF0000"/>
                </a:solidFill>
              </a:rPr>
              <a:t>Unia Europejska:</a:t>
            </a:r>
          </a:p>
          <a:p>
            <a:pPr lvl="1" algn="just"/>
            <a:r>
              <a:rPr lang="pl-PL" altLang="pl-PL" b="0"/>
              <a:t>SECRET UE / EU SECRET</a:t>
            </a:r>
          </a:p>
          <a:p>
            <a:pPr lvl="1" algn="just"/>
            <a:r>
              <a:rPr lang="pl-PL" altLang="pl-PL" b="0"/>
              <a:t>CONFIDENTIEL UE / EU CONFIDENTIAL</a:t>
            </a:r>
          </a:p>
          <a:p>
            <a:pPr algn="just"/>
            <a:r>
              <a:rPr lang="pl-PL" altLang="pl-PL" b="0"/>
              <a:t> </a:t>
            </a:r>
            <a:r>
              <a:rPr lang="pl-PL" altLang="pl-PL">
                <a:solidFill>
                  <a:srgbClr val="FF0000"/>
                </a:solidFill>
              </a:rPr>
              <a:t>Europejska Agencja Kosmiczna:</a:t>
            </a:r>
          </a:p>
          <a:p>
            <a:pPr lvl="1" algn="just"/>
            <a:r>
              <a:rPr lang="pl-PL" altLang="pl-PL" b="0"/>
              <a:t>ESA SECRET </a:t>
            </a:r>
          </a:p>
          <a:p>
            <a:pPr lvl="1" algn="just"/>
            <a:r>
              <a:rPr lang="pl-PL" altLang="pl-PL" b="0"/>
              <a:t>ESA CONFIDENTIAL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>
                <a:solidFill>
                  <a:srgbClr val="002060"/>
                </a:solidFill>
              </a:rPr>
              <a:t>UWAGA !!!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sz="18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Ważne stosowanie pełnego brzmienia klauzuli tajności organizacji międzynarodowych</a:t>
            </a:r>
          </a:p>
        </p:txBody>
      </p:sp>
      <p:sp>
        <p:nvSpPr>
          <p:cNvPr id="1843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fld id="{005B4ABD-AB60-4DA1-A74B-B096FE6F05B7}" type="slidenum">
              <a:rPr lang="pl-PL" altLang="pl-PL" sz="1400" smtClean="0"/>
              <a:pPr>
                <a:lnSpc>
                  <a:spcPct val="100000"/>
                </a:lnSpc>
                <a:buClrTx/>
                <a:buSzTx/>
                <a:buFontTx/>
                <a:buNone/>
              </a:pPr>
              <a:t>8</a:t>
            </a:fld>
            <a:endParaRPr lang="pl-PL" altLang="pl-PL" sz="1400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WAŻNE (1/2)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844675"/>
            <a:ext cx="8382000" cy="453707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800" b="1" smtClean="0">
              <a:solidFill>
                <a:srgbClr val="FF9900"/>
              </a:solidFill>
            </a:endParaRPr>
          </a:p>
          <a:p>
            <a:pPr algn="just"/>
            <a:r>
              <a:rPr kumimoji="1" lang="pl-PL" altLang="pl-PL" b="1" smtClean="0">
                <a:solidFill>
                  <a:srgbClr val="FF0000"/>
                </a:solidFill>
              </a:rPr>
              <a:t>Kaskadowość ważności świadectwa</a:t>
            </a:r>
            <a:r>
              <a:rPr kumimoji="1" lang="pl-PL" altLang="pl-PL" smtClean="0">
                <a:solidFill>
                  <a:srgbClr val="FF0000"/>
                </a:solidFill>
              </a:rPr>
              <a:t> </a:t>
            </a:r>
            <a:r>
              <a:rPr kumimoji="1" lang="pl-PL" altLang="pl-PL" smtClean="0"/>
              <a:t>– kaskada w klauzulach</a:t>
            </a:r>
            <a:r>
              <a:rPr lang="pl-PL" altLang="pl-PL" smtClean="0"/>
              <a:t>.</a:t>
            </a:r>
          </a:p>
          <a:p>
            <a:pPr algn="just">
              <a:lnSpc>
                <a:spcPct val="150000"/>
              </a:lnSpc>
            </a:pPr>
            <a:r>
              <a:rPr kumimoji="1" lang="pl-PL" altLang="pl-PL" b="1" smtClean="0">
                <a:solidFill>
                  <a:srgbClr val="FF0000"/>
                </a:solidFill>
              </a:rPr>
              <a:t>Ważność świadectwa, a ważność świadectwa akredytacji</a:t>
            </a:r>
            <a:r>
              <a:rPr kumimoji="1" lang="pl-PL" altLang="pl-PL" smtClean="0">
                <a:solidFill>
                  <a:srgbClr val="FF0000"/>
                </a:solidFill>
              </a:rPr>
              <a:t> </a:t>
            </a:r>
            <a:r>
              <a:rPr kumimoji="1" lang="pl-PL" altLang="pl-PL" smtClean="0"/>
              <a:t>bezpieczeństwa systemu teleinformatycznego</a:t>
            </a:r>
            <a:r>
              <a:rPr lang="pl-PL" altLang="pl-PL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Przesłanki wygaśnięcia świadectwa określone w art. 55 ust. 4 ustawy</a:t>
            </a:r>
            <a:r>
              <a:rPr lang="pl-PL" altLang="pl-PL" smtClean="0"/>
              <a:t>.</a:t>
            </a:r>
            <a:r>
              <a:rPr lang="pl-PL" altLang="pl-PL" b="1" smtClean="0">
                <a:solidFill>
                  <a:srgbClr val="FF9900"/>
                </a:solidFill>
              </a:rPr>
              <a:t> </a:t>
            </a:r>
            <a:endParaRPr lang="pl-PL" altLang="pl-PL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mtClean="0"/>
          </a:p>
        </p:txBody>
      </p:sp>
      <p:sp>
        <p:nvSpPr>
          <p:cNvPr id="20484" name="Symbol zastępczy numeru slajdu 4"/>
          <p:cNvSpPr txBox="1">
            <a:spLocks noGrp="1"/>
          </p:cNvSpPr>
          <p:nvPr/>
        </p:nvSpPr>
        <p:spPr bwMode="auto">
          <a:xfrm>
            <a:off x="8382000" y="6477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120000"/>
              </a:lnSpc>
              <a:buClr>
                <a:srgbClr val="000000"/>
              </a:buClr>
              <a:buSzPct val="75000"/>
              <a:buFont typeface="Wingdings" panose="05000000000000000000" pitchFamily="2" charset="2"/>
              <a:buChar char="ü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120000"/>
              </a:lnSpc>
              <a:buClr>
                <a:srgbClr val="000000"/>
              </a:buClr>
              <a:buSzPct val="75000"/>
              <a:buChar char="–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</a:pPr>
            <a:fld id="{FA347159-8ED6-4165-9AD7-3CCBC52938A5}" type="slidenum">
              <a:rPr lang="pl-PL" altLang="pl-PL" sz="1400" b="0">
                <a:cs typeface="Times New Roman" panose="02020603050405020304" pitchFamily="18" charset="0"/>
              </a:rPr>
              <a:pPr algn="r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t>9</a:t>
            </a:fld>
            <a:endParaRPr lang="pl-PL" altLang="pl-PL" sz="1400" b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9900"/>
      </a:accent1>
      <a:accent2>
        <a:srgbClr val="00FFFF"/>
      </a:accent2>
      <a:accent3>
        <a:srgbClr val="AAAD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77777"/>
        </a:solidFill>
        <a:ln w="254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FFFF66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5669</TotalTime>
  <Words>2220</Words>
  <Application>Microsoft Office PowerPoint</Application>
  <PresentationFormat>Pokaz na ekranie (4:3)</PresentationFormat>
  <Paragraphs>353</Paragraphs>
  <Slides>46</Slides>
  <Notes>37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46</vt:i4>
      </vt:variant>
    </vt:vector>
  </HeadingPairs>
  <TitlesOfParts>
    <vt:vector size="53" baseType="lpstr">
      <vt:lpstr>Arial</vt:lpstr>
      <vt:lpstr>Calibri</vt:lpstr>
      <vt:lpstr>Symbol</vt:lpstr>
      <vt:lpstr>Times New Roman</vt:lpstr>
      <vt:lpstr>Wingdings</vt:lpstr>
      <vt:lpstr>Projekt domyślny</vt:lpstr>
      <vt:lpstr>Document</vt:lpstr>
      <vt:lpstr>Prezentacja programu PowerPoint</vt:lpstr>
      <vt:lpstr>Podmioty bezpieczeństwa przemysłowego</vt:lpstr>
      <vt:lpstr>Wykonawcy i podwykonawcy</vt:lpstr>
      <vt:lpstr>Wykonawcy i podwykonawcy</vt:lpstr>
      <vt:lpstr>Świadectwo bezpieczeństwa przemysłowego </vt:lpstr>
      <vt:lpstr>Świadectwo bezpieczeństwa przemysłowego </vt:lpstr>
      <vt:lpstr>WAŻNE</vt:lpstr>
      <vt:lpstr>Świadectwa organizacji międzynarodowych</vt:lpstr>
      <vt:lpstr>WAŻNE (1/2)</vt:lpstr>
      <vt:lpstr>WAŻNE (2/2)</vt:lpstr>
      <vt:lpstr>Postępowanie bezpieczeństwa przemysłowego  – wymagane dokumenty</vt:lpstr>
      <vt:lpstr>Prezentacja programu PowerPoint</vt:lpstr>
      <vt:lpstr>Prezentacja programu PowerPoint</vt:lpstr>
      <vt:lpstr>Postępowanie bezpieczeństwa przemysłowego  – wymagane dokumenty</vt:lpstr>
      <vt:lpstr>Postępowanie bezpieczeństwa przemysłowego  – wymagane dokumenty</vt:lpstr>
      <vt:lpstr>Składanie dokumentów – przedsiębiorca</vt:lpstr>
      <vt:lpstr>Składanie dokumentów – przedsiębiorca wykonujący działalność jednoosobowo i osobiście</vt:lpstr>
      <vt:lpstr>Składanie dokumentów - najczęściej występujące braki </vt:lpstr>
      <vt:lpstr>Kierownik przedsiębiorcy (1/3)</vt:lpstr>
      <vt:lpstr>Kierownik przedsiębiorcy (2/3)</vt:lpstr>
      <vt:lpstr>Kierownik przedsiębiorcy (3/3) </vt:lpstr>
      <vt:lpstr>Opłaty</vt:lpstr>
      <vt:lpstr>Wszczęcie postępowania bezpieczeństwa przemysłowego/postępowań sprawdzających</vt:lpstr>
      <vt:lpstr>Sprawdzenia przedsiębiorcy   </vt:lpstr>
      <vt:lpstr>Postępowanie sprawdzające osoby </vt:lpstr>
      <vt:lpstr>Obywatelstwo polskie </vt:lpstr>
      <vt:lpstr>Zawieszenie postępowania</vt:lpstr>
      <vt:lpstr>Postępowanie bezpieczeństwa przemysłowego</vt:lpstr>
      <vt:lpstr>Odmowa wydania świadectwa  – przesłanki obligatoryjne (1/2)</vt:lpstr>
      <vt:lpstr>Odmowa wydania świadectwa  – przesłanki fakultatywne (2/2)</vt:lpstr>
      <vt:lpstr>Umorzenie postępowania</vt:lpstr>
      <vt:lpstr>Sprawdzenie przedsiębiorcy w okresie ważności świadectwa (art. 65 ustawy) </vt:lpstr>
      <vt:lpstr>Cofnięcie świadectwa  – przesłanki obligatoryjne (1/2) </vt:lpstr>
      <vt:lpstr>Cofnięcie świadectwa  – przesłanki fakultatywne (2/2) </vt:lpstr>
      <vt:lpstr>Cofnięcie świadectwa  - najczęściej występujące przesłanki cofnięcia</vt:lpstr>
      <vt:lpstr>Procedury odwoławcze</vt:lpstr>
      <vt:lpstr>Obowiązki informacyjne przedsiębiorcy  wobec ABW lub SKW (1/3)</vt:lpstr>
      <vt:lpstr>Obowiązki informacyjne przedsiębiorcy  wobec ABW lub SKW (2/3)</vt:lpstr>
      <vt:lpstr>Obowiązki przedsiębiorcy wobec  zlecającego (3/3) </vt:lpstr>
      <vt:lpstr>Obowiązki podmiotu zlecającego (1/3) </vt:lpstr>
      <vt:lpstr>Obowiązki podmiotu zlecającego (2/3) </vt:lpstr>
      <vt:lpstr>Obowiązki podmiotu zlecającego (3/3) </vt:lpstr>
      <vt:lpstr>Warunki dostępu do informacji niejawnych  o klauzuli „zastrzeżone” (1/2)</vt:lpstr>
      <vt:lpstr>Warunki dostępu do informacji niejawnych  o klauzuli „zastrzeżone” (2/2)</vt:lpstr>
      <vt:lpstr>Podsumowanie</vt:lpstr>
      <vt:lpstr>Dodatkowe informacje z zakresu bezpieczeństwa przemysłowego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tomasz31</dc:creator>
  <cp:lastModifiedBy>ABW</cp:lastModifiedBy>
  <cp:revision>367</cp:revision>
  <cp:lastPrinted>2014-10-30T06:34:13Z</cp:lastPrinted>
  <dcterms:created xsi:type="dcterms:W3CDTF">2002-08-29T06:31:49Z</dcterms:created>
  <dcterms:modified xsi:type="dcterms:W3CDTF">2026-01-16T11:39:12Z</dcterms:modified>
</cp:coreProperties>
</file>