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256" r:id="rId2"/>
    <p:sldId id="386" r:id="rId3"/>
    <p:sldId id="506" r:id="rId4"/>
    <p:sldId id="510" r:id="rId5"/>
    <p:sldId id="444" r:id="rId6"/>
    <p:sldId id="489" r:id="rId7"/>
    <p:sldId id="490" r:id="rId8"/>
    <p:sldId id="491" r:id="rId9"/>
    <p:sldId id="524" r:id="rId10"/>
    <p:sldId id="472" r:id="rId11"/>
    <p:sldId id="523" r:id="rId12"/>
    <p:sldId id="511" r:id="rId13"/>
    <p:sldId id="512" r:id="rId14"/>
    <p:sldId id="513" r:id="rId15"/>
    <p:sldId id="514" r:id="rId16"/>
    <p:sldId id="515" r:id="rId17"/>
    <p:sldId id="516" r:id="rId18"/>
    <p:sldId id="517" r:id="rId19"/>
    <p:sldId id="518" r:id="rId20"/>
    <p:sldId id="519" r:id="rId21"/>
    <p:sldId id="520" r:id="rId22"/>
    <p:sldId id="521" r:id="rId23"/>
    <p:sldId id="470" r:id="rId24"/>
    <p:sldId id="522" r:id="rId25"/>
    <p:sldId id="413" r:id="rId26"/>
    <p:sldId id="476" r:id="rId27"/>
    <p:sldId id="318" r:id="rId28"/>
    <p:sldId id="403" r:id="rId29"/>
    <p:sldId id="483" r:id="rId30"/>
    <p:sldId id="484" r:id="rId31"/>
    <p:sldId id="485" r:id="rId32"/>
    <p:sldId id="387" r:id="rId33"/>
    <p:sldId id="507" r:id="rId34"/>
    <p:sldId id="421" r:id="rId35"/>
    <p:sldId id="422" r:id="rId36"/>
    <p:sldId id="451" r:id="rId37"/>
    <p:sldId id="452" r:id="rId38"/>
    <p:sldId id="453" r:id="rId39"/>
    <p:sldId id="454" r:id="rId40"/>
    <p:sldId id="455" r:id="rId41"/>
    <p:sldId id="463" r:id="rId42"/>
    <p:sldId id="456" r:id="rId43"/>
    <p:sldId id="508" r:id="rId44"/>
    <p:sldId id="439" r:id="rId45"/>
    <p:sldId id="486" r:id="rId46"/>
    <p:sldId id="487" r:id="rId47"/>
    <p:sldId id="366" r:id="rId48"/>
    <p:sldId id="367" r:id="rId49"/>
    <p:sldId id="374" r:id="rId50"/>
    <p:sldId id="458" r:id="rId51"/>
    <p:sldId id="457" r:id="rId52"/>
    <p:sldId id="428" r:id="rId53"/>
    <p:sldId id="429" r:id="rId54"/>
    <p:sldId id="431" r:id="rId55"/>
    <p:sldId id="464" r:id="rId56"/>
    <p:sldId id="393" r:id="rId57"/>
    <p:sldId id="443" r:id="rId58"/>
    <p:sldId id="488" r:id="rId59"/>
    <p:sldId id="527" r:id="rId60"/>
  </p:sldIdLst>
  <p:sldSz cx="9144000" cy="6858000" type="screen4x3"/>
  <p:notesSz cx="6640513" cy="9904413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48">
          <p15:clr>
            <a:srgbClr val="A4A3A4"/>
          </p15:clr>
        </p15:guide>
        <p15:guide id="2" pos="5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00"/>
    <a:srgbClr val="009900"/>
    <a:srgbClr val="990000"/>
    <a:srgbClr val="006600"/>
    <a:srgbClr val="CC6600"/>
    <a:srgbClr val="FFCC66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8681" autoAdjust="0"/>
    <p:restoredTop sz="94643" autoAdjust="0"/>
  </p:normalViewPr>
  <p:slideViewPr>
    <p:cSldViewPr>
      <p:cViewPr varScale="1">
        <p:scale>
          <a:sx n="84" d="100"/>
          <a:sy n="84" d="100"/>
        </p:scale>
        <p:origin x="1838" y="82"/>
      </p:cViewPr>
      <p:guideLst>
        <p:guide orient="horz" pos="1248"/>
        <p:guide pos="528"/>
      </p:guideLst>
    </p:cSldViewPr>
  </p:slideViewPr>
  <p:outlineViewPr>
    <p:cViewPr>
      <p:scale>
        <a:sx n="33" d="100"/>
        <a:sy n="33" d="100"/>
      </p:scale>
      <p:origin x="48" y="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5.xml"/><Relationship Id="rId3" Type="http://schemas.openxmlformats.org/officeDocument/2006/relationships/slide" Target="slides/slide10.xml"/><Relationship Id="rId7" Type="http://schemas.openxmlformats.org/officeDocument/2006/relationships/slide" Target="slides/slide34.xml"/><Relationship Id="rId12" Type="http://schemas.openxmlformats.org/officeDocument/2006/relationships/slide" Target="slides/slide53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32.xml"/><Relationship Id="rId11" Type="http://schemas.openxmlformats.org/officeDocument/2006/relationships/slide" Target="slides/slide49.xml"/><Relationship Id="rId5" Type="http://schemas.openxmlformats.org/officeDocument/2006/relationships/slide" Target="slides/slide27.xml"/><Relationship Id="rId10" Type="http://schemas.openxmlformats.org/officeDocument/2006/relationships/slide" Target="slides/slide48.xml"/><Relationship Id="rId4" Type="http://schemas.openxmlformats.org/officeDocument/2006/relationships/slide" Target="slides/slide11.xml"/><Relationship Id="rId9" Type="http://schemas.openxmlformats.org/officeDocument/2006/relationships/slide" Target="slides/slide4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>
            <a:lvl1pPr algn="l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2375" y="0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>
            <a:lvl1pPr algn="r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 algn="l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2375" y="9409113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 algn="r" defTabSz="904875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C9D35FD-FCC0-4A75-B880-CF0549C3464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>
            <a:lvl1pPr algn="l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2375" y="0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>
            <a:lvl1pPr algn="r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45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703763"/>
            <a:ext cx="4868863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 algn="l" defTabSz="904875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2375" y="9409113"/>
            <a:ext cx="28781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52" tIns="45226" rIns="90452" bIns="45226" numCol="1" anchor="b" anchorCtr="0" compatLnSpc="1">
            <a:prstTxWarp prst="textNoShape">
              <a:avLst/>
            </a:prstTxWarp>
          </a:bodyPr>
          <a:lstStyle>
            <a:lvl1pPr algn="r" defTabSz="904875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EA660B-B628-4CC2-9482-03C979317D4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8EE80-EB5D-4AFE-A34E-AF50705FF16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4746480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722FC-D179-456A-BCB0-0E0FD912F0B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12731608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78613" y="908050"/>
            <a:ext cx="2098675" cy="55689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81000" y="908050"/>
            <a:ext cx="6145213" cy="55689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B3642-16A6-44CF-B4F7-D4C553D8B98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58487691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A49A4-C054-46A2-904F-AD51328EC97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919833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BB260-08F9-4368-8A86-89320E8C541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16054840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81000" y="2057400"/>
            <a:ext cx="41148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1148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493F5-180F-4AFD-9785-0BF8683BB0E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06271743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DFB47-7B7F-4E83-BA00-553BFE9C64D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63212320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44F52-70E0-4CC1-9758-A93D9511577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60061270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B791F-0234-4086-AEAB-4A7A3BB1BFD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22550990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2E143-6B5A-4C39-9579-2851A2A0833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98307360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7C555-678C-4320-9752-0733091A649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11501504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90805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Dodaj tytuł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057400"/>
            <a:ext cx="8382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7567321-AFF0-471C-B33A-110B8BAAA1A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1029" name="Line 9"/>
          <p:cNvSpPr>
            <a:spLocks noChangeShapeType="1"/>
          </p:cNvSpPr>
          <p:nvPr/>
        </p:nvSpPr>
        <p:spPr bwMode="auto">
          <a:xfrm>
            <a:off x="381000" y="533400"/>
            <a:ext cx="8458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l-PL"/>
          </a:p>
        </p:txBody>
      </p:sp>
      <p:grpSp>
        <p:nvGrpSpPr>
          <p:cNvPr id="2" name="Group 21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1" name="Text Box 22"/>
            <p:cNvSpPr txBox="1">
              <a:spLocks noChangeArrowheads="1"/>
            </p:cNvSpPr>
            <p:nvPr userDrawn="1"/>
          </p:nvSpPr>
          <p:spPr bwMode="auto">
            <a:xfrm>
              <a:off x="1277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marL="342900" indent="-3429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FFFF66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5000"/>
                </a:spcBef>
                <a:buFont typeface="Wingdings" panose="05000000000000000000" pitchFamily="2" charset="2"/>
                <a:buNone/>
                <a:defRPr/>
              </a:pPr>
              <a:r>
                <a:rPr lang="pl-PL" altLang="pl-PL" sz="1800" smtClean="0">
                  <a:solidFill>
                    <a:srgbClr val="000000"/>
                  </a:solidFill>
                </a:rPr>
                <a:t>AGENCJA BEZPIECZEŃSTWA WEWNĘTRZNEGO</a:t>
              </a:r>
            </a:p>
          </p:txBody>
        </p:sp>
        <p:pic>
          <p:nvPicPr>
            <p:cNvPr id="1032" name="Picture 23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24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81000" indent="-381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ü"/>
        <a:defRPr sz="2400">
          <a:solidFill>
            <a:srgbClr val="000000"/>
          </a:solidFill>
          <a:latin typeface="+mn-lt"/>
        </a:defRPr>
      </a:lvl2pPr>
      <a:lvl3pPr marL="13716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ü"/>
        <a:defRPr sz="2400">
          <a:solidFill>
            <a:srgbClr val="000000"/>
          </a:solidFill>
          <a:latin typeface="+mn-lt"/>
        </a:defRPr>
      </a:lvl3pPr>
      <a:lvl4pPr marL="17907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Char char="–"/>
        <a:defRPr sz="2400">
          <a:solidFill>
            <a:srgbClr val="000000"/>
          </a:solidFill>
          <a:latin typeface="+mn-lt"/>
        </a:defRPr>
      </a:lvl4pPr>
      <a:lvl5pPr marL="2209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667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124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581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038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96" name="Rectangle 52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7772400" cy="31591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pl-PL" sz="4400" b="1" dirty="0" smtClean="0">
                <a:solidFill>
                  <a:srgbClr val="002060"/>
                </a:solidFill>
              </a:rPr>
              <a:t>BEZPIECZEŃSTWO OSOBOWE</a:t>
            </a:r>
          </a:p>
        </p:txBody>
      </p:sp>
      <p:sp>
        <p:nvSpPr>
          <p:cNvPr id="4099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75827720-6C8F-4899-83DB-9B8C900BC465}" type="slidenum">
              <a:rPr lang="pl-PL" altLang="pl-PL" sz="1400" b="0"/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</a:t>
            </a:fld>
            <a:endParaRPr lang="pl-PL" altLang="pl-PL" sz="1400" b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F2D26A5A-0D54-4DA7-AFAA-9FD3977472D6}" type="slidenum">
              <a:rPr lang="pl-PL" altLang="pl-PL" sz="1400" b="0"/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10</a:t>
            </a:fld>
            <a:endParaRPr lang="pl-PL" altLang="pl-PL" sz="1400" b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060575"/>
            <a:ext cx="8785225" cy="4248150"/>
          </a:xfrm>
        </p:spPr>
        <p:txBody>
          <a:bodyPr/>
          <a:lstStyle/>
          <a:p>
            <a:pPr marL="0" lvl="1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Wniosek o sprawdzenie w kartotekach i ewidencjach niedostępnych powszechnie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 powinien zawierać: 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imię i nazwisko osoby sprawdzanej;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datę i miejsce urodzenia;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miejsce zamieszkania i zameldowania;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PESEL;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imiona rodziców;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nazwisko rodowe matki;</a:t>
            </a:r>
            <a:endParaRPr lang="pl-PL" altLang="pl-PL" smtClean="0"/>
          </a:p>
        </p:txBody>
      </p:sp>
      <p:sp>
        <p:nvSpPr>
          <p:cNvPr id="13316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936B078-A474-423D-9347-3519A257D573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10</a:t>
            </a:fld>
            <a:endParaRPr lang="pl-PL" altLang="pl-PL" sz="1400" smtClean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258888" y="981075"/>
            <a:ext cx="7418387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l-PL" sz="3000" b="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Zwykłe postępowanie sprawdzające (5/19)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5DB01CBE-A08B-40ED-8F59-08680C0CEBC9}" type="slidenum">
              <a:rPr lang="pl-PL" altLang="pl-PL" sz="1400" b="0">
                <a:solidFill>
                  <a:schemeClr val="tx1"/>
                </a:solidFill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11</a:t>
            </a:fld>
            <a:endParaRPr lang="pl-PL" altLang="pl-PL" sz="1400" b="0">
              <a:solidFill>
                <a:schemeClr val="tx1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060575"/>
            <a:ext cx="8785225" cy="4248150"/>
          </a:xfrm>
        </p:spPr>
        <p:txBody>
          <a:bodyPr/>
          <a:lstStyle/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aktualne miejsce zatrudnienia i stanowisko w nim zajmowane;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miejsce zatrudnienia i stanowisko, które osoba sprawdzana ma zajmować po zakończeniu postępowania sprawdzającego;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rodzaj oraz okres obowiązywania umowy, na podstawie której osoba sprawdzana ma być zatrudniona na stanowisku związanym z dostępem do informacji niejawnych;</a:t>
            </a:r>
          </a:p>
          <a:p>
            <a:pPr marL="719138" lvl="2" indent="-352425" algn="just" eaLnBrk="1" hangingPunct="1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pl-PL" altLang="pl-PL" smtClean="0">
                <a:cs typeface="Times New Roman" panose="02020603050405020304" pitchFamily="18" charset="0"/>
              </a:rPr>
              <a:t>zapytanie czy ABW posiada informacje, które </a:t>
            </a:r>
            <a:r>
              <a:rPr lang="pl-PL" altLang="pl-PL" smtClean="0"/>
              <a:t>mają wpływ na wynik postępowania.</a:t>
            </a:r>
            <a:endParaRPr lang="pl-PL" altLang="pl-PL" smtClean="0">
              <a:cs typeface="Times New Roman" panose="02020603050405020304" pitchFamily="18" charset="0"/>
            </a:endParaRPr>
          </a:p>
        </p:txBody>
      </p:sp>
      <p:sp>
        <p:nvSpPr>
          <p:cNvPr id="14340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08C93E5-91F1-494B-ADBE-CFEFD827546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11</a:t>
            </a:fld>
            <a:endParaRPr lang="pl-PL" altLang="pl-PL" sz="1400" smtClean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258888" y="981075"/>
            <a:ext cx="7418387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l-PL" sz="3000" b="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Zwykłe postępowanie sprawdzające (6/19)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Jeśli konkretny wypełniony punkt(y) ankiety budzi wątpliwość, we wniosku powinna być informacja na ten temat. W szczególności pełnomocnik ochrony </a:t>
            </a:r>
            <a:r>
              <a:rPr lang="pl-PL" altLang="pl-PL" b="1" smtClean="0">
                <a:solidFill>
                  <a:srgbClr val="FF0000"/>
                </a:solidFill>
              </a:rPr>
              <a:t>powinien poinformować ABW</a:t>
            </a:r>
            <a:r>
              <a:rPr lang="pl-PL" altLang="pl-PL" smtClean="0"/>
              <a:t>, jeśli osoba sprawdzana zaznaczyła odpowiedź „tak” w punktach 4-7 cz. IV ankiety oraz podać informacje na temat pobytów zagranicznych </a:t>
            </a:r>
            <a:br>
              <a:rPr lang="pl-PL" altLang="pl-PL" smtClean="0"/>
            </a:br>
            <a:r>
              <a:rPr lang="pl-PL" altLang="pl-PL" smtClean="0"/>
              <a:t>i kontaktów z cudzoziemcami osoby sprawdzanej oraz jej współmałżonka (partnera). </a:t>
            </a:r>
          </a:p>
        </p:txBody>
      </p:sp>
      <p:sp>
        <p:nvSpPr>
          <p:cNvPr id="15363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00F82DB-D3B7-4687-89B3-48838F976E4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12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(7/19)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89125"/>
            <a:ext cx="8382000" cy="4419600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Jeśli w opinii pełnomocnika ochrony dla oceny dawania rękojmi zachowania tajemnicy przez osobę sprawdzaną konieczne jest sprawdzenie w ewidencjach i kartotekach niedostępnych powszechnie danych innych osób zawartych w ankiecie (np. partnera osoby sprawdzanej, w szczególności jeśli jest to cudzoziemiec), dane te umieszcza się we wniosku do ABW.</a:t>
            </a:r>
          </a:p>
        </p:txBody>
      </p:sp>
      <p:sp>
        <p:nvSpPr>
          <p:cNvPr id="16387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5EF0134-69D0-415B-91FA-60BF90A4DB2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13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(8/19)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44675"/>
            <a:ext cx="8382000" cy="381952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W przypadku, </a:t>
            </a:r>
            <a:r>
              <a:rPr lang="pl-PL" altLang="pl-PL" b="1" smtClean="0">
                <a:solidFill>
                  <a:srgbClr val="FF0000"/>
                </a:solidFill>
              </a:rPr>
              <a:t>gdy ABW nie uzyska informacji mających znaczenie dla postępowania sprawdzającego</a:t>
            </a:r>
            <a:r>
              <a:rPr lang="pl-PL" altLang="pl-PL" smtClean="0"/>
              <a:t>, pełnomocnik ochrony otrzyma opinię, że ABW </a:t>
            </a:r>
            <a:r>
              <a:rPr lang="pl-PL" altLang="pl-PL" b="1" smtClean="0">
                <a:solidFill>
                  <a:srgbClr val="FF0000"/>
                </a:solidFill>
              </a:rPr>
              <a:t>nie wnosi zastrzeżeń </a:t>
            </a:r>
            <a:r>
              <a:rPr lang="pl-PL" altLang="pl-PL" smtClean="0"/>
              <a:t>do dawania rękojmi zachowania tajemnicy przez osobę sprawdzaną.</a:t>
            </a:r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7971A55-6B14-4487-9A2E-11200C97944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14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(9/19)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16113"/>
            <a:ext cx="8382000" cy="4419600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W  przypadku, </a:t>
            </a:r>
            <a:r>
              <a:rPr lang="pl-PL" altLang="pl-PL" b="1" smtClean="0">
                <a:solidFill>
                  <a:srgbClr val="FF0000"/>
                </a:solidFill>
              </a:rPr>
              <a:t>gdy ABW uzyska informacje niejawne</a:t>
            </a:r>
            <a:r>
              <a:rPr lang="pl-PL" altLang="pl-PL" smtClean="0"/>
              <a:t>, które mają negatywny wpływ na ocenę dawania rękojmi zachowania tajemnicy przez osobę sprawdzaną pełnomocnik ochrony otrzyma opinię, że zdaniem ABW osoba sprawdzana </a:t>
            </a:r>
            <a:r>
              <a:rPr lang="pl-PL" altLang="pl-PL" b="1" smtClean="0">
                <a:solidFill>
                  <a:srgbClr val="FF0000"/>
                </a:solidFill>
              </a:rPr>
              <a:t>nie daje rękojmi zachowania  tajemnicy.</a:t>
            </a: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D8C7CFB-DA93-48F9-AB76-0542D0F637A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15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(10/19)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382000" cy="3890962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W przypadku uzyskania </a:t>
            </a:r>
            <a:r>
              <a:rPr lang="pl-PL" altLang="pl-PL" b="1" smtClean="0">
                <a:solidFill>
                  <a:srgbClr val="FF0000"/>
                </a:solidFill>
              </a:rPr>
              <a:t>informacji jawnych</a:t>
            </a:r>
            <a:r>
              <a:rPr lang="pl-PL" altLang="pl-PL" smtClean="0"/>
              <a:t>, które mogą mieć  znaczenie dla postępowania sprawdzającego, </a:t>
            </a:r>
            <a:r>
              <a:rPr lang="pl-PL" altLang="pl-PL" b="1" smtClean="0">
                <a:solidFill>
                  <a:srgbClr val="FF0000"/>
                </a:solidFill>
              </a:rPr>
              <a:t>ABW przekazuje je pełnomocnikowi ochrony.</a:t>
            </a:r>
          </a:p>
        </p:txBody>
      </p:sp>
      <p:sp>
        <p:nvSpPr>
          <p:cNvPr id="1945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476C269-C9AD-4E8F-A7BB-4AD8C04EFC6B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16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(11/19)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l-PL" altLang="pl-PL" smtClean="0"/>
              <a:t>W przypadku </a:t>
            </a:r>
            <a:r>
              <a:rPr lang="pl-PL" altLang="pl-PL" b="1" smtClean="0">
                <a:solidFill>
                  <a:srgbClr val="FF0000"/>
                </a:solidFill>
              </a:rPr>
              <a:t>uzyskania z Instytutu Pamięci Narodowej </a:t>
            </a:r>
            <a:r>
              <a:rPr lang="pl-PL" altLang="pl-PL" smtClean="0"/>
              <a:t>informacji o posiadanych materiałach jawnych na temat osoby sprawdzanej, ABW przekazuje taką informację pełnomocnikowi ochrony. Pełnomocnik powinien zwrócić się do IPN </a:t>
            </a:r>
            <a:br>
              <a:rPr lang="pl-PL" altLang="pl-PL" smtClean="0"/>
            </a:br>
            <a:r>
              <a:rPr lang="pl-PL" altLang="pl-PL" smtClean="0"/>
              <a:t>o udostępnienie tych materiałów i dokonać oceny ich znaczenia dla określenia, czy osoba sprawdzana daje rękojmię zachowania  tajemnicy.</a:t>
            </a: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D95D294-944F-4C69-A542-067235E17EC2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17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(12/19)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73238"/>
            <a:ext cx="8382000" cy="44196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toku zwykłego postępowania sprawdzającego pełnomocnik ochrony może przeprowadzić </a:t>
            </a:r>
            <a:r>
              <a:rPr lang="pl-PL" altLang="pl-PL" b="1" smtClean="0">
                <a:solidFill>
                  <a:srgbClr val="FF0000"/>
                </a:solidFill>
              </a:rPr>
              <a:t>rozmowę z osobą sprawdzaną </a:t>
            </a:r>
            <a:r>
              <a:rPr lang="pl-PL" altLang="pl-PL" smtClean="0"/>
              <a:t>oraz jest zobowiązany przeprowadzić </a:t>
            </a:r>
            <a:r>
              <a:rPr lang="pl-PL" altLang="pl-PL" b="1" smtClean="0">
                <a:solidFill>
                  <a:srgbClr val="FF0000"/>
                </a:solidFill>
              </a:rPr>
              <a:t>czynność wysłuchania</a:t>
            </a:r>
            <a:r>
              <a:rPr lang="pl-PL" altLang="pl-PL" smtClean="0"/>
              <a:t>, jeśli </a:t>
            </a:r>
            <a:br>
              <a:rPr lang="pl-PL" altLang="pl-PL" smtClean="0"/>
            </a:br>
            <a:r>
              <a:rPr lang="pl-PL" altLang="pl-PL" smtClean="0"/>
              <a:t>w toku postępowania wystąpią wątpliwości niepozwalające na ustalenie, czy daje ona rękojmię zachowania tajemnicy.</a:t>
            </a:r>
          </a:p>
        </p:txBody>
      </p:sp>
      <p:sp>
        <p:nvSpPr>
          <p:cNvPr id="21507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69BDDA7-4632-4843-AFDB-76527A4C2A7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18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(13/19)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Czynność wysłuchania jest protokołowana</a:t>
            </a:r>
            <a:r>
              <a:rPr lang="pl-PL" dirty="0" smtClean="0"/>
              <a:t>, a osoba sprawdzana może w niej uczestniczyć ze swoim pełnomocnikiem.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002060"/>
                </a:solidFill>
              </a:rPr>
              <a:t>Czynności tej nie przeprowadza się jeżeli: 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jej przeprowadzenie </a:t>
            </a:r>
            <a:r>
              <a:rPr lang="pl-PL" b="1" dirty="0" smtClean="0">
                <a:solidFill>
                  <a:srgbClr val="FF0000"/>
                </a:solidFill>
              </a:rPr>
              <a:t>wiązałoby się z ujawnieniem  informacji niejawnych</a:t>
            </a:r>
            <a:r>
              <a:rPr lang="pl-PL" dirty="0" smtClean="0"/>
              <a:t>;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postępowanie doprowadziło do niebudzącego wątpliwości ustalenia, że osoba sprawdzana </a:t>
            </a:r>
            <a:r>
              <a:rPr lang="pl-PL" b="1" dirty="0" smtClean="0">
                <a:solidFill>
                  <a:srgbClr val="FF0000"/>
                </a:solidFill>
              </a:rPr>
              <a:t>nie daje rękojmi zachowania tajemnicy</a:t>
            </a:r>
            <a:r>
              <a:rPr lang="pl-PL" dirty="0" smtClean="0"/>
              <a:t>.</a:t>
            </a:r>
            <a:endParaRPr lang="pl-PL" sz="2000" dirty="0" smtClean="0"/>
          </a:p>
        </p:txBody>
      </p:sp>
      <p:sp>
        <p:nvSpPr>
          <p:cNvPr id="22531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C1A9E86-DBC9-4AA9-99FF-B6EC851278C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19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(14/19)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A415E61-B26E-4C57-BE26-24892740D36C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</a:t>
            </a:fld>
            <a:endParaRPr lang="pl-PL" altLang="pl-PL" sz="1400" smtClean="0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620713"/>
            <a:ext cx="7445375" cy="15843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Właściwość pełnomocników ochrony </a:t>
            </a:r>
            <a:br>
              <a:rPr lang="pl-PL" dirty="0" smtClean="0"/>
            </a:br>
            <a:r>
              <a:rPr lang="pl-PL" dirty="0" smtClean="0"/>
              <a:t>w zakresie postępowań sprawdzających (1/3)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750" y="2089150"/>
            <a:ext cx="7777163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eaLnBrk="1" hangingPunct="1">
              <a:lnSpc>
                <a:spcPct val="150000"/>
              </a:lnSpc>
              <a:buClr>
                <a:srgbClr val="000000"/>
              </a:buClr>
              <a:buSzPct val="75000"/>
              <a:buFont typeface="Wingdings" pitchFamily="2" charset="2"/>
              <a:buNone/>
              <a:defRPr/>
            </a:pPr>
            <a:r>
              <a:rPr lang="pl-PL" sz="2400" b="0" kern="0">
                <a:solidFill>
                  <a:srgbClr val="000000"/>
                </a:solidFill>
                <a:latin typeface="+mn-lt"/>
                <a:cs typeface="+mn-cs"/>
              </a:rPr>
              <a:t>Pełnomocnik ochrony przeprowadza </a:t>
            </a:r>
            <a:r>
              <a:rPr lang="pl-PL" sz="2400" b="0" kern="0">
                <a:solidFill>
                  <a:srgbClr val="000000"/>
                </a:solidFill>
                <a:latin typeface="+mn-lt"/>
                <a:cs typeface="Times New Roman" pitchFamily="18" charset="0"/>
              </a:rPr>
              <a:t>zwykłe postępowania sprawdzające wobec:</a:t>
            </a:r>
          </a:p>
          <a:p>
            <a:pPr marL="355600" indent="-355600" algn="just" eaLnBrk="1" hangingPunct="1">
              <a:lnSpc>
                <a:spcPct val="150000"/>
              </a:lnSpc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kern="0">
                <a:solidFill>
                  <a:srgbClr val="FF0000"/>
                </a:solidFill>
                <a:latin typeface="+mn-lt"/>
                <a:cs typeface="Times New Roman" pitchFamily="18" charset="0"/>
              </a:rPr>
              <a:t>kandydatów do pracy w jednostce,</a:t>
            </a:r>
          </a:p>
          <a:p>
            <a:pPr marL="355600" indent="-355600" algn="just" eaLnBrk="1" hangingPunct="1">
              <a:lnSpc>
                <a:spcPct val="150000"/>
              </a:lnSpc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kern="0">
                <a:solidFill>
                  <a:srgbClr val="FF0000"/>
                </a:solidFill>
                <a:latin typeface="+mn-lt"/>
                <a:cs typeface="Times New Roman" pitchFamily="18" charset="0"/>
              </a:rPr>
              <a:t>osób zatrudnionych w jednostce,</a:t>
            </a:r>
          </a:p>
          <a:p>
            <a:pPr marL="355600" indent="-355600" algn="just" eaLnBrk="1" hangingPunct="1">
              <a:lnSpc>
                <a:spcPct val="150000"/>
              </a:lnSpc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kern="0">
                <a:solidFill>
                  <a:srgbClr val="FF0000"/>
                </a:solidFill>
                <a:latin typeface="+mn-lt"/>
                <a:cs typeface="Times New Roman" pitchFamily="18" charset="0"/>
              </a:rPr>
              <a:t>osób wykonujących prace zlecone na rzecz jednostki,</a:t>
            </a:r>
          </a:p>
          <a:p>
            <a:pPr algn="just" eaLnBrk="1" hangingPunct="1">
              <a:lnSpc>
                <a:spcPct val="150000"/>
              </a:lnSpc>
              <a:buClr>
                <a:srgbClr val="000000"/>
              </a:buClr>
              <a:buSzPct val="75000"/>
              <a:buFont typeface="Wingdings" pitchFamily="2" charset="2"/>
              <a:buNone/>
              <a:defRPr/>
            </a:pPr>
            <a:r>
              <a:rPr lang="pl-PL" sz="2400" b="0" kern="0">
                <a:solidFill>
                  <a:srgbClr val="000000"/>
                </a:solidFill>
                <a:latin typeface="+mn-lt"/>
                <a:cs typeface="Times New Roman" pitchFamily="18" charset="0"/>
              </a:rPr>
              <a:t>w której pełnomocnik ten został powołany do pełnienia funkcji.</a:t>
            </a:r>
            <a:endParaRPr lang="pl-PL" sz="2400" b="0" kern="0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82000" cy="417988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Na podstawie informacji uzyskanych w toku postępowania sprawdzającego </a:t>
            </a:r>
            <a:r>
              <a:rPr lang="pl-PL" altLang="pl-PL" b="1" smtClean="0">
                <a:solidFill>
                  <a:srgbClr val="FF0000"/>
                </a:solidFill>
              </a:rPr>
              <a:t>pełnomocnik ochrony ocenia czy osoba sprawdzana daje rękojmię zachowania tajemnicy</a:t>
            </a:r>
            <a:r>
              <a:rPr lang="pl-PL" altLang="pl-PL" smtClean="0"/>
              <a:t>. 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Nie można stwierdzić, że dana osoba daje taką rękojmię, jeśli </a:t>
            </a:r>
            <a:br>
              <a:rPr lang="pl-PL" altLang="pl-PL" smtClean="0"/>
            </a:br>
            <a:r>
              <a:rPr lang="pl-PL" altLang="pl-PL" smtClean="0"/>
              <a:t>w toku postępowania nie udało się usunąć którejkolwiek </a:t>
            </a:r>
            <a:br>
              <a:rPr lang="pl-PL" altLang="pl-PL" smtClean="0"/>
            </a:br>
            <a:r>
              <a:rPr lang="pl-PL" altLang="pl-PL" smtClean="0"/>
              <a:t>z  wątpliwości wymienionych w art. 24 ust. 2.</a:t>
            </a:r>
          </a:p>
        </p:txBody>
      </p:sp>
      <p:sp>
        <p:nvSpPr>
          <p:cNvPr id="23555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AAF8A5B-5261-4EC6-89AC-A3099E53A68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20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(15/19)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00213"/>
            <a:ext cx="8512175" cy="5157787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W zwykłym postępowaniu sprawdzającym </a:t>
            </a:r>
            <a:r>
              <a:rPr lang="pl-PL" dirty="0" smtClean="0"/>
              <a:t>pełnomocnik ochrony najczęściej weryfikuje występowanie wątpliwości dotyczących:   </a:t>
            </a:r>
          </a:p>
          <a:p>
            <a:pPr marL="355600" indent="-355600" algn="just"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przestrzegania porządku konstytucyjnego RP, a przede wszystkim, czy osoba sprawdzana uczestniczyła lub uczestniczy w działalności partii politycznych lub innych organizacji, </a:t>
            </a:r>
            <a:br>
              <a:rPr lang="pl-PL" dirty="0" smtClean="0"/>
            </a:br>
            <a:r>
              <a:rPr lang="pl-PL" dirty="0" smtClean="0"/>
              <a:t>o których mowa w art. 13 Konstytucji RP, albo współpracowała lub współpracuje z takimi partiami lub organizacjami;</a:t>
            </a:r>
          </a:p>
          <a:p>
            <a:pPr marL="355600" indent="-355600" algn="just"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ukrywania lub świadomego niezgodnego z prawdą podawania </a:t>
            </a:r>
            <a:br>
              <a:rPr lang="pl-PL" dirty="0" smtClean="0"/>
            </a:br>
            <a:r>
              <a:rPr lang="pl-PL" dirty="0" smtClean="0"/>
              <a:t>w ankiecie bezpieczeństwa osobowego lub postępowaniu sprawdzającym przez osobę sprawdzaną informacji mających znaczenie dla ochrony informacji niejawnych;</a:t>
            </a:r>
          </a:p>
        </p:txBody>
      </p:sp>
      <p:sp>
        <p:nvSpPr>
          <p:cNvPr id="2457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C716E43-3904-4222-8B88-AFE45981EEA2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21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(16/19)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55600" indent="-355600" algn="just">
              <a:buFont typeface="Wingdings" panose="05000000000000000000" pitchFamily="2" charset="2"/>
              <a:buChar char="ü"/>
            </a:pPr>
            <a:r>
              <a:rPr lang="pl-PL" altLang="pl-PL" sz="2200" smtClean="0"/>
              <a:t>wystąpienia związanych z osobą sprawdzaną okoliczności  powodujących ryzyko jej podatności na </a:t>
            </a:r>
            <a:r>
              <a:rPr lang="pl-PL" altLang="pl-PL" sz="2200" b="1" smtClean="0">
                <a:solidFill>
                  <a:srgbClr val="FF0000"/>
                </a:solidFill>
              </a:rPr>
              <a:t>szantaż lub wywieranie presji</a:t>
            </a:r>
            <a:r>
              <a:rPr lang="pl-PL" altLang="pl-PL" sz="2200" smtClean="0"/>
              <a:t>;     </a:t>
            </a:r>
          </a:p>
          <a:p>
            <a:pPr marL="355600" indent="-355600" algn="just">
              <a:buFont typeface="Wingdings" panose="05000000000000000000" pitchFamily="2" charset="2"/>
              <a:buChar char="ü"/>
            </a:pPr>
            <a:r>
              <a:rPr lang="pl-PL" altLang="pl-PL" sz="2200" b="1" smtClean="0">
                <a:solidFill>
                  <a:srgbClr val="FF0000"/>
                </a:solidFill>
              </a:rPr>
              <a:t>niewłaściwego postępowania z informacjami niejawnymi</a:t>
            </a:r>
            <a:r>
              <a:rPr lang="pl-PL" altLang="pl-PL" sz="2200" smtClean="0"/>
              <a:t>, jeżeli:</a:t>
            </a:r>
          </a:p>
          <a:p>
            <a:pPr marL="457200" lvl="1" indent="-279400" algn="just">
              <a:buFont typeface="Times New Roman" panose="02020603050405020304" pitchFamily="18" charset="0"/>
              <a:buAutoNum type="alphaLcParenR"/>
            </a:pPr>
            <a:r>
              <a:rPr lang="pl-PL" altLang="pl-PL" sz="2200" smtClean="0"/>
              <a:t>doprowadziło to bezpośrednio do ujawnienia tych informacji osobom nieuprawnionym;</a:t>
            </a:r>
          </a:p>
          <a:p>
            <a:pPr marL="457200" lvl="1" indent="-279400" algn="just">
              <a:buFont typeface="Times New Roman" panose="02020603050405020304" pitchFamily="18" charset="0"/>
              <a:buAutoNum type="alphaLcParenR"/>
            </a:pPr>
            <a:r>
              <a:rPr lang="pl-PL" altLang="pl-PL" sz="2200" smtClean="0"/>
              <a:t>było to wynikiem celowego działania;</a:t>
            </a:r>
          </a:p>
          <a:p>
            <a:pPr marL="457200" lvl="1" indent="-279400" algn="just">
              <a:buFont typeface="Times New Roman" panose="02020603050405020304" pitchFamily="18" charset="0"/>
              <a:buAutoNum type="alphaLcParenR"/>
            </a:pPr>
            <a:r>
              <a:rPr lang="pl-PL" altLang="pl-PL" sz="2200" smtClean="0"/>
              <a:t>stwarzało to realne zagrożenie ich nieuprawnionym ujawnieniem </a:t>
            </a:r>
            <a:br>
              <a:rPr lang="pl-PL" altLang="pl-PL" sz="2200" smtClean="0"/>
            </a:br>
            <a:r>
              <a:rPr lang="pl-PL" altLang="pl-PL" sz="2200" smtClean="0"/>
              <a:t>i niemiało charakteru incydentalnego;</a:t>
            </a:r>
          </a:p>
          <a:p>
            <a:pPr marL="457200" lvl="1" indent="-279400" algn="just">
              <a:buFont typeface="Times New Roman" panose="02020603050405020304" pitchFamily="18" charset="0"/>
              <a:buAutoNum type="alphaLcParenR"/>
            </a:pPr>
            <a:r>
              <a:rPr lang="pl-PL" altLang="pl-PL" sz="2200" smtClean="0"/>
              <a:t>dopuściła  się tego osoba szczególnie zobowiązana na podstawie ustawy do ochrony informacji  niejawnych: </a:t>
            </a:r>
            <a:r>
              <a:rPr lang="pl-PL" altLang="pl-PL" sz="2200" b="1" smtClean="0">
                <a:solidFill>
                  <a:srgbClr val="FF0000"/>
                </a:solidFill>
              </a:rPr>
              <a:t>pełnomocnik ochrony, jego zastępca lub kierownik kancelarii tajnej.</a:t>
            </a:r>
          </a:p>
        </p:txBody>
      </p:sp>
      <p:sp>
        <p:nvSpPr>
          <p:cNvPr id="25603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A4E9A99-7789-455E-BDA5-3012ED31C235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22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(17/19)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zawartości 2"/>
          <p:cNvSpPr>
            <a:spLocks noGrp="1"/>
          </p:cNvSpPr>
          <p:nvPr>
            <p:ph idx="1"/>
          </p:nvPr>
        </p:nvSpPr>
        <p:spPr>
          <a:xfrm>
            <a:off x="381000" y="2057400"/>
            <a:ext cx="8382000" cy="3532188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razie niedających się usunąć wątpliwości, o których mowa powyżej, </a:t>
            </a:r>
            <a:r>
              <a:rPr lang="pl-PL" altLang="pl-PL" b="1" smtClean="0">
                <a:solidFill>
                  <a:srgbClr val="FF0000"/>
                </a:solidFill>
              </a:rPr>
              <a:t>interes ochrony informacji niejawnych ma pierwszeństwo przed innymi prawnie chronionymi interesami.</a:t>
            </a:r>
          </a:p>
        </p:txBody>
      </p:sp>
      <p:sp>
        <p:nvSpPr>
          <p:cNvPr id="26627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5DD91CA-FDBF-4E66-BEDB-890024F8100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23</a:t>
            </a:fld>
            <a:endParaRPr lang="pl-PL" altLang="pl-PL" sz="1400" smtClean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(18/19)</a:t>
            </a:r>
            <a:endParaRPr lang="pl-PL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82000" cy="425132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Zwykłe postępowanie  sprawdzające kończy się wydaniem: 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poświadczenia  bezpieczeństwa</a:t>
            </a:r>
            <a:r>
              <a:rPr lang="pl-PL" dirty="0" smtClean="0"/>
              <a:t>; 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decyzją o odmowie </a:t>
            </a:r>
            <a:r>
              <a:rPr lang="pl-PL" dirty="0" smtClean="0"/>
              <a:t>wydania poświadczenia bezpieczeństwa;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decyzją o umorzeniu </a:t>
            </a:r>
            <a:r>
              <a:rPr lang="pl-PL" dirty="0" smtClean="0"/>
              <a:t>postępowania sprawdzającego.   </a:t>
            </a:r>
          </a:p>
          <a:p>
            <a:pPr marL="0" indent="0" algn="just">
              <a:lnSpc>
                <a:spcPct val="150000"/>
              </a:lnSpc>
              <a:spcBef>
                <a:spcPts val="1800"/>
              </a:spcBef>
              <a:buFontTx/>
              <a:buNone/>
              <a:defRPr/>
            </a:pPr>
            <a:r>
              <a:rPr lang="pl-PL" dirty="0" smtClean="0"/>
              <a:t>O sposobie zakończenia postępowania pełnomocnik ochrony informuje ABW.</a:t>
            </a:r>
          </a:p>
        </p:txBody>
      </p:sp>
      <p:sp>
        <p:nvSpPr>
          <p:cNvPr id="27651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2CA1DF4F-8186-48F0-843C-F5646A046E7B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24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(19/19)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41DC6BF4-4C49-416C-81C9-4B08E586CE7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25</a:t>
            </a:fld>
            <a:endParaRPr lang="pl-PL" altLang="pl-PL" sz="1400" smtClean="0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908050"/>
            <a:ext cx="76612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Wydanie poświadczenia bezpieczeństwa (1/2)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82000" cy="3675063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Po zakończeniu postępowania sprawdzającego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z wynikiem pozytywnym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pełnomocnik ochrony wydaje poświadczenie bezpieczeństwa i przekazuj</a:t>
            </a:r>
            <a:r>
              <a:rPr lang="pl-PL" altLang="pl-PL" smtClean="0"/>
              <a:t>e</a:t>
            </a:r>
            <a:r>
              <a:rPr lang="pl-PL" altLang="pl-PL" smtClean="0">
                <a:cs typeface="Times New Roman" panose="02020603050405020304" pitchFamily="18" charset="0"/>
              </a:rPr>
              <a:t> je (doręcza) osobie sprawdzanej, zawiadamiając </a:t>
            </a:r>
            <a:r>
              <a:rPr lang="pl-PL" altLang="pl-PL" smtClean="0"/>
              <a:t>kierownika jednostki organizacyjnej lub osobę uprawnioną do obsady stanowiska</a:t>
            </a:r>
            <a:r>
              <a:rPr lang="pl-PL" altLang="pl-PL" smtClean="0">
                <a:cs typeface="Times New Roman" panose="02020603050405020304" pitchFamily="18" charset="0"/>
              </a:rPr>
              <a:t>.</a:t>
            </a: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b="1" smtClean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16113"/>
            <a:ext cx="8382000" cy="49418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Poświadczenie bezpieczeństwa wydaje się na okres </a:t>
            </a:r>
            <a:r>
              <a:rPr lang="pl-PL" altLang="pl-PL" b="1" smtClean="0">
                <a:solidFill>
                  <a:srgbClr val="FF0000"/>
                </a:solidFill>
              </a:rPr>
              <a:t>10 lat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br>
              <a:rPr lang="pl-PL" altLang="pl-PL" smtClean="0">
                <a:solidFill>
                  <a:srgbClr val="FF0000"/>
                </a:solidFill>
              </a:rPr>
            </a:br>
            <a:r>
              <a:rPr lang="pl-PL" altLang="pl-PL" smtClean="0"/>
              <a:t>w przypadku dostępu do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</a:t>
            </a:r>
            <a:r>
              <a:rPr lang="pl-PL" altLang="pl-PL" smtClean="0"/>
              <a:t>.</a:t>
            </a: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Poświadczenia bezpieczeństwa wydane przez pełnomocników ochrony służb wymienionych w art. 23 ust. 5 zachowują ważność </a:t>
            </a:r>
            <a:r>
              <a:rPr lang="pl-PL" altLang="pl-PL" b="1" smtClean="0">
                <a:solidFill>
                  <a:srgbClr val="FF0000"/>
                </a:solidFill>
              </a:rPr>
              <a:t>wyłącznie</a:t>
            </a:r>
            <a:r>
              <a:rPr lang="pl-PL" altLang="pl-PL" b="1" smtClean="0"/>
              <a:t> </a:t>
            </a:r>
            <a:r>
              <a:rPr lang="pl-PL" altLang="pl-PL" smtClean="0"/>
              <a:t>w okresie pracy lub służby w organie, który przeprowadził postępowanie sprawdzające. </a:t>
            </a:r>
            <a:r>
              <a:rPr lang="pl-PL" altLang="pl-PL" b="1" smtClean="0">
                <a:solidFill>
                  <a:srgbClr val="002060"/>
                </a:solidFill>
              </a:rPr>
              <a:t>Wyjątek: oddelegowanie do innej jednostki.</a:t>
            </a:r>
          </a:p>
        </p:txBody>
      </p:sp>
      <p:sp>
        <p:nvSpPr>
          <p:cNvPr id="29699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D7DF6E91-2CC1-4172-99F3-E597FBC41AD0}" type="slidenum">
              <a:rPr lang="pl-PL" altLang="pl-PL" sz="1400" b="0"/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26</a:t>
            </a:fld>
            <a:endParaRPr lang="pl-PL" altLang="pl-PL" sz="1400" b="0"/>
          </a:p>
        </p:txBody>
      </p:sp>
      <p:sp>
        <p:nvSpPr>
          <p:cNvPr id="29700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57050A78-30A6-4DC3-858E-33A24B83362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26</a:t>
            </a:fld>
            <a:endParaRPr lang="pl-PL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908050"/>
            <a:ext cx="76612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Wydanie poświadczenia bezpieczeństwa (2/</a:t>
            </a:r>
            <a:r>
              <a:rPr lang="pl-PL" dirty="0" err="1" smtClean="0">
                <a:cs typeface="Times New Roman" pitchFamily="18" charset="0"/>
              </a:rPr>
              <a:t>2</a:t>
            </a:r>
            <a:r>
              <a:rPr lang="pl-PL" dirty="0" smtClean="0"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2208636-2AE0-49F9-B526-2E9BEBE3048C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27</a:t>
            </a:fld>
            <a:endParaRPr lang="pl-PL" altLang="pl-PL" sz="1400" smtClean="0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1052513"/>
            <a:ext cx="7056438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Odmowa wydania poświadczenia bezpieczeństwa (1/2)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49500"/>
            <a:ext cx="8382000" cy="4279900"/>
          </a:xfrm>
        </p:spPr>
        <p:txBody>
          <a:bodyPr/>
          <a:lstStyle/>
          <a:p>
            <a:pPr marL="542925" indent="-452438" algn="just" eaLnBrk="1" hangingPunct="1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Przesłanki decyzji o odmowie </a:t>
            </a:r>
            <a:r>
              <a:rPr lang="pl-PL" altLang="pl-PL" smtClean="0">
                <a:cs typeface="Times New Roman" panose="02020603050405020304" pitchFamily="18" charset="0"/>
              </a:rPr>
              <a:t>(art. 30 ust. 1-2):</a:t>
            </a:r>
            <a:endParaRPr lang="pl-PL" altLang="pl-PL" smtClean="0"/>
          </a:p>
          <a:p>
            <a:pPr marL="542925" indent="-452438" algn="just" eaLnBrk="1" hangingPunct="1"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nie zostały usunięte wątpliwości</a:t>
            </a:r>
            <a:r>
              <a:rPr lang="pl-PL" altLang="pl-PL" smtClean="0">
                <a:cs typeface="Times New Roman" panose="02020603050405020304" pitchFamily="18" charset="0"/>
              </a:rPr>
              <a:t>, o których mowa w art. 24 ust. 2;</a:t>
            </a:r>
          </a:p>
          <a:p>
            <a:pPr marL="542925" indent="-452438" algn="just" eaLnBrk="1" hangingPunct="1"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skazanie prawomocnym wyrokiem </a:t>
            </a:r>
            <a:r>
              <a:rPr lang="pl-PL" altLang="pl-PL" smtClean="0">
                <a:cs typeface="Times New Roman" panose="02020603050405020304" pitchFamily="18" charset="0"/>
              </a:rPr>
              <a:t>na karę pozbawienia wolności za przestępstwo umyślne ścigane z oskarżenia publicznego, także popełnione za granicą lub umyślne przestępstwo skarbowe, jeżeli czyn, za który nastąpiło skazanie wywołuje wątpliwości, o których mowa w art. 24 ust. 2.</a:t>
            </a:r>
            <a:endParaRPr lang="pl-PL" altLang="pl-PL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85FBC70-2B7D-4E0F-AD6D-F6107ED3C150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28</a:t>
            </a:fld>
            <a:endParaRPr lang="pl-PL" altLang="pl-PL" sz="14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5038"/>
            <a:ext cx="8583613" cy="4652962"/>
          </a:xfrm>
        </p:spPr>
        <p:txBody>
          <a:bodyPr/>
          <a:lstStyle/>
          <a:p>
            <a:pPr marL="355600" indent="-355600" algn="just" eaLnBrk="1" hangingPunct="1">
              <a:lnSpc>
                <a:spcPct val="110000"/>
              </a:lnSpc>
            </a:pPr>
            <a:r>
              <a:rPr lang="pl-PL" altLang="pl-PL" smtClean="0"/>
              <a:t>Po zakończeniu postępowania sprawdzającego </a:t>
            </a:r>
            <a:r>
              <a:rPr lang="pl-PL" altLang="pl-PL" b="1" smtClean="0">
                <a:solidFill>
                  <a:srgbClr val="FF0000"/>
                </a:solidFill>
              </a:rPr>
              <a:t>z wynikiem negatywnym</a:t>
            </a:r>
            <a:r>
              <a:rPr lang="pl-PL" altLang="pl-PL" smtClean="0"/>
              <a:t>, pełnomocnik ochrony wydaje decyzję o o</a:t>
            </a:r>
            <a:r>
              <a:rPr lang="pl-PL" altLang="pl-PL" smtClean="0">
                <a:cs typeface="Times New Roman" panose="02020603050405020304" pitchFamily="18" charset="0"/>
              </a:rPr>
              <a:t>dmow</a:t>
            </a:r>
            <a:r>
              <a:rPr lang="pl-PL" altLang="pl-PL" smtClean="0"/>
              <a:t>ie wyda</a:t>
            </a:r>
            <a:r>
              <a:rPr lang="pl-PL" altLang="pl-PL" smtClean="0">
                <a:cs typeface="Times New Roman" panose="02020603050405020304" pitchFamily="18" charset="0"/>
              </a:rPr>
              <a:t>nia poświadczenia bezpieczeństwa i doręcza ją osobie sprawdzanej.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355600" indent="-355600" algn="just" eaLnBrk="1" hangingPunct="1">
              <a:lnSpc>
                <a:spcPct val="11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Informację o odmowie wydania poświadczenia pełnomocnik ochrony przekazuje </a:t>
            </a:r>
            <a:r>
              <a:rPr lang="pl-PL" altLang="pl-PL" smtClean="0"/>
              <a:t>kierownikowi jednostki organizacyjnej lub osobie uprawnionej do obsady stanowiska oraz</a:t>
            </a:r>
            <a:r>
              <a:rPr lang="pl-PL" altLang="pl-PL" smtClean="0">
                <a:cs typeface="Times New Roman" panose="02020603050405020304" pitchFamily="18" charset="0"/>
              </a:rPr>
              <a:t> ABW. 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355600" indent="-355600" algn="just" eaLnBrk="1" hangingPunct="1">
              <a:lnSpc>
                <a:spcPct val="11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Niezwłoc</a:t>
            </a:r>
            <a:r>
              <a:rPr lang="pl-PL" altLang="pl-PL" smtClean="0"/>
              <a:t>znie po otrzymaniu zawiadomienia o odmowie wydania poświadczenia bezpieczeństwa, o</a:t>
            </a:r>
            <a:r>
              <a:rPr lang="pl-PL" altLang="pl-PL" smtClean="0">
                <a:cs typeface="Times New Roman" panose="02020603050405020304" pitchFamily="18" charset="0"/>
              </a:rPr>
              <a:t>soba upoważniona do obsady stanowiska jest obowiązana</a:t>
            </a:r>
            <a:r>
              <a:rPr lang="pl-PL" altLang="pl-PL" smtClean="0"/>
              <a:t> uniemożliwić dostęp do informacji niejawnych osobie, której odmowa dotyczy.</a:t>
            </a:r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title"/>
          </p:nvPr>
        </p:nvSpPr>
        <p:spPr>
          <a:xfrm>
            <a:off x="1403350" y="1052513"/>
            <a:ext cx="7056438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Odmowa wydania poświadczenia bezpieczeństwa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288" y="2276475"/>
            <a:ext cx="8367712" cy="4419600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Decyzja o odmowie </a:t>
            </a:r>
            <a:r>
              <a:rPr lang="pl-PL" dirty="0" smtClean="0"/>
              <a:t>wydania poświadczenia bezpieczeństwa zawiera: </a:t>
            </a:r>
          </a:p>
          <a:p>
            <a:pPr marL="355600" indent="-355600" algn="just">
              <a:buFont typeface="Wingdings" panose="05000000000000000000" pitchFamily="2" charset="2"/>
              <a:buAutoNum type="arabicParenR"/>
              <a:defRPr/>
            </a:pPr>
            <a:r>
              <a:rPr lang="pl-PL" dirty="0" smtClean="0"/>
              <a:t>podstawę prawną oraz uzasadnienie faktyczne i prawne;</a:t>
            </a:r>
          </a:p>
          <a:p>
            <a:pPr marL="355600" indent="-355600" algn="just">
              <a:buFont typeface="Wingdings" panose="05000000000000000000" pitchFamily="2" charset="2"/>
              <a:buAutoNum type="arabicParenR"/>
              <a:defRPr/>
            </a:pPr>
            <a:r>
              <a:rPr lang="pl-PL" dirty="0" smtClean="0"/>
              <a:t>wskazanie osoby, która wydała polecenie przeprowadzenia postępowania sprawdzającego;</a:t>
            </a:r>
          </a:p>
          <a:p>
            <a:pPr marL="355600" indent="-355600" algn="just">
              <a:buFont typeface="Wingdings" panose="05000000000000000000" pitchFamily="2" charset="2"/>
              <a:buAutoNum type="arabicParenR"/>
              <a:defRPr/>
            </a:pPr>
            <a:r>
              <a:rPr lang="pl-PL" dirty="0" smtClean="0"/>
              <a:t>określenie organu, który przeprowadził postępowanie sprawdzające;</a:t>
            </a:r>
          </a:p>
          <a:p>
            <a:pPr marL="355600" indent="-355600" algn="just">
              <a:buFont typeface="Wingdings" panose="05000000000000000000" pitchFamily="2" charset="2"/>
              <a:buAutoNum type="arabicParenR"/>
              <a:defRPr/>
            </a:pPr>
            <a:r>
              <a:rPr lang="pl-PL" dirty="0" smtClean="0"/>
              <a:t>datę i miejsce wydania;</a:t>
            </a:r>
          </a:p>
          <a:p>
            <a:pPr marL="355600" indent="-355600" algn="just">
              <a:buFont typeface="Wingdings" panose="05000000000000000000" pitchFamily="2" charset="2"/>
              <a:buAutoNum type="arabicParenR"/>
              <a:defRPr/>
            </a:pPr>
            <a:r>
              <a:rPr lang="pl-PL" dirty="0" smtClean="0"/>
              <a:t>imię, nazwisko i datę urodzenia osoby sprawdzanej;</a:t>
            </a:r>
          </a:p>
        </p:txBody>
      </p:sp>
      <p:sp>
        <p:nvSpPr>
          <p:cNvPr id="32771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27DF4BC-8BFE-43B6-9C1C-0D4D49EA0BD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29</a:t>
            </a:fld>
            <a:endParaRPr lang="pl-PL" altLang="pl-PL" sz="140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981075"/>
            <a:ext cx="74882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Elementy decyzji o odmowie wydania poświadczenia bezpieczeństwa (1/3)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E92A0EB5-1715-4A65-8996-AA517E513E9A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</a:t>
            </a:fld>
            <a:endParaRPr lang="pl-PL" altLang="pl-PL" sz="1400" smtClean="0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205038"/>
            <a:ext cx="8512175" cy="4464050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r>
              <a:rPr lang="pl-PL" dirty="0" smtClean="0"/>
              <a:t>Pełnomocnik ochrony jednostki organizacyjnej zlecającej wykonanie umowy związanej z dostępem do informacji niejawnych o klauzuli „poufne” </a:t>
            </a:r>
            <a:r>
              <a:rPr lang="pl-PL" b="1" dirty="0" smtClean="0">
                <a:solidFill>
                  <a:srgbClr val="FF0000"/>
                </a:solidFill>
              </a:rPr>
              <a:t>może przeprowadzić zwykłe postępowania sprawdzające</a:t>
            </a:r>
            <a:r>
              <a:rPr lang="pl-PL" dirty="0" smtClean="0"/>
              <a:t> wobec pracowników (osób wykonujących prace zlecone) przedsiębiorcy wykonującego tę umowę, jeśli przedsiębiorca ten: </a:t>
            </a:r>
          </a:p>
          <a:p>
            <a:pPr marL="355600" indent="-355600" algn="just" eaLnBrk="1" hangingPunct="1"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legitymuje się świadectwem bezpieczeństwa przemysłowego trzeciego stopnia lub </a:t>
            </a:r>
          </a:p>
          <a:p>
            <a:pPr marL="355600" indent="-355600" algn="just" eaLnBrk="1" hangingPunct="1"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trwa wobec niego postępowanie bezpieczeństwa przemysłowego w celu wydania takiego świadectwa.</a:t>
            </a:r>
            <a:endParaRPr lang="pl-PL" sz="1600" b="1" dirty="0" smtClean="0">
              <a:solidFill>
                <a:srgbClr val="00206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620713"/>
            <a:ext cx="7445375" cy="15843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Właściwość pełnomocników ochrony </a:t>
            </a:r>
            <a:br>
              <a:rPr lang="pl-PL" dirty="0" smtClean="0"/>
            </a:br>
            <a:r>
              <a:rPr lang="pl-PL" dirty="0" smtClean="0"/>
              <a:t>w zakresie postępowań sprawdzających (2/3)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zawartości 2"/>
          <p:cNvSpPr>
            <a:spLocks noGrp="1"/>
          </p:cNvSpPr>
          <p:nvPr>
            <p:ph idx="1"/>
          </p:nvPr>
        </p:nvSpPr>
        <p:spPr>
          <a:xfrm>
            <a:off x="395288" y="2438400"/>
            <a:ext cx="8382000" cy="4419600"/>
          </a:xfrm>
        </p:spPr>
        <p:txBody>
          <a:bodyPr/>
          <a:lstStyle/>
          <a:p>
            <a:pPr marL="355600" indent="-355600" algn="just">
              <a:buFont typeface="Times New Roman" panose="02020603050405020304" pitchFamily="18" charset="0"/>
              <a:buAutoNum type="arabicParenR" startAt="6"/>
            </a:pPr>
            <a:r>
              <a:rPr lang="pl-PL" altLang="pl-PL" smtClean="0"/>
              <a:t>określenie rodzaju przeprowadzonego postępowania sprawdzającego, ze wskazaniem klauzuli informacji niejawnych, do których osoba sprawdzana miała mieć dostęp;</a:t>
            </a:r>
          </a:p>
          <a:p>
            <a:pPr marL="355600" indent="-355600" algn="just">
              <a:buFont typeface="Times New Roman" panose="02020603050405020304" pitchFamily="18" charset="0"/>
              <a:buAutoNum type="arabicParenR" startAt="6"/>
            </a:pPr>
            <a:r>
              <a:rPr lang="pl-PL" altLang="pl-PL" smtClean="0"/>
              <a:t>stwierdzenie, że osoba sprawdzana nie daje rękojmi zachowania tajemnicy (nie dotyczy decyzji o umorzeniu);</a:t>
            </a:r>
          </a:p>
          <a:p>
            <a:pPr marL="355600" indent="-355600" algn="just">
              <a:buFont typeface="Times New Roman" panose="02020603050405020304" pitchFamily="18" charset="0"/>
              <a:buAutoNum type="arabicParenR" startAt="6"/>
            </a:pPr>
            <a:r>
              <a:rPr lang="pl-PL" altLang="pl-PL" smtClean="0"/>
              <a:t>imienną pieczęć i podpis pełnomocnika ochrony (zastępcy pełnomocnika ochrony), który przeprowadził postępowanie sprawdzające;</a:t>
            </a:r>
          </a:p>
          <a:p>
            <a:pPr marL="355600" indent="-355600" algn="just">
              <a:buFont typeface="Times New Roman" panose="02020603050405020304" pitchFamily="18" charset="0"/>
              <a:buAutoNum type="arabicParenR" startAt="6"/>
            </a:pPr>
            <a:r>
              <a:rPr lang="pl-PL" altLang="pl-PL" smtClean="0"/>
              <a:t>pouczenie o dopuszczalności i terminie wniesienia odwołania do Szefa ABW .</a:t>
            </a:r>
          </a:p>
        </p:txBody>
      </p:sp>
      <p:sp>
        <p:nvSpPr>
          <p:cNvPr id="33795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14BE6CA-C73C-4B69-99F0-9E629A9A0D42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30</a:t>
            </a:fld>
            <a:endParaRPr lang="pl-PL" altLang="pl-PL" sz="140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981075"/>
            <a:ext cx="74882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Elementy decyzji o odmowie wydania poświadczenia bezpieczeństwa (2/3)</a:t>
            </a:r>
          </a:p>
        </p:txBody>
      </p:sp>
    </p:spTree>
  </p:cSld>
  <p:clrMapOvr>
    <a:masterClrMapping/>
  </p:clrMapOvr>
  <p:transition>
    <p:rand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600"/>
              </a:spcBef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b="1" smtClean="0">
                <a:solidFill>
                  <a:srgbClr val="FF0000"/>
                </a:solidFill>
              </a:rPr>
              <a:t>Uzasadnienie faktyczne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powinno zawierać wskazanie faktów, które organ uznał za udowodnione, dowodów, na których się oparł, oraz przyczyn, z powodu których innym dowodom odmówił wiarygodności i mocy dowodowej, zaś </a:t>
            </a:r>
            <a:r>
              <a:rPr lang="pl-PL" altLang="pl-PL" b="1" smtClean="0">
                <a:solidFill>
                  <a:srgbClr val="FF0000"/>
                </a:solidFill>
              </a:rPr>
              <a:t>uzasadnienie prawne</a:t>
            </a:r>
            <a:r>
              <a:rPr lang="pl-PL" altLang="pl-PL" smtClean="0"/>
              <a:t> – wyjaśnienie podstawy prawnej decyzji, z przytoczeniem przepisów prawa.</a:t>
            </a:r>
          </a:p>
          <a:p>
            <a:pPr marL="0" indent="0" algn="just">
              <a:spcBef>
                <a:spcPts val="600"/>
              </a:spcBef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mtClean="0"/>
              <a:t>Uzasadnienie faktyczne </a:t>
            </a:r>
            <a:r>
              <a:rPr lang="pl-PL" altLang="pl-PL" b="1" smtClean="0">
                <a:solidFill>
                  <a:srgbClr val="FF0000"/>
                </a:solidFill>
              </a:rPr>
              <a:t>w części zawierającej informacje niejawne</a:t>
            </a:r>
            <a:r>
              <a:rPr lang="pl-PL" altLang="pl-PL" smtClean="0"/>
              <a:t> podlega ochronie na zasadach określonych w ustawie. </a:t>
            </a:r>
          </a:p>
        </p:txBody>
      </p:sp>
      <p:sp>
        <p:nvSpPr>
          <p:cNvPr id="3481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09DCA569-321D-4547-A723-EE338A946F3C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31</a:t>
            </a:fld>
            <a:endParaRPr lang="pl-PL" altLang="pl-PL" sz="140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981075"/>
            <a:ext cx="74882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Elementy decyzji o odmowie wydania poświadczenia bezpieczeństwa (3/</a:t>
            </a:r>
            <a:r>
              <a:rPr lang="pl-PL" dirty="0" err="1" smtClean="0"/>
              <a:t>3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EFACFCD-5A46-465A-B96B-154D6387FCD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32</a:t>
            </a:fld>
            <a:endParaRPr lang="pl-PL" altLang="pl-PL" sz="1400" smtClean="0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846138"/>
            <a:ext cx="770572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Umorzenie postępowania sprawdzającego (1/2)</a:t>
            </a:r>
            <a:endParaRPr lang="pl-PL" b="1" dirty="0" smtClean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16113"/>
            <a:ext cx="8526463" cy="4737100"/>
          </a:xfrm>
        </p:spPr>
        <p:txBody>
          <a:bodyPr/>
          <a:lstStyle/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 ochrony umarza postępowanie sprawdzające: </a:t>
            </a:r>
          </a:p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w przypadku śmierci osoby sprawdzanej;</a:t>
            </a:r>
          </a:p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rezygnacji osoby sprawdzanej z ubiegania się albo zajmowania stanowiska lub wykonywania pracy, łączących się z dostępem do informacji niejawnych;</a:t>
            </a:r>
          </a:p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odstąpienia przez kierownika jednostki organizacyjnej od zamiaru obsadzenia osoby sprawdzanej na stanowisku lub zlecenia jej prac związanych z dostępem do informacji niejawnych;</a:t>
            </a:r>
          </a:p>
          <a:p>
            <a:pPr marL="452438" indent="-452438" algn="just" eaLnBrk="1" hangingPunct="1">
              <a:lnSpc>
                <a:spcPct val="110000"/>
              </a:lnSpc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gdy postępowanie z innej przyczyny stało się bezprzedmiotowe.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E341A800-7DFC-4CEB-B5D4-BB383FF2A43C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33</a:t>
            </a:fld>
            <a:endParaRPr lang="pl-PL" altLang="pl-PL" sz="140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60575"/>
            <a:ext cx="8496300" cy="3889375"/>
          </a:xfrm>
        </p:spPr>
        <p:txBody>
          <a:bodyPr/>
          <a:lstStyle/>
          <a:p>
            <a:pPr marL="179388" lvl="1" indent="0" algn="just" eaLnBrk="1" hangingPunct="1">
              <a:lnSpc>
                <a:spcPct val="150000"/>
              </a:lnSpc>
              <a:buSzPct val="60000"/>
              <a:buFont typeface="Wingdings" panose="05000000000000000000" pitchFamily="2" charset="2"/>
              <a:buNone/>
            </a:pPr>
            <a:r>
              <a:rPr lang="pl-PL" altLang="pl-PL" smtClean="0"/>
              <a:t>Decyzja o umorzeniu postępowania sprawdzającego wymaga zastosowania odpowiednio tych samych elementów co decyzja </a:t>
            </a:r>
            <a:br>
              <a:rPr lang="pl-PL" altLang="pl-PL" smtClean="0"/>
            </a:br>
            <a:r>
              <a:rPr lang="pl-PL" altLang="pl-PL" smtClean="0"/>
              <a:t>o odmowie wydania poświadczenia bezpieczeństwa, w tym uzasadnienia prawnego i faktycznego.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846138"/>
            <a:ext cx="770572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Umorzenie postępowania sprawdzającego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  <a:endParaRPr lang="pl-PL" b="1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54B37D7-55C3-4DB3-9FA9-7E8A1A963363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34</a:t>
            </a:fld>
            <a:endParaRPr lang="pl-PL" altLang="pl-PL" sz="1400" smtClean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765175"/>
            <a:ext cx="7777162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Zawieszenie postępowania sprawdzającego (1/3)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700213"/>
            <a:ext cx="8856663" cy="4968875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 ochrony może zawiesić postępowanie sprawdzające </a:t>
            </a: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w przypadku:</a:t>
            </a:r>
          </a:p>
          <a:p>
            <a:pPr marL="542925" lvl="1" indent="-363538" algn="just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trwającej powyżej 30 dni </a:t>
            </a:r>
            <a:r>
              <a:rPr lang="pl-PL" altLang="pl-PL" b="1" smtClean="0">
                <a:solidFill>
                  <a:srgbClr val="002060"/>
                </a:solidFill>
              </a:rPr>
              <a:t>choroby osoby sprawdzanej</a:t>
            </a:r>
            <a:r>
              <a:rPr lang="pl-PL" altLang="pl-PL" smtClean="0"/>
              <a:t>, uniemożliwiającej skuteczne przeprowadzenie postępowania sprawdzającego;</a:t>
            </a:r>
          </a:p>
          <a:p>
            <a:pPr marL="542925" lvl="1" indent="-363538" algn="just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</a:rPr>
              <a:t>wyjazdu za granicę </a:t>
            </a:r>
            <a:r>
              <a:rPr lang="pl-PL" altLang="pl-PL" smtClean="0"/>
              <a:t>osoby sprawdzanej na okres przekraczający </a:t>
            </a:r>
            <a:br>
              <a:rPr lang="pl-PL" altLang="pl-PL" smtClean="0"/>
            </a:br>
            <a:r>
              <a:rPr lang="pl-PL" altLang="pl-PL" smtClean="0"/>
              <a:t>30 dni;</a:t>
            </a:r>
          </a:p>
          <a:p>
            <a:pPr marL="542925" lvl="1" indent="-363538" algn="just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gdy rozpatrzenie sprawy i wydanie decyzji </a:t>
            </a:r>
            <a:r>
              <a:rPr lang="pl-PL" altLang="pl-PL" b="1" smtClean="0">
                <a:solidFill>
                  <a:srgbClr val="002060"/>
                </a:solidFill>
              </a:rPr>
              <a:t>zależy od wcześniejszego rozstrzygnięcia innego organu</a:t>
            </a:r>
            <a:r>
              <a:rPr lang="pl-PL" altLang="pl-PL" smtClean="0"/>
              <a:t>, w szczególności w przypadku wszczęcia przeciwko osobie sprawdzanej postępowania karnego w sprawie o przestępstwo umyślne, ścigane z oskarżenia publicznego lub umyślne przestępstwo skarbowe;</a:t>
            </a:r>
            <a:endParaRPr lang="pl-PL" altLang="pl-PL" smtClean="0">
              <a:cs typeface="Times New Roman" panose="02020603050405020304" pitchFamily="18" charset="0"/>
            </a:endParaRPr>
          </a:p>
          <a:p>
            <a:pPr marL="542925" lvl="1" indent="-363538" algn="just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/>
              <a:t>gdy </a:t>
            </a:r>
            <a:r>
              <a:rPr lang="pl-PL" altLang="pl-PL" b="1" smtClean="0">
                <a:solidFill>
                  <a:srgbClr val="002060"/>
                </a:solidFill>
              </a:rPr>
              <a:t>przeprowadzenie skutecznego postępowania sprawdzającego nie jest możliwe </a:t>
            </a:r>
            <a:r>
              <a:rPr lang="pl-PL" altLang="pl-PL" smtClean="0"/>
              <a:t>z innych przyczyn niezależnych od organu je prowadzącego</a:t>
            </a:r>
            <a:r>
              <a:rPr lang="pl-PL" altLang="pl-PL" smtClean="0"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2815D422-7A66-4553-AA1C-045B753755F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35</a:t>
            </a:fld>
            <a:endParaRPr lang="pl-PL" altLang="pl-PL" sz="1400" smtClean="0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276475"/>
            <a:ext cx="8382000" cy="3671888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Zawieszone postępowanie podejmuje się z urzędu lub na żądanie strony, jeżeli:</a:t>
            </a:r>
          </a:p>
          <a:p>
            <a:pPr marL="355600" indent="-355600" algn="just" eaLnBrk="1" hangingPunct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ustały przyczyny uzasadniające zawieszenie postępowania;</a:t>
            </a:r>
          </a:p>
          <a:p>
            <a:pPr marL="355600" indent="-355600" algn="just" eaLnBrk="1" hangingPunct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ujawniono okoliczności mogące stanowić podstawę do odmowy wydania poświadczenia bezpieczeństwa lub umorzenia postępowania sprawdzającego.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909638"/>
            <a:ext cx="7777162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Zawieszenie postępowania sprawdzającego (2/3)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F1A4CE1-4599-4159-879F-C266FEF7857D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36</a:t>
            </a:fld>
            <a:endParaRPr lang="pl-PL" altLang="pl-PL" sz="14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439150" cy="4868862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Zawieszenie i podjęcie zawieszonego postępowania następuje </a:t>
            </a:r>
            <a:br>
              <a:rPr lang="pl-PL" altLang="pl-PL" smtClean="0"/>
            </a:br>
            <a:r>
              <a:rPr lang="pl-PL" altLang="pl-PL" b="1" smtClean="0">
                <a:solidFill>
                  <a:srgbClr val="FF0000"/>
                </a:solidFill>
              </a:rPr>
              <a:t>w formie postanowienia.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O zawieszeniu i o podjęciu postępowania pełnomocnik zawiadamia kierownika jednostki organizacyjnej lub osobę uprawnioną do obsady stanowiska  oraz osobę sprawdzaną. 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Na postanowienie o zawieszeniu i podjęciu zawieszonego postępowania osobie sprawdzanej przysługuje prawo wniesienia </a:t>
            </a:r>
            <a:r>
              <a:rPr lang="pl-PL" altLang="pl-PL" b="1" smtClean="0">
                <a:solidFill>
                  <a:srgbClr val="FF0000"/>
                </a:solidFill>
              </a:rPr>
              <a:t>zażalenia do Szefa ABW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za pośrednictwem pełnomocnika ochrony.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Zażalenie wnosi się w terminie </a:t>
            </a:r>
            <a:r>
              <a:rPr lang="pl-PL" altLang="pl-PL" b="1" smtClean="0">
                <a:solidFill>
                  <a:srgbClr val="FF0000"/>
                </a:solidFill>
              </a:rPr>
              <a:t>14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od dnia doręczenia postanowienia.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909638"/>
            <a:ext cx="7777162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Zawieszenie postępowania sprawdzającego (3/</a:t>
            </a:r>
            <a:r>
              <a:rPr lang="pl-PL" dirty="0" err="1" smtClean="0"/>
              <a:t>3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051654D-646E-48EC-AFF3-60AD6E161CF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37</a:t>
            </a:fld>
            <a:endParaRPr lang="pl-PL" altLang="pl-PL" sz="1400" smtClean="0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Kontrolne postępowanie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sprawdzające</a:t>
            </a:r>
            <a:r>
              <a:rPr lang="pl-PL" smtClean="0"/>
              <a:t> (1/7)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05038"/>
            <a:ext cx="8382000" cy="398462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Jeżeli w odniesieniu do osoby, której wydano poświadczenie bezpieczeństwa, przed upływem terminu ważności tego poświadczenia, zostaną ujawnione nowe informacje wskazujące, że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nie daje ona rękojmi zachowania tajemnicy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pełnomocnik ochrony przeprowadza kontrolne postępowanie sprawdzające </a:t>
            </a:r>
            <a:br>
              <a:rPr lang="pl-PL" altLang="pl-PL" smtClean="0"/>
            </a:br>
            <a:r>
              <a:rPr lang="pl-PL" altLang="pl-PL" smtClean="0"/>
              <a:t>(art. 33 ust. 1).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EAE873A-CB27-4E11-A258-AA65C4AF443D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38</a:t>
            </a:fld>
            <a:endParaRPr lang="pl-PL" altLang="pl-PL" sz="140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Postępowanie kontrolne przeprowadza organ właściwy do przeprowadzenia </a:t>
            </a:r>
            <a:r>
              <a:rPr lang="pl-PL" altLang="pl-PL" b="1" smtClean="0">
                <a:solidFill>
                  <a:srgbClr val="FF0000"/>
                </a:solidFill>
              </a:rPr>
              <a:t>kolejnego postępowania sprawdzającego.</a:t>
            </a: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przypadkach uzasadnionych </a:t>
            </a:r>
            <a:r>
              <a:rPr lang="pl-PL" altLang="pl-PL" b="1" smtClean="0">
                <a:solidFill>
                  <a:srgbClr val="FF0000"/>
                </a:solidFill>
              </a:rPr>
              <a:t>względami bezpieczeństwa państwa</a:t>
            </a:r>
            <a:r>
              <a:rPr lang="pl-PL" altLang="pl-PL" smtClean="0"/>
              <a:t>, postępowanie kontrolne może zostać przeprowadzone przez ABW albo SKW.</a:t>
            </a:r>
          </a:p>
        </p:txBody>
      </p:sp>
      <p:sp>
        <p:nvSpPr>
          <p:cNvPr id="279557" name="Rectangle 5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Kontrolne postępowanie </a:t>
            </a:r>
            <a:br>
              <a:rPr lang="pl-PL" smtClean="0"/>
            </a:br>
            <a:r>
              <a:rPr lang="pl-PL" smtClean="0"/>
              <a:t>sprawdzające (2/7)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0A751047-EEB0-4D61-9A0A-2A1BE48BCAB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39</a:t>
            </a:fld>
            <a:endParaRPr lang="pl-PL" altLang="pl-PL" sz="140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205038"/>
            <a:ext cx="8785225" cy="4392612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O wszczęciu ko</a:t>
            </a:r>
            <a:r>
              <a:rPr lang="pl-PL" altLang="pl-PL" smtClean="0"/>
              <a:t>ntrolnego</a:t>
            </a:r>
            <a:r>
              <a:rPr lang="pl-PL" altLang="pl-PL" smtClean="0">
                <a:cs typeface="Times New Roman" panose="02020603050405020304" pitchFamily="18" charset="0"/>
              </a:rPr>
              <a:t> postępowania sprawdzającego pełnomocnik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zawiadamia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kierownika jednostki organizacyjnej lub</a:t>
            </a:r>
            <a:r>
              <a:rPr lang="pl-PL" altLang="pl-PL" smtClean="0">
                <a:cs typeface="Times New Roman" panose="02020603050405020304" pitchFamily="18" charset="0"/>
              </a:rPr>
              <a:t> osobę upoważnioną do obsady stanowiska oraz osobę sprawdzaną.</a:t>
            </a: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 otrzymaniu zawiadomienia kierownik jednostki organizacyjnej lub osoba upoważniona do obsady stanowiska </a:t>
            </a:r>
            <a:r>
              <a:rPr lang="pl-PL" altLang="pl-PL" b="1" smtClean="0">
                <a:solidFill>
                  <a:srgbClr val="FF0000"/>
                </a:solidFill>
              </a:rPr>
              <a:t>uniemożliwia osobie sprawdzanej dostęp do informacji niejawnych.</a:t>
            </a:r>
          </a:p>
        </p:txBody>
      </p:sp>
      <p:sp>
        <p:nvSpPr>
          <p:cNvPr id="280581" name="Rectangle 5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Kontrolne postępowanie </a:t>
            </a:r>
            <a:br>
              <a:rPr lang="pl-PL" smtClean="0"/>
            </a:br>
            <a:r>
              <a:rPr lang="pl-PL" smtClean="0"/>
              <a:t>sprawdzające (3/7)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351838" cy="405606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Pełnomocnik ochrony zatrudniony u przedsiębiorcy prowadzi postępowania </a:t>
            </a:r>
            <a:r>
              <a:rPr lang="pl-PL" altLang="pl-PL" b="1" smtClean="0">
                <a:solidFill>
                  <a:srgbClr val="FF0000"/>
                </a:solidFill>
              </a:rPr>
              <a:t>w toku postępowania bezpieczeństwa przemysłowego oraz w okresie ważności świadectwa bezpieczeństwa przemysłowego.</a:t>
            </a:r>
          </a:p>
        </p:txBody>
      </p:sp>
      <p:sp>
        <p:nvSpPr>
          <p:cNvPr id="7171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46A12A11-8DE1-4EB6-9F0F-9D5EEE12422B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</a:t>
            </a:fld>
            <a:endParaRPr lang="pl-PL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620713"/>
            <a:ext cx="7445375" cy="15843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Właściwość pełnomocników ochrony </a:t>
            </a:r>
            <a:br>
              <a:rPr lang="pl-PL" dirty="0" smtClean="0"/>
            </a:br>
            <a:r>
              <a:rPr lang="pl-PL" dirty="0" smtClean="0"/>
              <a:t>w zakresie postępowań sprawdzających (3/</a:t>
            </a:r>
            <a:r>
              <a:rPr lang="pl-PL" dirty="0" err="1" smtClean="0"/>
              <a:t>3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5AA838BB-0DFC-4428-982E-76342FF0978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40</a:t>
            </a:fld>
            <a:endParaRPr lang="pl-PL" altLang="pl-PL" sz="140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642350" cy="4271962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Procedura kontrolna </a:t>
            </a:r>
            <a:r>
              <a:rPr lang="pl-PL" altLang="pl-PL" smtClean="0">
                <a:cs typeface="Times New Roman" panose="02020603050405020304" pitchFamily="18" charset="0"/>
              </a:rPr>
              <a:t>prowadzona </a:t>
            </a:r>
            <a:r>
              <a:rPr lang="pl-PL" altLang="pl-PL" smtClean="0"/>
              <a:t>je</a:t>
            </a:r>
            <a:r>
              <a:rPr lang="pl-PL" altLang="pl-PL" smtClean="0">
                <a:cs typeface="Times New Roman" panose="02020603050405020304" pitchFamily="18" charset="0"/>
              </a:rPr>
              <a:t>st na podstawie przepisów odnoszących się do właściwego postępowania sprawdzającego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z pominięciem:</a:t>
            </a:r>
          </a:p>
          <a:p>
            <a:pPr marL="803275" lvl="2" indent="-442913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obowiązku wypełnienia nowej ankiety bezpieczeństwa osobowego i wyrażenia zgody przez osobę sprawdzaną;</a:t>
            </a:r>
          </a:p>
          <a:p>
            <a:pPr marL="803275" lvl="2" indent="-442913" algn="just" eaLnBrk="1" hangingPunct="1">
              <a:lnSpc>
                <a:spcPct val="150000"/>
              </a:lnSpc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uzyskania przez pełnomocnika pisemnego polecenia przeprowadzenia postępowania.</a:t>
            </a:r>
          </a:p>
        </p:txBody>
      </p:sp>
      <p:sp>
        <p:nvSpPr>
          <p:cNvPr id="281605" name="Rectangle 5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Kontrolne postępowanie </a:t>
            </a:r>
            <a:br>
              <a:rPr lang="pl-PL" smtClean="0"/>
            </a:br>
            <a:r>
              <a:rPr lang="pl-PL" smtClean="0"/>
              <a:t>sprawdzające (4/7)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B8790AD-8B58-4CE4-A23B-6EECEAF1BAA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41</a:t>
            </a:fld>
            <a:endParaRPr lang="pl-PL" altLang="pl-PL" sz="140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57400"/>
            <a:ext cx="8512175" cy="4611688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Wszystkie czynności postępowania kontrolnego powinny zostać zakończone przed upływem </a:t>
            </a:r>
            <a:r>
              <a:rPr lang="pl-PL" altLang="pl-PL" b="1" smtClean="0">
                <a:solidFill>
                  <a:srgbClr val="FF0000"/>
                </a:solidFill>
              </a:rPr>
              <a:t>6 miesięcy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od dnia jego wszczęcia. </a:t>
            </a:r>
            <a:br>
              <a:rPr lang="pl-PL" altLang="pl-PL" smtClean="0"/>
            </a:br>
            <a:r>
              <a:rPr lang="pl-PL" altLang="pl-PL" smtClean="0"/>
              <a:t>W szczególnie uzasadnionych przypadkach termin ten może zostać przedłużony o kolejne 6 miesięcy.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O przedłużeniu terminu organ prowadzący postępowanie zawiadamia kierownika jednostki organizacyjnej lub osobę upoważnioną do obsady stanowiska i osobę sprawdzaną. </a:t>
            </a:r>
          </a:p>
        </p:txBody>
      </p:sp>
      <p:sp>
        <p:nvSpPr>
          <p:cNvPr id="294916" name="Rectangle 4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Kontrolne postępowanie </a:t>
            </a:r>
            <a:br>
              <a:rPr lang="pl-PL" smtClean="0"/>
            </a:br>
            <a:r>
              <a:rPr lang="pl-PL" smtClean="0"/>
              <a:t>sprawdzające (5/7)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866E448-8607-44FA-AFB3-CBFF3AB417B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42</a:t>
            </a:fld>
            <a:endParaRPr lang="pl-PL" altLang="pl-PL" sz="140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44675"/>
            <a:ext cx="8512175" cy="5013325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Kontrolne postępowanie sprawdzające kończy się:</a:t>
            </a:r>
          </a:p>
          <a:p>
            <a:pPr marL="542925" lvl="1" indent="-363538" eaLnBrk="1" hangingPunct="1">
              <a:lnSpc>
                <a:spcPct val="10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</a:rPr>
              <a:t>wydaniem decyzji o cofnięciu poświadczenia bezpieczeństwa;</a:t>
            </a:r>
          </a:p>
          <a:p>
            <a:pPr marL="542925" lvl="1" indent="-363538" algn="just" eaLnBrk="1" hangingPunct="1">
              <a:lnSpc>
                <a:spcPct val="100000"/>
              </a:lnSpc>
              <a:buFont typeface="Wingdings" panose="05000000000000000000" pitchFamily="2" charset="2"/>
              <a:buAutoNum type="arabicParenR" startAt="2"/>
            </a:pPr>
            <a:r>
              <a:rPr lang="pl-PL" altLang="pl-PL" b="1" smtClean="0">
                <a:solidFill>
                  <a:srgbClr val="002060"/>
                </a:solidFill>
              </a:rPr>
              <a:t>poinformowaniem</a:t>
            </a:r>
            <a:r>
              <a:rPr lang="pl-PL" altLang="pl-PL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kierownika jednostki organizacyjnej lub osoby upoważnionej do obsady stanowiska oraz osoby sprawdzanej </a:t>
            </a:r>
            <a:r>
              <a:rPr lang="pl-PL" altLang="pl-PL" b="1" smtClean="0">
                <a:solidFill>
                  <a:srgbClr val="002060"/>
                </a:solidFill>
              </a:rPr>
              <a:t>o braku zastrzeżeń</a:t>
            </a:r>
            <a:r>
              <a:rPr lang="pl-PL" altLang="pl-PL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w stosunku do osoby, którą objęto postępowaniem kontrolnym, z jednoczesnym potwierdzeniem jej dalszej zdolności do zachowania tajemnicy w zakresie określonym w posiadanym przez nią poświadczeniu;</a:t>
            </a:r>
          </a:p>
          <a:p>
            <a:pPr marL="542925" lvl="1" indent="-363538" algn="just" eaLnBrk="1" hangingPunct="1">
              <a:lnSpc>
                <a:spcPct val="100000"/>
              </a:lnSpc>
              <a:buFont typeface="Wingdings" panose="05000000000000000000" pitchFamily="2" charset="2"/>
              <a:buAutoNum type="arabicParenR" startAt="2"/>
            </a:pPr>
            <a:r>
              <a:rPr lang="pl-PL" altLang="pl-PL" b="1" smtClean="0">
                <a:solidFill>
                  <a:srgbClr val="002060"/>
                </a:solidFill>
              </a:rPr>
              <a:t>wydaniem decyzji o umorzeniu postępowania</a:t>
            </a:r>
            <a:r>
              <a:rPr lang="pl-PL" altLang="pl-PL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w przypadku, gdy nie zostanie ono zakończone przed upływem 12 miesięcy.</a:t>
            </a:r>
          </a:p>
        </p:txBody>
      </p:sp>
      <p:sp>
        <p:nvSpPr>
          <p:cNvPr id="282629" name="Rectangle 5"/>
          <p:cNvSpPr>
            <a:spLocks noGrp="1" noChangeArrowheads="1"/>
          </p:cNvSpPr>
          <p:nvPr>
            <p:ph type="title"/>
          </p:nvPr>
        </p:nvSpPr>
        <p:spPr>
          <a:xfrm>
            <a:off x="1908175" y="7651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Kontrolne postępowanie </a:t>
            </a:r>
            <a:br>
              <a:rPr lang="pl-PL" dirty="0" smtClean="0"/>
            </a:br>
            <a:r>
              <a:rPr lang="pl-PL" dirty="0" smtClean="0"/>
              <a:t>sprawdzające (6/7)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F147C8B-ADE5-41E1-8F0F-108779CE2D41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43</a:t>
            </a:fld>
            <a:endParaRPr lang="pl-PL" altLang="pl-PL" sz="140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105025"/>
            <a:ext cx="8512175" cy="3700463"/>
          </a:xfrm>
        </p:spPr>
        <p:txBody>
          <a:bodyPr/>
          <a:lstStyle/>
          <a:p>
            <a:pPr marL="0" lvl="1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z="2300" smtClean="0"/>
              <a:t>Decyzja o cofnięciu poświadczenia bezpieczeństwa zawiera elementy analogiczne do decyzji o odmowie wydania poświadczenia bezpieczeństwa. Dodatkowo należy w niej wskazać poświadczenie, które jest nią cofane. Decyzja ta zawiera uzasadnienie faktyczne </a:t>
            </a:r>
            <a:br>
              <a:rPr lang="pl-PL" altLang="pl-PL" sz="2300" smtClean="0"/>
            </a:br>
            <a:r>
              <a:rPr lang="pl-PL" altLang="pl-PL" sz="2300" smtClean="0"/>
              <a:t>i prawne.   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6048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Kontrolne postępowanie </a:t>
            </a:r>
            <a:br>
              <a:rPr lang="pl-PL" dirty="0" smtClean="0"/>
            </a:br>
            <a:r>
              <a:rPr lang="pl-PL" dirty="0" smtClean="0"/>
              <a:t>sprawdzające (7/</a:t>
            </a:r>
            <a:r>
              <a:rPr lang="pl-PL" dirty="0" err="1" smtClean="0"/>
              <a:t>7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D2827F3-DD5C-4EC8-BEBF-5CED32DFDD7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44</a:t>
            </a:fld>
            <a:endParaRPr lang="pl-PL" altLang="pl-PL" sz="1400" smtClean="0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908050"/>
            <a:ext cx="68405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Kolejne postępowanie sprawdzające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713787" cy="4824413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W przypadku wydania decyzji o odmowie wydania poświadczenia bezpieczeństwa lub o jego cofnięciu, kolejne postępowanie sprawdzające przeprowadza się najwcześniej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po roku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od daty doręczenia decyzji.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Do kolejnego postępowania sprawdzającego stosuje się przepisy ustawy odnoszące się do właściwego postępowania sprawdzającego. 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Wniosek o przeprowadzenie kolejnego postępowania sprawdzającego kierownik jednostki organizacyjnej powinien złożyć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co najmniej 6 miesięcy </a:t>
            </a:r>
            <a:r>
              <a:rPr lang="pl-PL" altLang="pl-PL" smtClean="0">
                <a:cs typeface="Times New Roman" panose="02020603050405020304" pitchFamily="18" charset="0"/>
              </a:rPr>
              <a:t>przed upływem terminu ważności poświadczenia bezpieczeństwa. 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Kolejne postępowanie sprawdzające powinno zostać zakończone przed upływem terminu ważności poświadczenia bezpieczeństwa.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288" y="765175"/>
            <a:ext cx="838200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Doręczenie decyzji (1/2)</a:t>
            </a:r>
            <a:endParaRPr lang="pl-PL" dirty="0"/>
          </a:p>
        </p:txBody>
      </p:sp>
      <p:sp>
        <p:nvSpPr>
          <p:cNvPr id="49155" name="Symbol zastępczy zawartości 2"/>
          <p:cNvSpPr>
            <a:spLocks noGrp="1"/>
          </p:cNvSpPr>
          <p:nvPr>
            <p:ph idx="1"/>
          </p:nvPr>
        </p:nvSpPr>
        <p:spPr>
          <a:xfrm>
            <a:off x="381000" y="1844675"/>
            <a:ext cx="8382000" cy="44196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pl-PL" altLang="pl-PL" b="1" smtClean="0">
                <a:solidFill>
                  <a:srgbClr val="FF0000"/>
                </a:solidFill>
              </a:rPr>
              <a:t>Decyzja kończąca postępowanie sprawdzające </a:t>
            </a:r>
            <a:r>
              <a:rPr lang="pl-PL" altLang="pl-PL" smtClean="0"/>
              <a:t>(poświadczenie bezpieczeństwa, decyzja o odmowie jego wydania lub cofnięciu, decyzja o umorzeniu postępowania) </a:t>
            </a:r>
            <a:r>
              <a:rPr lang="pl-PL" altLang="pl-PL" b="1" smtClean="0">
                <a:solidFill>
                  <a:srgbClr val="FF0000"/>
                </a:solidFill>
              </a:rPr>
              <a:t>musi być prawidłowo doręczona osobie sprawdzanej</a:t>
            </a:r>
            <a:r>
              <a:rPr lang="pl-PL" altLang="pl-PL" smtClean="0"/>
              <a:t>, a fakt ten musi zostać udokumentowany jej własnoręcznym podpisem ze wskazaniem daty doręczenia.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pl-PL" altLang="pl-PL" smtClean="0"/>
              <a:t>Decyzje doręczane za pośrednictwem operatora pocztowego muszą być przesyłane </a:t>
            </a:r>
            <a:r>
              <a:rPr lang="pl-PL" altLang="pl-PL" b="1" smtClean="0">
                <a:solidFill>
                  <a:srgbClr val="FF0000"/>
                </a:solidFill>
              </a:rPr>
              <a:t>przesyłką za potwierdzeniem odbioru.</a:t>
            </a:r>
          </a:p>
        </p:txBody>
      </p:sp>
      <p:sp>
        <p:nvSpPr>
          <p:cNvPr id="4915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B31D356-51ED-4CB3-A745-9D4D7787A9B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45</a:t>
            </a:fld>
            <a:endParaRPr lang="pl-PL" altLang="pl-PL" sz="1400" smtClean="0"/>
          </a:p>
        </p:txBody>
      </p:sp>
    </p:spTree>
  </p:cSld>
  <p:clrMapOvr>
    <a:masterClrMapping/>
  </p:clrMapOvr>
  <p:transition>
    <p:rand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</a:t>
            </a:r>
            <a:r>
              <a:rPr lang="pl-PL" altLang="pl-PL" b="1" smtClean="0">
                <a:solidFill>
                  <a:srgbClr val="FF0000"/>
                </a:solidFill>
              </a:rPr>
              <a:t>niemożności doręczenia przesyłki</a:t>
            </a:r>
            <a:r>
              <a:rPr lang="pl-PL" altLang="pl-PL" smtClean="0"/>
              <a:t>, operator pocztowy jest zobowiązany przechowywać ją przez </a:t>
            </a:r>
            <a:r>
              <a:rPr lang="pl-PL" altLang="pl-PL" b="1" smtClean="0">
                <a:solidFill>
                  <a:srgbClr val="FF0000"/>
                </a:solidFill>
              </a:rPr>
              <a:t>14 dni </a:t>
            </a:r>
            <a:r>
              <a:rPr lang="pl-PL" altLang="pl-PL" smtClean="0"/>
              <a:t>od dnia próby jej dostarczenia. Przesyłka jest dwukrotnie awizowana – </a:t>
            </a:r>
            <a:br>
              <a:rPr lang="pl-PL" altLang="pl-PL" smtClean="0"/>
            </a:br>
            <a:r>
              <a:rPr lang="pl-PL" altLang="pl-PL" smtClean="0"/>
              <a:t>w dniu próby jej dostarczenia i ponownie po upływie 7 dni. Jeżeli nie zostanie odebrana zwraca się ją do nadawcy.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Doręczenie uważa się za dokonane z upływem ostatniego dnia okresu jej przechowywania przez operatora pocztowego,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a decyzję pozostawia się w aktach sprawy. </a:t>
            </a:r>
            <a:r>
              <a:rPr lang="pl-PL" altLang="pl-PL" smtClean="0"/>
              <a:t>(art. 44 k.p.a.)</a:t>
            </a:r>
          </a:p>
        </p:txBody>
      </p:sp>
      <p:sp>
        <p:nvSpPr>
          <p:cNvPr id="5017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4430121-311F-42E9-9ECB-F58506DD111B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46</a:t>
            </a:fld>
            <a:endParaRPr lang="pl-PL" altLang="pl-PL" sz="1400" smtClean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838200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Doręczenie decyzji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1B15D46-457E-4188-8DD8-134FC0DD0D02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47</a:t>
            </a:fld>
            <a:endParaRPr lang="pl-PL" altLang="pl-PL" sz="1400" smtClean="0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908050"/>
            <a:ext cx="6624638" cy="874713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Postępowanie odwoławcze (1/2)</a:t>
            </a:r>
            <a:r>
              <a:rPr lang="pl-PL" dirty="0" smtClean="0"/>
              <a:t> 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76400"/>
            <a:ext cx="8512175" cy="484822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Od</a:t>
            </a:r>
            <a:r>
              <a:rPr lang="pl-PL" altLang="pl-PL" smtClean="0"/>
              <a:t> wydanej przez</a:t>
            </a:r>
            <a:r>
              <a:rPr lang="pl-PL" altLang="pl-PL" smtClean="0">
                <a:cs typeface="Times New Roman" panose="02020603050405020304" pitchFamily="18" charset="0"/>
              </a:rPr>
              <a:t> pełnomocnika</a:t>
            </a:r>
            <a:r>
              <a:rPr lang="pl-PL" altLang="pl-PL" smtClean="0"/>
              <a:t> ochrony decyzji</a:t>
            </a:r>
            <a:r>
              <a:rPr lang="pl-PL" altLang="pl-PL" smtClean="0">
                <a:cs typeface="Times New Roman" panose="02020603050405020304" pitchFamily="18" charset="0"/>
              </a:rPr>
              <a:t> o odmowie wydania poświadczenia bezpieczeństwa lub o jego cofnięciu oraz</a:t>
            </a:r>
            <a:r>
              <a:rPr lang="pl-PL" altLang="pl-PL" smtClean="0"/>
              <a:t> decyzji o umorzeniu postępowania sprawdzającego,</a:t>
            </a:r>
            <a:r>
              <a:rPr lang="pl-PL" altLang="pl-PL" smtClean="0">
                <a:cs typeface="Times New Roman" panose="02020603050405020304" pitchFamily="18" charset="0"/>
              </a:rPr>
              <a:t> osobie sprawdzanej </a:t>
            </a:r>
            <a:r>
              <a:rPr lang="pl-PL" altLang="pl-PL" smtClean="0"/>
              <a:t>służy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odwołanie do </a:t>
            </a:r>
            <a:r>
              <a:rPr lang="pl-PL" altLang="pl-PL" b="1" smtClean="0">
                <a:solidFill>
                  <a:srgbClr val="FF0000"/>
                </a:solidFill>
              </a:rPr>
              <a:t>S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zefa ABW</a:t>
            </a:r>
            <a:r>
              <a:rPr lang="pl-PL" altLang="pl-PL" smtClean="0">
                <a:cs typeface="Times New Roman" panose="02020603050405020304" pitchFamily="18" charset="0"/>
              </a:rPr>
              <a:t>.</a:t>
            </a: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Odwołanie wnosi się za pośrednictwem pełnomocnika ochrony,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terminie 14 dni od dnia doręczenia</a:t>
            </a:r>
            <a:r>
              <a:rPr lang="pl-PL" altLang="pl-PL" smtClean="0"/>
              <a:t> decyzji.</a:t>
            </a:r>
            <a:endParaRPr lang="pl-PL" altLang="pl-PL" sz="1000" smtClean="0"/>
          </a:p>
          <a:p>
            <a:pPr marL="0" indent="0" algn="ctr" eaLnBrk="1" hangingPunct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Odwołanie nie wymaga uzasadnienia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Wniesienie odwołania nie wstrzymuje wykonania decyzji.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146DCF1-2315-448C-95E1-B1718EF839C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48</a:t>
            </a:fld>
            <a:endParaRPr lang="pl-PL" altLang="pl-PL" sz="1400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82000" cy="469582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Pełnomocnik ochrony zobowiązany jest przesłać odwołanie wraz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z aktami postępowania sprawdzającego Szefowi ABW w terminie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14 dni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od dnia, w którym otrzymał odwołanie.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Akta postępowania powinny być kompletne, tzn. zawierać wszystkie dokumenty wytworzone lub wykorzystywane przez pełnomocnika w ramach postępowania sprawdzającego.</a:t>
            </a:r>
            <a:endParaRPr lang="pl-PL" altLang="pl-PL" smtClean="0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title"/>
          </p:nvPr>
        </p:nvSpPr>
        <p:spPr>
          <a:xfrm>
            <a:off x="1619250" y="908050"/>
            <a:ext cx="6624638" cy="874713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Postępowanie odwoławcze (2/</a:t>
            </a:r>
            <a:r>
              <a:rPr lang="pl-PL" dirty="0" err="1" smtClean="0"/>
              <a:t>2</a:t>
            </a:r>
            <a:r>
              <a:rPr lang="pl-PL" dirty="0" smtClean="0"/>
              <a:t>)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CC6F0FB-99E9-407F-BE1D-A482461F177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49</a:t>
            </a:fld>
            <a:endParaRPr lang="pl-PL" altLang="pl-PL" sz="1400" smtClean="0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908050"/>
            <a:ext cx="63373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Postępowanie skargowe 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93888"/>
            <a:ext cx="8382000" cy="4343400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Zgodnie z zasadą sądowej kontroli decyzji, na</a:t>
            </a:r>
            <a:r>
              <a:rPr lang="pl-PL" altLang="pl-PL" smtClean="0"/>
              <a:t> decyzje </a:t>
            </a:r>
            <a:br>
              <a:rPr lang="pl-PL" altLang="pl-PL" smtClean="0"/>
            </a:br>
            <a:r>
              <a:rPr lang="pl-PL" altLang="pl-PL" smtClean="0"/>
              <a:t>i postanowienia Szefa ABW</a:t>
            </a:r>
            <a:r>
              <a:rPr lang="pl-PL" altLang="pl-PL" smtClean="0">
                <a:cs typeface="Times New Roman" panose="02020603050405020304" pitchFamily="18" charset="0"/>
              </a:rPr>
              <a:t> osobie sprawdzanej przysługuje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skarga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do Wojewódzkiego Sądu Administracyjnego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Warszawie.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Skargę wnosi się w terminie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30 dni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od dnia doręczenia decyzji lub postanowienia, za pośrednictwem Szefa ABW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D2D7FC63-85D2-45CF-8FF4-E678EB826B98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</a:t>
            </a:fld>
            <a:endParaRPr lang="pl-PL" altLang="pl-PL" sz="1400" smtClean="0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990600"/>
            <a:ext cx="6264275" cy="865188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Odstąpienie od postępowania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5038"/>
            <a:ext cx="8382000" cy="3816350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Nie przeprowadza się postępowania sprawdzającego, jeżeli osoba sprawdzana </a:t>
            </a:r>
            <a:r>
              <a:rPr lang="pl-PL" altLang="pl-PL" b="1" smtClean="0">
                <a:solidFill>
                  <a:srgbClr val="FF0000"/>
                </a:solidFill>
              </a:rPr>
              <a:t>przedstawi odpowiednie do wymaganej klauzuli tajności poświadczenie bezpieczeństwa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(wyjątek – art. 23 ust. 5).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O zatrudnieniu osoby przedstawiającej poświadczenie bezpieczeństwa kierownik jednostki organizacyjnej </a:t>
            </a:r>
            <a:r>
              <a:rPr lang="pl-PL" altLang="pl-PL" smtClean="0">
                <a:cs typeface="Times New Roman" panose="02020603050405020304" pitchFamily="18" charset="0"/>
              </a:rPr>
              <a:t>–</a:t>
            </a:r>
            <a:r>
              <a:rPr lang="pl-PL" altLang="pl-PL" smtClean="0"/>
              <a:t> </a:t>
            </a:r>
            <a:r>
              <a:rPr lang="pl-PL" altLang="pl-PL" b="1" smtClean="0">
                <a:solidFill>
                  <a:srgbClr val="FF0000"/>
                </a:solidFill>
              </a:rPr>
              <a:t>w terminie 7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</a:t>
            </a:r>
            <a:r>
              <a:rPr lang="pl-PL" altLang="pl-PL" smtClean="0"/>
              <a:t> informuje organ, który wydał to poświadczenie oraz odpowiednio ABW lub SKW (wyjątek – art. 23 ust. 5).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FF1D8E5-07FE-4A45-B348-09D36436618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50</a:t>
            </a:fld>
            <a:endParaRPr lang="pl-PL" altLang="pl-PL" sz="140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382000" cy="3240088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Postępowanie w sprawie stwierdzenia nieważności decyzji wszczynane jest </a:t>
            </a:r>
            <a:r>
              <a:rPr lang="pl-PL" altLang="pl-PL" b="1" smtClean="0">
                <a:solidFill>
                  <a:srgbClr val="FF0000"/>
                </a:solidFill>
              </a:rPr>
              <a:t>z urzędu lub na żądanie osoby sprawdzanej.</a:t>
            </a:r>
          </a:p>
        </p:txBody>
      </p:sp>
      <p:sp>
        <p:nvSpPr>
          <p:cNvPr id="284677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908050"/>
            <a:ext cx="7129462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Stwierdzenie nieważności decyzji (1/2)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B19449D-2785-4134-B2E8-9C308746F6DB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51</a:t>
            </a:fld>
            <a:endParaRPr lang="pl-PL" altLang="pl-PL" sz="1400" smtClean="0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765175"/>
            <a:ext cx="7129463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Stwierdzenie nieważności decyzji (2/2)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640763" cy="5157787"/>
          </a:xfrm>
        </p:spPr>
        <p:txBody>
          <a:bodyPr/>
          <a:lstStyle/>
          <a:p>
            <a:pPr marL="0" indent="0" algn="just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Szef ABW może stwierdzić nieważność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b="1" smtClean="0">
                <a:solidFill>
                  <a:srgbClr val="FF0000"/>
                </a:solidFill>
              </a:rPr>
              <a:t>decyzji</a:t>
            </a:r>
            <a:r>
              <a:rPr lang="pl-PL" altLang="pl-PL" smtClean="0"/>
              <a:t>, w tym poświadczenia bezpieczeństwa, wydanej przez pełnomocnika ochrony jeśli decyzja ta obarczona jest jedną z wad wymienionych </a:t>
            </a:r>
            <a:br>
              <a:rPr lang="pl-PL" altLang="pl-PL" smtClean="0"/>
            </a:br>
            <a:r>
              <a:rPr lang="pl-PL" altLang="pl-PL" smtClean="0"/>
              <a:t>w kodeksie postępowania administracyjnego. </a:t>
            </a:r>
          </a:p>
          <a:p>
            <a:pPr marL="0" indent="0" algn="just" eaLnBrk="1" hangingPunct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Rozstrzygnięcie takie następuje w drodze decyzji.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W takim przypadku decyzja pełnomocnika, w tym poświadczenie bezpieczeństwa, zostaje usunięta z obrotu prawnego. Oznacza to, że postępowanie sprawdzające  zakończone tą decyzją </a:t>
            </a:r>
            <a:r>
              <a:rPr lang="pl-PL" altLang="pl-PL" b="1" smtClean="0">
                <a:solidFill>
                  <a:srgbClr val="FF0000"/>
                </a:solidFill>
              </a:rPr>
              <a:t>wraca do etapu sprzed jej wydania i zachodzi konieczność jego zakończenia prawidłową decyzją.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7E64E48-69A1-4562-83DE-1C1B9C1CEE1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52</a:t>
            </a:fld>
            <a:endParaRPr lang="pl-PL" altLang="pl-PL" sz="1400" smtClean="0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85850" y="620713"/>
            <a:ext cx="80581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Schemat akt postępowania sprawdzającego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73238"/>
            <a:ext cx="4244975" cy="4895850"/>
          </a:xfrm>
        </p:spPr>
        <p:txBody>
          <a:bodyPr/>
          <a:lstStyle/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spis zawartości akt;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karta kontrolna;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polecenie kierownika jednostki organizacyjnej;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ankieta bezpieczeństwa osobowego;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załączniki do ankiety bezpieczeństwa osobowego;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wniosek z zapytaniem o sprawdzenie </a:t>
            </a:r>
            <a:br>
              <a:rPr lang="pl-PL" altLang="pl-PL" sz="1600" smtClean="0"/>
            </a:br>
            <a:r>
              <a:rPr lang="pl-PL" altLang="pl-PL" sz="1600" smtClean="0"/>
              <a:t>w KRK;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odpowiedź z KRK;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ewentualne wnioski z zapytaniami do innych ewidencji, rejestrów i kartotek;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wyniki dokonanych sprawdzeń;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wniosek o sprawdzenia w ewidencjach </a:t>
            </a:r>
            <a:br>
              <a:rPr lang="pl-PL" altLang="pl-PL" sz="1600" smtClean="0"/>
            </a:br>
            <a:r>
              <a:rPr lang="pl-PL" altLang="pl-PL" sz="1600" smtClean="0"/>
              <a:t>i kartotekach powszechnie niedostępnych (zapytanie do ABW);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odpowiedź ABW;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ewentualna notatka służbowa z rozmowy </a:t>
            </a:r>
            <a:br>
              <a:rPr lang="pl-PL" altLang="pl-PL" sz="1600" smtClean="0"/>
            </a:br>
            <a:r>
              <a:rPr lang="pl-PL" altLang="pl-PL" sz="1600" smtClean="0"/>
              <a:t>z osobą sprawdzaną;</a:t>
            </a:r>
          </a:p>
          <a:p>
            <a:pPr marL="361950" indent="-36195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pl-PL" altLang="pl-PL" sz="1600" smtClean="0"/>
              <a:t>ewentualny protokół z wysłuchania osoby sprawdzanej;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628775"/>
            <a:ext cx="4114800" cy="446405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/>
              <a:t>kopię poświadczenia bezpieczeństwa albo egz. nr 2 decyzji o odmowie wydania lub cofnięciu poświadczenia bezpieczeństwa albo umorzeniu postępowania; 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/>
              <a:t>potwierdzenie doręczenia decyzji osobie sprawdzanej (z określeniem daty doręczenia);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/>
              <a:t>zawiadomienie o sposobie zakończenia postępowania kierownika jednostki organizacyjnej;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/>
              <a:t>zawiadomienie ABW o sposobie zakończenia postępowania;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/>
              <a:t>zaświadczenie o</a:t>
            </a:r>
            <a:r>
              <a:rPr lang="pl-PL" altLang="pl-PL" sz="1600" b="1" smtClean="0"/>
              <a:t> </a:t>
            </a:r>
            <a:r>
              <a:rPr lang="pl-PL" altLang="pl-PL" sz="1600" smtClean="0"/>
              <a:t>przeszkoleniu w zakresie ochrony informacji niejawnych;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AutoNum type="arabicPeriod" startAt="14"/>
            </a:pPr>
            <a:r>
              <a:rPr lang="pl-PL" altLang="pl-PL" sz="1600" smtClean="0">
                <a:cs typeface="Times New Roman" panose="02020603050405020304" pitchFamily="18" charset="0"/>
              </a:rPr>
              <a:t>dowód faktu i sposobu złożenia odwołania za pośrednictwem pełnomocnika </a:t>
            </a:r>
            <a:br>
              <a:rPr lang="pl-PL" altLang="pl-PL" sz="1600" smtClean="0">
                <a:cs typeface="Times New Roman" panose="02020603050405020304" pitchFamily="18" charset="0"/>
              </a:rPr>
            </a:br>
            <a:r>
              <a:rPr lang="pl-PL" altLang="pl-PL" sz="1600" smtClean="0">
                <a:cs typeface="Times New Roman" panose="02020603050405020304" pitchFamily="18" charset="0"/>
              </a:rPr>
              <a:t>(z określeniem daty złożenia).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7C14ADD-E45B-4ED3-9D61-D7ED656BEA6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53</a:t>
            </a:fld>
            <a:endParaRPr lang="pl-PL" altLang="pl-PL" sz="1400" smtClean="0"/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701675"/>
            <a:ext cx="77041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Przechowywanie akt</a:t>
            </a:r>
            <a:r>
              <a:rPr lang="pl-PL" dirty="0" smtClean="0"/>
              <a:t> </a:t>
            </a:r>
            <a:r>
              <a:rPr lang="pl-PL" dirty="0" smtClean="0">
                <a:cs typeface="Times New Roman" pitchFamily="18" charset="0"/>
              </a:rPr>
              <a:t>zakończonych  postępowań</a:t>
            </a:r>
            <a:endParaRPr lang="pl-PL" dirty="0" smtClean="0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785225" cy="5013325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  <a:tabLst>
                <a:tab pos="7708900" algn="l"/>
              </a:tabLst>
            </a:pPr>
            <a:r>
              <a:rPr lang="pl-PL" altLang="pl-PL" smtClean="0"/>
              <a:t>P</a:t>
            </a:r>
            <a:r>
              <a:rPr lang="pl-PL" altLang="pl-PL" smtClean="0">
                <a:cs typeface="Times New Roman" panose="02020603050405020304" pitchFamily="18" charset="0"/>
              </a:rPr>
              <a:t>ełnomocnik ochrony</a:t>
            </a:r>
            <a:r>
              <a:rPr lang="pl-PL" altLang="pl-PL" smtClean="0"/>
              <a:t> przechowuje a</a:t>
            </a:r>
            <a:r>
              <a:rPr lang="pl-PL" altLang="pl-PL" smtClean="0">
                <a:cs typeface="Times New Roman" panose="02020603050405020304" pitchFamily="18" charset="0"/>
              </a:rPr>
              <a:t>kta zakończonych postępowań sprawdzających przez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co najmniej 20 lat</a:t>
            </a:r>
            <a:r>
              <a:rPr lang="pl-PL" altLang="pl-PL" smtClean="0">
                <a:cs typeface="Times New Roman" panose="02020603050405020304" pitchFamily="18" charset="0"/>
              </a:rPr>
              <a:t>, z uwzględnieniem przepisów ustawy z dnia 14 lipca 1983 r. o narodowym zasobie archiwalnym i archiwach oraz aktów wykonawczych wydanych na jej podstawie.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  <a:tabLst>
                <a:tab pos="7708900" algn="l"/>
              </a:tabLst>
            </a:pPr>
            <a:r>
              <a:rPr lang="pl-PL" altLang="pl-PL" smtClean="0">
                <a:cs typeface="Times New Roman" panose="02020603050405020304" pitchFamily="18" charset="0"/>
              </a:rPr>
              <a:t>Akta postępowań sprawdzających mogą być przechowywane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u pełnomocnika lub w pionie ochrony.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  <a:tabLst>
                <a:tab pos="7708900" algn="l"/>
              </a:tabLst>
            </a:pPr>
            <a:r>
              <a:rPr lang="pl-PL" altLang="pl-PL" smtClean="0"/>
              <a:t>W przypadku rozwiązania, zniesienia, likwidacji, przekształcenia lub reorganizacji jednostki organizacyjnej akta postępowań sprawdzających </a:t>
            </a:r>
            <a:r>
              <a:rPr lang="pl-PL" altLang="pl-PL" b="1" smtClean="0">
                <a:solidFill>
                  <a:srgbClr val="FF0000"/>
                </a:solidFill>
              </a:rPr>
              <a:t>przejmuje jej następca prawny, a w przypadku jego braku – ABW albo SKW.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54C9280-799C-4D7B-86D4-40AAC4F4BB1D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54</a:t>
            </a:fld>
            <a:endParaRPr lang="pl-PL" altLang="pl-PL" sz="1400" smtClean="0"/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66825" y="549275"/>
            <a:ext cx="7877175" cy="20161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Udostępnianie akt postępowań przeprowadzonych przez pełnomocnika ochrony (1/2)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133600"/>
            <a:ext cx="8856662" cy="4581525"/>
          </a:xfrm>
        </p:spPr>
        <p:txBody>
          <a:bodyPr/>
          <a:lstStyle/>
          <a:p>
            <a:pPr marL="0" indent="0" algn="just"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pl-PL" altLang="pl-PL" sz="2100" smtClean="0"/>
              <a:t>Akta postępowań udostępniane są do wglądu lub przekazywane </a:t>
            </a:r>
            <a:r>
              <a:rPr lang="pl-PL" altLang="pl-PL" sz="2100" b="1" smtClean="0">
                <a:solidFill>
                  <a:srgbClr val="FF0000"/>
                </a:solidFill>
              </a:rPr>
              <a:t>wyłącznie na pisemne żądanie</a:t>
            </a:r>
            <a:r>
              <a:rPr lang="pl-PL" altLang="pl-PL" sz="2100" smtClean="0"/>
              <a:t>:</a:t>
            </a:r>
          </a:p>
          <a:p>
            <a:pPr marL="452438" lvl="1" indent="-273050" algn="just"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pl-PL" altLang="pl-PL" sz="2100" smtClean="0"/>
              <a:t>- dla celów postępowania sprawdzającego i kontrolnego postępowania sprawdzającego:</a:t>
            </a:r>
          </a:p>
          <a:p>
            <a:pPr marL="893763" lvl="2" indent="-261938" algn="just" eaLnBrk="1" hangingPunct="1">
              <a:lnSpc>
                <a:spcPct val="105000"/>
              </a:lnSpc>
            </a:pPr>
            <a:r>
              <a:rPr lang="pl-PL" altLang="pl-PL" sz="2100" smtClean="0"/>
              <a:t>służbom i organom uprawnionym do prowadzenia poszerzonych postępowań sprawdzających (akta udostępniane są tylko dla celów postępowania sprawdzającego wobec tej samej osoby);</a:t>
            </a:r>
          </a:p>
          <a:p>
            <a:pPr marL="893763" lvl="2" indent="-261938" algn="just" eaLnBrk="1" hangingPunct="1">
              <a:lnSpc>
                <a:spcPct val="105000"/>
              </a:lnSpc>
            </a:pPr>
            <a:r>
              <a:rPr lang="pl-PL" altLang="pl-PL" sz="2100" smtClean="0"/>
              <a:t>pełnomocnikom ochrony dla celów postępowania sprawdzającego wobec tej samej osoby;</a:t>
            </a:r>
          </a:p>
          <a:p>
            <a:pPr marL="452438" lvl="1" indent="-273050" algn="just"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pl-PL" altLang="pl-PL" sz="2100" smtClean="0"/>
              <a:t>- 	dla celów kontroli, o której mowa w art. 12 ust. 3 pkt 2:</a:t>
            </a:r>
            <a:endParaRPr lang="pl-PL" altLang="pl-PL" sz="2100" i="1" smtClean="0"/>
          </a:p>
          <a:p>
            <a:pPr marL="893763" lvl="2" indent="-261938" eaLnBrk="1" hangingPunct="1">
              <a:lnSpc>
                <a:spcPct val="105000"/>
              </a:lnSpc>
            </a:pPr>
            <a:r>
              <a:rPr lang="pl-PL" altLang="pl-PL" sz="2100" smtClean="0"/>
              <a:t>właściwemu organowi w celu przeprowadzenia kontroli prawidłowości postępowania, z wyłączeniem postępowań, o których mowa w art. 23 ust. 5;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4E04C3C3-37F2-449A-9C95-445AE1C7A26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55</a:t>
            </a:fld>
            <a:endParaRPr lang="pl-PL" altLang="pl-PL" sz="140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60575"/>
            <a:ext cx="8856662" cy="4635500"/>
          </a:xfrm>
        </p:spPr>
        <p:txBody>
          <a:bodyPr/>
          <a:lstStyle/>
          <a:p>
            <a:pPr marL="542925" lvl="1" indent="-363538" algn="just" eaLnBrk="1" hangingPunct="1">
              <a:buFontTx/>
              <a:buChar char="-"/>
            </a:pPr>
            <a:r>
              <a:rPr lang="pl-PL" altLang="pl-PL" smtClean="0"/>
              <a:t>Szefowi ABW dla celów postępowania odwoławczego </a:t>
            </a:r>
            <a:br>
              <a:rPr lang="pl-PL" altLang="pl-PL" smtClean="0"/>
            </a:br>
            <a:r>
              <a:rPr lang="pl-PL" altLang="pl-PL" smtClean="0"/>
              <a:t>i zażaleniowego;</a:t>
            </a:r>
          </a:p>
          <a:p>
            <a:pPr marL="542925" lvl="1" indent="-363538" algn="just" eaLnBrk="1" hangingPunct="1">
              <a:buFontTx/>
              <a:buChar char="-"/>
            </a:pPr>
            <a:r>
              <a:rPr lang="pl-PL" altLang="pl-PL" smtClean="0"/>
              <a:t>sądowi administracyjnemu dla celów postępowania skargowego;</a:t>
            </a:r>
          </a:p>
          <a:p>
            <a:pPr marL="542925" lvl="1" indent="-363538" algn="just" eaLnBrk="1" hangingPunct="1">
              <a:buFontTx/>
              <a:buChar char="-"/>
            </a:pPr>
            <a:r>
              <a:rPr lang="pl-PL" altLang="pl-PL" smtClean="0"/>
              <a:t>sądowi i prokuratorowi dla celów postępowania karnego. </a:t>
            </a:r>
            <a:endParaRPr lang="pl-PL" altLang="pl-PL" i="1" smtClean="0"/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pl-PL" altLang="pl-PL" smtClean="0"/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/>
              <a:t>Akta zakończonych zwykłych postępowań sprawdzających oraz kontrolnych postępowań sprawdzających mogą być udostępniane do wglądu osobie sprawdzanej, </a:t>
            </a:r>
            <a:r>
              <a:rPr lang="pl-PL" altLang="pl-PL" b="1" smtClean="0">
                <a:solidFill>
                  <a:srgbClr val="FF0000"/>
                </a:solidFill>
              </a:rPr>
              <a:t>z wyłączeniem danych dotyczących osób trzecich.</a:t>
            </a:r>
          </a:p>
        </p:txBody>
      </p:sp>
      <p:sp>
        <p:nvSpPr>
          <p:cNvPr id="295940" name="Rectangle 4"/>
          <p:cNvSpPr>
            <a:spLocks noGrp="1" noChangeArrowheads="1"/>
          </p:cNvSpPr>
          <p:nvPr>
            <p:ph type="title"/>
          </p:nvPr>
        </p:nvSpPr>
        <p:spPr>
          <a:xfrm>
            <a:off x="1266825" y="476250"/>
            <a:ext cx="7877175" cy="20161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Udostępnianie akt postępowań przeprowadzonych przez pełnomocnika ochrony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70269BC-5927-4BC4-8822-7AF39DEAC36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56</a:t>
            </a:fld>
            <a:endParaRPr lang="pl-PL" altLang="pl-PL" sz="1400" smtClean="0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1052513"/>
            <a:ext cx="6408738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Dostęp do informacji niejawnych </a:t>
            </a:r>
            <a:br>
              <a:rPr lang="pl-PL" dirty="0" smtClean="0"/>
            </a:br>
            <a:r>
              <a:rPr lang="pl-PL" dirty="0" smtClean="0"/>
              <a:t>– wyjątki (1/3)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05038"/>
            <a:ext cx="8382000" cy="4419600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Bez stosownego poświadczenia bezpieczeństwa dopuszczone do informacji niejawnych mogą być następujące osoby: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pl-PL" altLang="pl-PL" sz="1000" smtClean="0">
              <a:cs typeface="Times New Roman" panose="02020603050405020304" pitchFamily="18" charset="0"/>
            </a:endParaRPr>
          </a:p>
          <a:p>
            <a:pPr marL="542925" lvl="1" indent="-363538" algn="just" eaLnBrk="1" hangingPunct="1"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zwolnione z obowiązku poddania się procedurze - art. 34 ust. 10;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542925" lvl="1" indent="-363538" algn="just" eaLnBrk="1" hangingPunct="1">
              <a:buFont typeface="Wingdings" panose="05000000000000000000" pitchFamily="2" charset="2"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dopuszczone w stanie nadzwyczajnym przez Prezydenta Rzeczypospolitej Polskiej lub Prezesa Rady Ministrów - art. 34 ust. 6 –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kopię zgody przekazuje się do ABW lub SKW</a:t>
            </a:r>
            <a:r>
              <a:rPr lang="pl-PL" altLang="pl-PL" smtClean="0">
                <a:cs typeface="Times New Roman" panose="02020603050405020304" pitchFamily="18" charset="0"/>
              </a:rPr>
              <a:t>;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5ACA67D-5566-42C5-B178-A7D470556AF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57</a:t>
            </a:fld>
            <a:endParaRPr lang="pl-PL" altLang="pl-PL" sz="140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9388" y="2060575"/>
            <a:ext cx="8597900" cy="479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457200" indent="-457200" algn="just">
              <a:buClr>
                <a:srgbClr val="000000"/>
              </a:buClr>
              <a:buSzPct val="75000"/>
              <a:buFont typeface="+mj-lt"/>
              <a:buAutoNum type="arabicParenR" startAt="3"/>
              <a:defRPr/>
            </a:pPr>
            <a:r>
              <a:rPr lang="pl-PL" sz="2400" b="0" kern="0" dirty="0">
                <a:solidFill>
                  <a:srgbClr val="000000"/>
                </a:solidFill>
                <a:latin typeface="+mn-lt"/>
                <a:cs typeface="+mn-cs"/>
              </a:rPr>
              <a:t>dopuszczenie do informacji niejawnych na podstawie </a:t>
            </a:r>
            <a:r>
              <a:rPr lang="pl-PL" sz="2400" kern="0" dirty="0">
                <a:solidFill>
                  <a:srgbClr val="FF0000"/>
                </a:solidFill>
                <a:latin typeface="+mn-lt"/>
                <a:cs typeface="+mn-cs"/>
              </a:rPr>
              <a:t>zgody</a:t>
            </a:r>
            <a:r>
              <a:rPr lang="pl-PL" sz="2400" b="0" kern="0" dirty="0">
                <a:solidFill>
                  <a:srgbClr val="000000"/>
                </a:solidFill>
                <a:latin typeface="+mn-lt"/>
                <a:cs typeface="+mn-cs"/>
              </a:rPr>
              <a:t> wydanej w trybie art. 34 ust. 5 przez Szefów Kancelarii: Prezydenta RP, Sejmu, Senatu, Prezesa Rady Ministrów albo ministra właściwego dla określonego działu administracji rządowej, Prezesa NBP, Prezesa NIK lub kierownika urzędu centralnego, a w przypadku ich braku ABW albo SKW:</a:t>
            </a:r>
          </a:p>
          <a:p>
            <a:pPr marL="952500" lvl="1" indent="-381000" algn="just"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b="0" kern="0" dirty="0">
                <a:solidFill>
                  <a:srgbClr val="000000"/>
                </a:solidFill>
                <a:latin typeface="+mn-lt"/>
                <a:cs typeface="+mn-cs"/>
              </a:rPr>
              <a:t>w szczególnie uzasadnionych przypadkach (zgoda jednorazowa);</a:t>
            </a:r>
          </a:p>
          <a:p>
            <a:pPr marL="952500" lvl="1" indent="-381000" algn="just"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b="0" kern="0" dirty="0">
                <a:solidFill>
                  <a:srgbClr val="000000"/>
                </a:solidFill>
                <a:cs typeface="+mn-cs"/>
              </a:rPr>
              <a:t>w przypadku informacji niejawnych o klauzuli „tajne” lub „ściśle tajne”, </a:t>
            </a:r>
            <a:r>
              <a:rPr lang="pl-PL" sz="2400" b="0" kern="0" dirty="0">
                <a:solidFill>
                  <a:srgbClr val="000000"/>
                </a:solidFill>
                <a:latin typeface="+mn-lt"/>
                <a:cs typeface="+mn-cs"/>
              </a:rPr>
              <a:t>po wszczęciu wobec danej osoby poszerzonego postępowania sprawdzającego (zgoda na czas trwania postępowania)</a:t>
            </a:r>
            <a:r>
              <a:rPr lang="pl-PL" sz="2400" b="0" kern="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;</a:t>
            </a:r>
          </a:p>
          <a:p>
            <a:pPr marL="952500" lvl="1" indent="-381000" algn="just">
              <a:buClr>
                <a:srgbClr val="000000"/>
              </a:buClr>
              <a:buSzPct val="75000"/>
              <a:buFont typeface="Wingdings" pitchFamily="2" charset="2"/>
              <a:buNone/>
              <a:defRPr/>
            </a:pPr>
            <a:r>
              <a:rPr lang="pl-PL" sz="2400" kern="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–</a:t>
            </a:r>
            <a:r>
              <a:rPr lang="pl-PL" sz="2400" kern="0" dirty="0">
                <a:solidFill>
                  <a:srgbClr val="FF0000"/>
                </a:solidFill>
                <a:latin typeface="+mn-lt"/>
                <a:cs typeface="+mn-cs"/>
              </a:rPr>
              <a:t> kopię zgody przekazuje się do ABW lub SKW;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>
          <a:xfrm>
            <a:off x="1763713" y="908050"/>
            <a:ext cx="64087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Dostęp do informacji niejawnych </a:t>
            </a:r>
            <a:br>
              <a:rPr lang="pl-PL" dirty="0" smtClean="0"/>
            </a:br>
            <a:r>
              <a:rPr lang="pl-PL" dirty="0" smtClean="0"/>
              <a:t>– wyjątki (2/3)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DF31DFD-66EE-4294-935E-B8F31122D7C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58</a:t>
            </a:fld>
            <a:endParaRPr lang="pl-PL" altLang="pl-PL" sz="1400" smtClean="0"/>
          </a:p>
        </p:txBody>
      </p:sp>
      <p:sp>
        <p:nvSpPr>
          <p:cNvPr id="62467" name="Symbol zastępczy zawartości 2"/>
          <p:cNvSpPr>
            <a:spLocks noGrp="1"/>
          </p:cNvSpPr>
          <p:nvPr>
            <p:ph idx="1"/>
          </p:nvPr>
        </p:nvSpPr>
        <p:spPr>
          <a:xfrm>
            <a:off x="381000" y="2057400"/>
            <a:ext cx="8382000" cy="4108450"/>
          </a:xfrm>
        </p:spPr>
        <p:txBody>
          <a:bodyPr/>
          <a:lstStyle/>
          <a:p>
            <a:pPr marL="457200" lvl="1" indent="-457200" algn="just">
              <a:lnSpc>
                <a:spcPct val="150000"/>
              </a:lnSpc>
              <a:buFont typeface="Times New Roman" panose="02020603050405020304" pitchFamily="18" charset="0"/>
              <a:buAutoNum type="arabicParenR" startAt="4"/>
            </a:pPr>
            <a:r>
              <a:rPr lang="pl-PL" altLang="pl-PL" smtClean="0"/>
              <a:t>po wszczęciu postępowania sprawdzającego, dopuszczone do informacji niejawnych o klauzuli „poufne”, na podstawie pisemnej </a:t>
            </a:r>
            <a:r>
              <a:rPr lang="pl-PL" altLang="pl-PL" b="1" smtClean="0">
                <a:solidFill>
                  <a:srgbClr val="FF0000"/>
                </a:solidFill>
              </a:rPr>
              <a:t>zgody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kierownika jednostki organizacyjnej, w której osoba upoważniana pracuje, pełni służbę lub wykonuje prace zlecone – art. 34 ust. 9</a:t>
            </a:r>
            <a:r>
              <a:rPr lang="pl-PL" altLang="pl-PL" smtClean="0">
                <a:cs typeface="Times New Roman" panose="02020603050405020304" pitchFamily="18" charset="0"/>
              </a:rPr>
              <a:t> –</a:t>
            </a:r>
            <a:r>
              <a:rPr lang="pl-PL" altLang="pl-PL" smtClean="0"/>
              <a:t> </a:t>
            </a:r>
            <a:r>
              <a:rPr lang="pl-PL" altLang="pl-PL" b="1" smtClean="0">
                <a:solidFill>
                  <a:srgbClr val="FF0000"/>
                </a:solidFill>
              </a:rPr>
              <a:t>informację o udzieleniu zgody przekazuje się do ABW lub SKW.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>
          <a:xfrm>
            <a:off x="1763713" y="908050"/>
            <a:ext cx="6408737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Dostęp do informacji niejawnych </a:t>
            </a:r>
            <a:br>
              <a:rPr lang="pl-PL" dirty="0" smtClean="0"/>
            </a:br>
            <a:r>
              <a:rPr lang="pl-PL" dirty="0" smtClean="0"/>
              <a:t>– wyjątki (3/</a:t>
            </a:r>
            <a:r>
              <a:rPr lang="pl-PL" dirty="0" err="1" smtClean="0"/>
              <a:t>3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382000" cy="4800600"/>
          </a:xfrm>
        </p:spPr>
        <p:txBody>
          <a:bodyPr/>
          <a:lstStyle/>
          <a:p>
            <a:pPr marL="355600" indent="-355600" algn="just"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Nie przeprowadza się zwykłych postępowań sprawdzających w związku z dostępem do informacji niejawnych o klauzuli „zastrzeżone”.</a:t>
            </a:r>
          </a:p>
          <a:p>
            <a:pPr marL="355600" indent="-355600" algn="just">
              <a:lnSpc>
                <a:spcPct val="150000"/>
              </a:lnSpc>
            </a:pPr>
            <a:r>
              <a:rPr lang="pl-PL" altLang="pl-PL" smtClean="0"/>
              <a:t>Prowadząc postępowanie sprawdzające pełnomocnik ochrony, kierując się zasadami bezstronności i obiektywizmu, jest obowiązany do wykazania </a:t>
            </a:r>
            <a:r>
              <a:rPr lang="pl-PL" altLang="pl-PL" b="1" smtClean="0">
                <a:solidFill>
                  <a:srgbClr val="FF0000"/>
                </a:solidFill>
              </a:rPr>
              <a:t>najwyższej staranności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w toku prowadzonego postępowania sprawdzającego co do jego zgodności z przepisami ustawy.</a:t>
            </a:r>
          </a:p>
        </p:txBody>
      </p:sp>
      <p:sp>
        <p:nvSpPr>
          <p:cNvPr id="63492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EFE789EF-108F-405B-968C-7BE3597EE8B7}" type="slidenum">
              <a:rPr lang="pl-PL" altLang="pl-PL" sz="1400" b="0"/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59</a:t>
            </a:fld>
            <a:endParaRPr lang="pl-PL" altLang="pl-PL" sz="1400" b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(1/19)</a:t>
            </a:r>
            <a:endParaRPr lang="pl-PL" dirty="0"/>
          </a:p>
        </p:txBody>
      </p:sp>
      <p:sp>
        <p:nvSpPr>
          <p:cNvPr id="9219" name="Symbol zastępczy zawartości 2"/>
          <p:cNvSpPr>
            <a:spLocks noGrp="1"/>
          </p:cNvSpPr>
          <p:nvPr>
            <p:ph idx="1"/>
          </p:nvPr>
        </p:nvSpPr>
        <p:spPr>
          <a:xfrm>
            <a:off x="395288" y="1700213"/>
            <a:ext cx="8080375" cy="4419600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     Pełnomocnik ochrony prowadząc zwykle postępowanie sprawdzające występuje w roli </a:t>
            </a:r>
            <a:r>
              <a:rPr lang="pl-PL" altLang="pl-PL" b="1" smtClean="0">
                <a:solidFill>
                  <a:srgbClr val="FF0000"/>
                </a:solidFill>
              </a:rPr>
              <a:t>organu administracji publicznej</a:t>
            </a:r>
            <a:r>
              <a:rPr lang="pl-PL" altLang="pl-PL" smtClean="0"/>
              <a:t>. Zobowiązany jest więc prowadzić to postępowanie na podstawie i w granicach prawa.  </a:t>
            </a: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B49FDD3-1309-48FC-9D7A-6B98A768825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6</a:t>
            </a:fld>
            <a:endParaRPr lang="pl-PL" altLang="pl-PL" sz="1400" smtClean="0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0825" y="1989138"/>
            <a:ext cx="8440738" cy="4248150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Postępowanie wszczyna się: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na  pisemne polecenie </a:t>
            </a:r>
            <a:r>
              <a:rPr lang="pl-PL" dirty="0" smtClean="0"/>
              <a:t>kierownika jednostki  organizacyjnej;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za zgodą osoby sprawdzanej </a:t>
            </a:r>
            <a:r>
              <a:rPr lang="pl-PL" dirty="0" smtClean="0"/>
              <a:t>wyrażonej poprzez podpisanie wypełnionej ankiety bezpieczeństwa osobowego.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dirty="0" smtClean="0"/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dirty="0" smtClean="0"/>
              <a:t>Pełnomocnik ochrony sprawdza, czy wszystkie wymagane punkty ankiety zostały  wypełnione. </a:t>
            </a:r>
          </a:p>
        </p:txBody>
      </p:sp>
      <p:sp>
        <p:nvSpPr>
          <p:cNvPr id="10243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3F05E63-0388-49F1-8720-D1A17F03F96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7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(2/19)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1000" y="1916113"/>
            <a:ext cx="8382000" cy="44196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Pełnomocnik ochrony dokonuje </a:t>
            </a:r>
            <a:r>
              <a:rPr lang="pl-PL" dirty="0" smtClean="0"/>
              <a:t>- w zakresie niezbędnym do ustalenia czy osoba sprawdzana daje rękojmię zachowania tajemnicy  -  </a:t>
            </a:r>
            <a:r>
              <a:rPr lang="pl-PL" b="1" dirty="0" smtClean="0">
                <a:solidFill>
                  <a:srgbClr val="FF0000"/>
                </a:solidFill>
              </a:rPr>
              <a:t>sprawdzeń danych zawartych w ankiecie oraz innych informacji uzyskanych w toku postępowania w:</a:t>
            </a:r>
          </a:p>
          <a:p>
            <a:pPr marL="444500" indent="-4445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rejestrach, ewidencjach i kartotekach, w szczególności </a:t>
            </a:r>
            <a:br>
              <a:rPr lang="pl-PL" b="1" dirty="0" smtClean="0">
                <a:solidFill>
                  <a:srgbClr val="002060"/>
                </a:solidFill>
              </a:rPr>
            </a:br>
            <a:r>
              <a:rPr lang="pl-PL" b="1" dirty="0" smtClean="0">
                <a:solidFill>
                  <a:srgbClr val="002060"/>
                </a:solidFill>
              </a:rPr>
              <a:t>w Krajowym Rejestrze Karnym (KRK);</a:t>
            </a:r>
          </a:p>
          <a:p>
            <a:pPr marL="444500" indent="-44450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b="1" dirty="0" smtClean="0">
                <a:solidFill>
                  <a:srgbClr val="002060"/>
                </a:solidFill>
              </a:rPr>
              <a:t>ewidencjach i kartotekach niedostępnych powszechnie (sprawdzenie dokonywane jest za pośrednictwem ABW, do której kierowany jest wniosek o takie sprawdzenie).</a:t>
            </a:r>
          </a:p>
        </p:txBody>
      </p:sp>
      <p:sp>
        <p:nvSpPr>
          <p:cNvPr id="11267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4FC5C09-D5D1-4F14-8BC4-9F7AAD1990C3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8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(3/19)</a:t>
            </a:r>
            <a:endParaRPr lang="pl-PL" dirty="0"/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8C0CDAB0-ED6A-46E4-B868-58B45B6C7E1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9</a:t>
            </a:fld>
            <a:endParaRPr lang="pl-PL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258888" y="981075"/>
            <a:ext cx="7418387" cy="647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Zwykłe postępowanie sprawdzające (4/19)</a:t>
            </a:r>
            <a:endParaRPr lang="pl-PL" dirty="0"/>
          </a:p>
        </p:txBody>
      </p:sp>
      <p:sp>
        <p:nvSpPr>
          <p:cNvPr id="12292" name="Symbol zastępczy zawartości 2"/>
          <p:cNvSpPr>
            <a:spLocks noGrp="1"/>
          </p:cNvSpPr>
          <p:nvPr>
            <p:ph idx="1"/>
          </p:nvPr>
        </p:nvSpPr>
        <p:spPr>
          <a:xfrm>
            <a:off x="381000" y="1628775"/>
            <a:ext cx="8382000" cy="504031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ABW zaleca</a:t>
            </a:r>
            <a:r>
              <a:rPr lang="pl-PL" altLang="pl-PL" smtClean="0"/>
              <a:t>, by sprawdzenia w Krajowym Rejestrze Karnym, oprócz danych osoby sprawdzanej, obejmowały również dane osób wymienionych w części II ankiety bezpieczeństwa osobowego, z którymi osoba sprawdzana utrzymuje kontakty, </a:t>
            </a:r>
            <a:br>
              <a:rPr lang="pl-PL" altLang="pl-PL" smtClean="0"/>
            </a:br>
            <a:r>
              <a:rPr lang="pl-PL" altLang="pl-PL" smtClean="0"/>
              <a:t>z uwagi na łączące je więzi rodzinne i gdy </a:t>
            </a:r>
            <a:r>
              <a:rPr lang="pl-PL" altLang="pl-PL" b="1" smtClean="0">
                <a:solidFill>
                  <a:srgbClr val="FF0000"/>
                </a:solidFill>
              </a:rPr>
              <a:t>pojawiły się wątpliwości, że osoby te mogą chcieć wpływać na zachowania osoby sprawdzanej</a:t>
            </a:r>
            <a:r>
              <a:rPr lang="pl-PL" altLang="pl-PL" smtClean="0"/>
              <a:t>, np. wywierać na nią presję, namawiać ją do ujawnienia informacji.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Źródłem powstania wątpliwości mogą być</a:t>
            </a:r>
            <a:r>
              <a:rPr lang="pl-PL" altLang="pl-PL" smtClean="0"/>
              <a:t>: przekazane przez ABW informacje o wynikach sprawdzeń w ewidencjach </a:t>
            </a:r>
            <a:br>
              <a:rPr lang="pl-PL" altLang="pl-PL" smtClean="0"/>
            </a:br>
            <a:r>
              <a:rPr lang="pl-PL" altLang="pl-PL" smtClean="0"/>
              <a:t>i kartotekach niedostępnych powszechnie, doniesienia medialne, informacje sygnalne, informacje przekazane podczas rozmowy </a:t>
            </a:r>
            <a:br>
              <a:rPr lang="pl-PL" altLang="pl-PL" smtClean="0"/>
            </a:br>
            <a:r>
              <a:rPr lang="pl-PL" altLang="pl-PL" smtClean="0"/>
              <a:t>z osobą sprawdzaną, bądź podczas wysłuchania. </a:t>
            </a:r>
            <a:r>
              <a:rPr lang="pl-PL" altLang="pl-PL" b="1" smtClean="0">
                <a:solidFill>
                  <a:srgbClr val="FF0000"/>
                </a:solidFill>
              </a:rPr>
              <a:t>  </a:t>
            </a:r>
            <a:r>
              <a:rPr lang="pl-PL" altLang="pl-PL" smtClean="0"/>
              <a:t>     </a:t>
            </a: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Projekt domyślny">
  <a:themeElements>
    <a:clrScheme name="">
      <a:dk1>
        <a:srgbClr val="000000"/>
      </a:dk1>
      <a:lt1>
        <a:srgbClr val="FFFFFF"/>
      </a:lt1>
      <a:dk2>
        <a:srgbClr val="0033CC"/>
      </a:dk2>
      <a:lt2>
        <a:srgbClr val="FFFF00"/>
      </a:lt2>
      <a:accent1>
        <a:srgbClr val="FF9900"/>
      </a:accent1>
      <a:accent2>
        <a:srgbClr val="00FFFF"/>
      </a:accent2>
      <a:accent3>
        <a:srgbClr val="AAAD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77777"/>
        </a:solidFill>
        <a:ln w="254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rgbClr val="FFFF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77777"/>
        </a:solidFill>
        <a:ln w="254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rgbClr val="FFFF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5627</TotalTime>
  <Words>3693</Words>
  <Application>Microsoft Office PowerPoint</Application>
  <PresentationFormat>Pokaz na ekranie (4:3)</PresentationFormat>
  <Paragraphs>303</Paragraphs>
  <Slides>59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59</vt:i4>
      </vt:variant>
    </vt:vector>
  </HeadingPairs>
  <TitlesOfParts>
    <vt:vector size="64" baseType="lpstr">
      <vt:lpstr>Times New Roman</vt:lpstr>
      <vt:lpstr>Arial</vt:lpstr>
      <vt:lpstr>Wingdings</vt:lpstr>
      <vt:lpstr>Symbol</vt:lpstr>
      <vt:lpstr>Projekt domyślny</vt:lpstr>
      <vt:lpstr>BEZPIECZEŃSTWO OSOBOWE</vt:lpstr>
      <vt:lpstr>Właściwość pełnomocników ochrony  w zakresie postępowań sprawdzających (1/3)</vt:lpstr>
      <vt:lpstr>Właściwość pełnomocników ochrony  w zakresie postępowań sprawdzających (2/3)</vt:lpstr>
      <vt:lpstr>Właściwość pełnomocników ochrony  w zakresie postępowań sprawdzających (3/3)</vt:lpstr>
      <vt:lpstr>Odstąpienie od postępowania</vt:lpstr>
      <vt:lpstr>Zwykłe postępowanie sprawdzające (1/19)</vt:lpstr>
      <vt:lpstr>Zwykłe postępowanie sprawdzające (2/19)</vt:lpstr>
      <vt:lpstr>Zwykłe postępowanie sprawdzające (3/19)</vt:lpstr>
      <vt:lpstr>Zwykłe postępowanie sprawdzające (4/19)</vt:lpstr>
      <vt:lpstr>Prezentacja programu PowerPoint</vt:lpstr>
      <vt:lpstr>Prezentacja programu PowerPoint</vt:lpstr>
      <vt:lpstr>Zwykłe postępowanie sprawdzające (7/19)</vt:lpstr>
      <vt:lpstr>Zwykłe postępowanie sprawdzające (8/19)</vt:lpstr>
      <vt:lpstr>Zwykłe postępowanie sprawdzające (9/19)</vt:lpstr>
      <vt:lpstr>Zwykłe postępowanie sprawdzające (10/19)</vt:lpstr>
      <vt:lpstr>Zwykłe postępowanie sprawdzające (11/19)</vt:lpstr>
      <vt:lpstr>Zwykłe postępowanie sprawdzające (12/19)</vt:lpstr>
      <vt:lpstr>Zwykłe postępowanie sprawdzające (13/19)</vt:lpstr>
      <vt:lpstr>Zwykłe postępowanie sprawdzające (14/19)</vt:lpstr>
      <vt:lpstr>Zwykłe postępowanie sprawdzające (15/19)</vt:lpstr>
      <vt:lpstr>Zwykłe postępowanie sprawdzające (16/19)</vt:lpstr>
      <vt:lpstr>Zwykłe postępowanie sprawdzające (17/19)</vt:lpstr>
      <vt:lpstr>Zwykłe postępowanie sprawdzające (18/19)</vt:lpstr>
      <vt:lpstr>Zwykłe postępowanie sprawdzające (19/19)</vt:lpstr>
      <vt:lpstr>Wydanie poświadczenia bezpieczeństwa (1/2)</vt:lpstr>
      <vt:lpstr>Wydanie poświadczenia bezpieczeństwa (2/2)</vt:lpstr>
      <vt:lpstr>Odmowa wydania poświadczenia bezpieczeństwa (1/2)</vt:lpstr>
      <vt:lpstr>Odmowa wydania poświadczenia bezpieczeństwa (2/2)</vt:lpstr>
      <vt:lpstr>Elementy decyzji o odmowie wydania poświadczenia bezpieczeństwa (1/3)</vt:lpstr>
      <vt:lpstr>Elementy decyzji o odmowie wydania poświadczenia bezpieczeństwa (2/3)</vt:lpstr>
      <vt:lpstr>Elementy decyzji o odmowie wydania poświadczenia bezpieczeństwa (3/3)</vt:lpstr>
      <vt:lpstr>Umorzenie postępowania sprawdzającego (1/2)</vt:lpstr>
      <vt:lpstr>Umorzenie postępowania sprawdzającego (2/2)</vt:lpstr>
      <vt:lpstr>Zawieszenie postępowania sprawdzającego (1/3)</vt:lpstr>
      <vt:lpstr>Zawieszenie postępowania sprawdzającego (2/3)</vt:lpstr>
      <vt:lpstr>Zawieszenie postępowania sprawdzającego (3/3)</vt:lpstr>
      <vt:lpstr>Kontrolne postępowanie  sprawdzające (1/7)</vt:lpstr>
      <vt:lpstr>Kontrolne postępowanie  sprawdzające (2/7)</vt:lpstr>
      <vt:lpstr>Kontrolne postępowanie  sprawdzające (3/7)</vt:lpstr>
      <vt:lpstr>Kontrolne postępowanie  sprawdzające (4/7)</vt:lpstr>
      <vt:lpstr>Kontrolne postępowanie  sprawdzające (5/7)</vt:lpstr>
      <vt:lpstr>Kontrolne postępowanie  sprawdzające (6/7)</vt:lpstr>
      <vt:lpstr>Kontrolne postępowanie  sprawdzające (7/7)</vt:lpstr>
      <vt:lpstr>Kolejne postępowanie sprawdzające</vt:lpstr>
      <vt:lpstr>Doręczenie decyzji (1/2)</vt:lpstr>
      <vt:lpstr>Doręczenie decyzji (2/2)</vt:lpstr>
      <vt:lpstr>Postępowanie odwoławcze (1/2) </vt:lpstr>
      <vt:lpstr>Postępowanie odwoławcze (2/2) </vt:lpstr>
      <vt:lpstr>Postępowanie skargowe </vt:lpstr>
      <vt:lpstr>Stwierdzenie nieważności decyzji (1/2)</vt:lpstr>
      <vt:lpstr>Stwierdzenie nieważności decyzji (2/2)</vt:lpstr>
      <vt:lpstr>Schemat akt postępowania sprawdzającego</vt:lpstr>
      <vt:lpstr>Przechowywanie akt zakończonych  postępowań</vt:lpstr>
      <vt:lpstr>Udostępnianie akt postępowań przeprowadzonych przez pełnomocnika ochrony (1/2)</vt:lpstr>
      <vt:lpstr>Udostępnianie akt postępowań przeprowadzonych przez pełnomocnika ochrony (2/2)</vt:lpstr>
      <vt:lpstr>Dostęp do informacji niejawnych  – wyjątki (1/3)</vt:lpstr>
      <vt:lpstr>Dostęp do informacji niejawnych  – wyjątki (2/3)</vt:lpstr>
      <vt:lpstr>Dostęp do informacji niejawnych  – wyjątki (3/3)</vt:lpstr>
      <vt:lpstr>Podsumowanie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tomasz31</dc:creator>
  <cp:lastModifiedBy>ABW</cp:lastModifiedBy>
  <cp:revision>403</cp:revision>
  <dcterms:created xsi:type="dcterms:W3CDTF">2002-08-29T06:31:49Z</dcterms:created>
  <dcterms:modified xsi:type="dcterms:W3CDTF">2026-01-16T11:24:24Z</dcterms:modified>
</cp:coreProperties>
</file>