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352" r:id="rId2"/>
    <p:sldId id="353" r:id="rId3"/>
    <p:sldId id="374" r:id="rId4"/>
    <p:sldId id="354" r:id="rId5"/>
    <p:sldId id="375" r:id="rId6"/>
    <p:sldId id="355" r:id="rId7"/>
    <p:sldId id="376" r:id="rId8"/>
    <p:sldId id="356" r:id="rId9"/>
    <p:sldId id="377" r:id="rId10"/>
    <p:sldId id="378" r:id="rId11"/>
    <p:sldId id="379" r:id="rId12"/>
    <p:sldId id="357" r:id="rId13"/>
    <p:sldId id="380" r:id="rId14"/>
    <p:sldId id="387" r:id="rId15"/>
    <p:sldId id="368" r:id="rId16"/>
    <p:sldId id="389" r:id="rId17"/>
    <p:sldId id="370" r:id="rId18"/>
    <p:sldId id="392" r:id="rId19"/>
    <p:sldId id="371" r:id="rId20"/>
    <p:sldId id="372" r:id="rId21"/>
    <p:sldId id="373" r:id="rId22"/>
    <p:sldId id="393" r:id="rId23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9900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659" autoAdjust="0"/>
    <p:restoredTop sz="94709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96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4.xml"/><Relationship Id="rId7" Type="http://schemas.openxmlformats.org/officeDocument/2006/relationships/slide" Target="slides/slide15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11" Type="http://schemas.openxmlformats.org/officeDocument/2006/relationships/slide" Target="slides/slide21.xml"/><Relationship Id="rId5" Type="http://schemas.openxmlformats.org/officeDocument/2006/relationships/slide" Target="slides/slide8.xml"/><Relationship Id="rId10" Type="http://schemas.openxmlformats.org/officeDocument/2006/relationships/slide" Target="slides/slide20.xml"/><Relationship Id="rId4" Type="http://schemas.openxmlformats.org/officeDocument/2006/relationships/slide" Target="slides/slide6.xml"/><Relationship Id="rId9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F7B8DAB-C0F7-42D2-8301-ADE17903F0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B037B82-86B2-4FC8-B02B-9A5B5E3E0D8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7C12040-EFB1-442A-9D92-FFEA8533FC74}" type="slidenum">
              <a:rPr kumimoji="0" lang="pl-PL" altLang="pl-PL"/>
              <a:pPr>
                <a:spcBef>
                  <a:spcPct val="0"/>
                </a:spcBef>
              </a:pPr>
              <a:t>1</a:t>
            </a:fld>
            <a:endParaRPr kumimoji="0" lang="pl-PL" altLang="pl-PL"/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0A562D-7ADD-4308-923D-700D218C80D5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1</a:t>
            </a:fld>
            <a:endParaRPr kumimoji="0" lang="pl-PL" altLang="pl-PL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E731447-4B97-42D5-85D9-479FBFBDC4F7}" type="slidenum">
              <a:rPr kumimoji="0" lang="pl-PL" altLang="pl-PL"/>
              <a:pPr>
                <a:spcBef>
                  <a:spcPct val="0"/>
                </a:spcBef>
              </a:pPr>
              <a:t>4</a:t>
            </a:fld>
            <a:endParaRPr kumimoji="0" lang="pl-PL" altLang="pl-PL"/>
          </a:p>
        </p:txBody>
      </p:sp>
      <p:sp>
        <p:nvSpPr>
          <p:cNvPr id="10243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823F466-0051-4D3A-9442-DAD83EA278FA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4</a:t>
            </a:fld>
            <a:endParaRPr kumimoji="0" lang="pl-PL" altLang="pl-PL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0C6BEDC-1995-4699-B376-EBCF2313547B}" type="slidenum">
              <a:rPr kumimoji="0" lang="pl-PL" altLang="pl-PL"/>
              <a:pPr>
                <a:spcBef>
                  <a:spcPct val="0"/>
                </a:spcBef>
              </a:pPr>
              <a:t>21</a:t>
            </a:fld>
            <a:endParaRPr kumimoji="0" lang="pl-PL" altLang="pl-PL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8AAB30-33ED-41F8-84C5-068811D1D369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21</a:t>
            </a:fld>
            <a:endParaRPr kumimoji="0" lang="pl-PL" altLang="pl-PL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375BAC85-A110-4940-9B74-7C86C18809A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86AC4E03-C2A7-4D4B-84AA-1C32C0870E9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11346402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D0DC9-5C91-4F1A-8C1C-3BDE8F618FE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9F286-37A9-4013-8868-B05DA947581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3690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06ED9-25F3-445A-934A-6FC2332B01F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29BC4-9D72-4925-B6D8-33D1BAB0773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315207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D87FA-3BE9-4745-B32F-4EFD34D238A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78D10-5EB6-4802-8FE0-1491DA29ABB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911538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1ACFA-F824-4306-9293-20B3A65557E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CCFD8-3934-4DF3-ADD8-18F6F7A619D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64666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7EF92-8947-4392-98DD-7352007A2EC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D54C4-1E4C-46A2-BA62-ABA22D8756E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929307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6C532-CC00-4E34-BF13-E3DE4329560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9F627-964F-4062-A08B-CBD908F999B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2202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86257-33FE-4814-B528-2B2846516E0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19F27-755B-4BDB-8014-77F2ABF29F8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01573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6A92D-F978-4715-AD08-22C983100F9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C9D2-2CBD-4CBB-BA84-786D7A18CD1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144227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E0576-326B-494C-9B88-BD7E7B8F2BC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79952-C2B6-4BBC-BF46-DC7518550B3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925119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32EC9-D768-448F-AAC4-56A7AA54122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30276-ABA1-4AED-8129-B11B04623C7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16773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17EF0713-9680-4798-90DE-69045B703E2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B315BFB-DAC0-4428-8383-7CC876EEAB4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</a:pPr>
            <a:endParaRPr lang="en-GB" altLang="pl-PL">
              <a:solidFill>
                <a:srgbClr val="000000"/>
              </a:solidFill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</a:pPr>
              <a:r>
                <a:rPr lang="pl-PL" altLang="pl-PL" sz="1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F034D88-7DD2-41A1-B669-9950D2DD783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1463" y="1162050"/>
            <a:ext cx="8720137" cy="4210050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ODPOWIEDZIALNOŚĆ KARNA,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DYSCYPLINARNA I SŁUŻBOWA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1C0780F-81E7-44F7-9D05-520A626F098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62050" y="923925"/>
            <a:ext cx="7551738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(2/4)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838" y="2151063"/>
            <a:ext cx="8564562" cy="4706937"/>
          </a:xfrm>
        </p:spPr>
        <p:txBody>
          <a:bodyPr/>
          <a:lstStyle/>
          <a:p>
            <a:pPr marL="381000" indent="-381000" algn="just" eaLnBrk="1" hangingPunct="1">
              <a:lnSpc>
                <a:spcPct val="113000"/>
              </a:lnSpc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1 kk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z="200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ujawnienie lub wykorzystanie, wbrew przepisom ustawy lub przyjętemu na siebie zobowiązaniu informacji, </a:t>
            </a:r>
            <a:r>
              <a:rPr lang="pl-PL" altLang="pl-PL" sz="2000" smtClean="0"/>
              <a:t>z którą zapoznał się w związku z pełnioną funkcją, wykonywaną pracą, działalnością publiczną, społeczną, gospodarczą lub naukową.</a:t>
            </a:r>
            <a:endParaRPr lang="pl-PL" altLang="pl-PL" sz="2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z="2000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osoba, na której ciąży ustawowy obowiązek nieujawniania lub niewykorzystywania uzyskanych informacji lub która obowiązek nieujawniania lub niewykorzystywania przekazanych jej wiadomości na siebie przejęła.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z="200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z="2000" smtClean="0">
                <a:cs typeface="Times New Roman" panose="02020603050405020304" pitchFamily="18" charset="0"/>
              </a:rPr>
              <a:t> – grzywna, kara ograniczenia wolności albo kara pozbawienia wolności do lat 2.</a:t>
            </a:r>
            <a:endParaRPr lang="pl-PL" altLang="pl-PL" sz="20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07E5F57-E6A9-4F1C-8DFB-0B76D51AE77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998538"/>
            <a:ext cx="74231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o klauzuli „zastrzeżone” lub „poufne” (3/4)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3981450"/>
          </a:xfrm>
        </p:spPr>
        <p:txBody>
          <a:bodyPr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2 kk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solidFill>
                <a:schemeClr val="accent1"/>
              </a:solidFill>
            </a:endParaRPr>
          </a:p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„Funkcjonariusz publiczny, który ujawnia osobie nieuprawnionej informację niejawną o klauzuli „zastrzeżone” lub „poufne” lub informację, którą uzyskał w związku z wykonywaniem czynności służbowych, a której ujawnienie może narazić na szkodę  prawnie chroniony interes, podlega karze pozbawienia wolności do lat 3.”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4BC3D62-F52D-427E-92DB-14BE1912B385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(4/4)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84388"/>
            <a:ext cx="8382000" cy="47736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2 kk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ujawnienie osobie nieuprawnionej informacji o klauzuli „zastrzeżone” lub „poufne” lub informacji uzyskanej w związku z wykonywaniem czynności służbowych, a której ujawnienie może narazić na szkodę prawnie chroniony interes.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funkcjonariusz publiczny.</a:t>
            </a:r>
          </a:p>
          <a:p>
            <a:pPr marL="381000" indent="-381000" algn="just" eaLnBrk="1" hangingPunct="1"/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kara pozbawienia wolności do lat 3.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4802CC6-4E96-43BC-8CF0-31D9EADBF5B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2374900"/>
            <a:ext cx="8912225" cy="4348163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267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nieuprawnionego uzyskania informacji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268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niszczenia informacji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268a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Przestępstwo niszczenia danych informatycznych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sabotażu komputerowego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269a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oraz</a:t>
            </a:r>
            <a:r>
              <a:rPr lang="pl-PL" altLang="pl-PL" b="1" smtClean="0">
                <a:cs typeface="Times New Roman" panose="02020603050405020304" pitchFamily="18" charset="0"/>
              </a:rPr>
              <a:t>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269b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Przestępstwa komputerowe</a:t>
            </a:r>
            <a:endParaRPr lang="pl-PL" altLang="pl-PL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(1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66974FC-75F3-4EDE-B683-58384CB33E5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(2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231 kk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/>
              <a:t>„</a:t>
            </a:r>
            <a:r>
              <a:rPr lang="pl-PL" altLang="pl-PL" i="1" smtClean="0">
                <a:cs typeface="Times New Roman" panose="02020603050405020304" pitchFamily="18" charset="0"/>
              </a:rPr>
              <a:t>§ 1.</a:t>
            </a:r>
            <a:r>
              <a:rPr lang="pl-PL" altLang="pl-PL" smtClean="0">
                <a:cs typeface="Times New Roman" panose="02020603050405020304" pitchFamily="18" charset="0"/>
              </a:rPr>
              <a:t> </a:t>
            </a:r>
            <a:r>
              <a:rPr lang="pl-PL" altLang="pl-PL" i="1" smtClean="0"/>
              <a:t>Funkcjonariusz publiczny, który, przekraczając swoje uprawnienia lub nie dopełniając obowiązków, działa na szkodę interesu publicznego lub prywatnego, podlega karze pozbawienia wolności do lat 3.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2. Jeżeli sprawca dopuszcza się czynu określonego w § 1 w celu osiągnięcia korzyści majątkowej lub osobistej, podlega karze pozbawienia wolności od roku do lat 10.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3. Jeżeli sprawca czynu określonego w § 1 działa nieumyślnie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i wyrządza istotną szkodę podlega grzywnie, karze ograniczenia wolności albo pozbawienia wolności do lat 2.”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85EFD23-4180-4A8D-8F9C-8DB21FE533C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500313"/>
            <a:ext cx="8458200" cy="4357687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231 kk – przestępstwo nadużycia funkcji</a:t>
            </a:r>
          </a:p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cs typeface="Times New Roman" panose="02020603050405020304" pitchFamily="18" charset="0"/>
              </a:rPr>
              <a:t> – przekroczenie uprawnień lub niedopełnienie ustawowych obowiązków.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funkcjonariusz publiczny.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do 10 lat pozbawienia wolności kiedy nadużycie funkcji ma na celu osiągnięcie korzyści majątkowej lub osobistej.</a:t>
            </a:r>
            <a:endParaRPr lang="pl-PL" altLang="pl-PL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33500" y="957263"/>
            <a:ext cx="6838950" cy="11430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Inne przestępstwa związane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 ochroną informacji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(3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/5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072930A-BA59-4441-9E34-6613BCBA3EC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57425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271 kk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200" b="1" smtClean="0">
              <a:solidFill>
                <a:schemeClr val="accent1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</a:t>
            </a:r>
            <a:r>
              <a:rPr lang="pl-PL" altLang="pl-PL" i="1" smtClean="0">
                <a:cs typeface="Times New Roman" panose="02020603050405020304" pitchFamily="18" charset="0"/>
              </a:rPr>
              <a:t>§ 1.</a:t>
            </a:r>
            <a:r>
              <a:rPr lang="pl-PL" altLang="pl-PL" smtClean="0">
                <a:cs typeface="Times New Roman" panose="02020603050405020304" pitchFamily="18" charset="0"/>
              </a:rPr>
              <a:t> </a:t>
            </a:r>
            <a:r>
              <a:rPr lang="pl-PL" altLang="pl-PL" i="1" smtClean="0"/>
              <a:t>Funkcjonariusz publiczny lub inna osoba uprawniona do wystawienia dokumentu, która poświadcza w nim nieprawdę co do okoliczności mającej znaczenie prawne, podlega karze pozbawienia wolności od 3 miesięcy do lat 5.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3. Jeżeli sprawca dopuszcza się czynu określonego w § 1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w celu osiągnięcia korzyści majątkowej lub osobistej, podlega karze pozbawienia wolności od 6 miesięcy do lat 8.”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(4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773CAE6-A181-4C03-84F3-97D5AC35EB9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05025"/>
            <a:ext cx="8458200" cy="45910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271 kk – przestępstwo poświadczenia</a:t>
            </a:r>
            <a:r>
              <a:rPr lang="pl-PL" altLang="pl-PL" b="1" smtClean="0">
                <a:solidFill>
                  <a:srgbClr val="FF0000"/>
                </a:solidFill>
              </a:rPr>
              <a:t>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nieprawdy</a:t>
            </a:r>
          </a:p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200" b="1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cs typeface="Times New Roman" panose="02020603050405020304" pitchFamily="18" charset="0"/>
              </a:rPr>
              <a:t> – potwierdzenie faktów lub okoliczności niezgodnych z prawdą.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funkcjonariusz publiczny oraz osoba upoważniona do wystawienia dokumentu.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do 8 lat pozbawienia wolności, jeżeli czyn został popełniony w celu osiągnięcia korzyści majątkowej lub osobistej</a:t>
            </a:r>
            <a:r>
              <a:rPr lang="pl-PL" altLang="pl-PL" smtClean="0"/>
              <a:t>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33500" y="957263"/>
            <a:ext cx="6838950" cy="11430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Inne przestępstwa związane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 ochroną informacji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13D59F2-046A-4F0C-A4CF-B59931134771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87475" y="66357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/>
              <a:t>Funkcjonariusz publiczny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714500"/>
            <a:ext cx="8743950" cy="5143500"/>
          </a:xfrm>
        </p:spPr>
        <p:txBody>
          <a:bodyPr/>
          <a:lstStyle/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None/>
            </a:pPr>
            <a:r>
              <a:rPr lang="pl-PL" altLang="pl-PL" sz="1800" b="1" smtClean="0">
                <a:solidFill>
                  <a:srgbClr val="FF0000"/>
                </a:solidFill>
              </a:rPr>
              <a:t>Art. 115 </a:t>
            </a:r>
            <a:r>
              <a:rPr lang="en-US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§</a:t>
            </a:r>
            <a:r>
              <a:rPr lang="pl-PL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13 kk „Funkcjonariuszem publicznym jest: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/>
            </a:pPr>
            <a:r>
              <a:rPr lang="pl-PL" altLang="pl-PL" sz="1800" smtClean="0">
                <a:cs typeface="Times New Roman" panose="02020603050405020304" pitchFamily="18" charset="0"/>
              </a:rPr>
              <a:t>Prezydent Rzeczypospolitej Polskiej;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/>
            </a:pPr>
            <a:r>
              <a:rPr lang="pl-PL" altLang="pl-PL" sz="1800" smtClean="0">
                <a:cs typeface="Times New Roman" panose="02020603050405020304" pitchFamily="18" charset="0"/>
              </a:rPr>
              <a:t>poseł, senator, radny;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None/>
            </a:pPr>
            <a:r>
              <a:rPr lang="pl-PL" altLang="pl-PL" sz="1800" smtClean="0">
                <a:cs typeface="Times New Roman" panose="02020603050405020304" pitchFamily="18" charset="0"/>
              </a:rPr>
              <a:t>2a) poseł do Parlamentu Europejskiego;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3"/>
            </a:pPr>
            <a:r>
              <a:rPr lang="pl-PL" altLang="pl-PL" sz="1800" smtClean="0">
                <a:cs typeface="Times New Roman" panose="02020603050405020304" pitchFamily="18" charset="0"/>
              </a:rPr>
              <a:t>sędzia, ławnik, prokurator, funkcjonariusz finansowego organu postępowania przygotowawczego lub organu nadrzędnego nad finansowym organem postępowania przygotowawczego, notariusz, komornik, kurator sądowy, syndyk, nadzorca sądowy i zarządca, osoba orzekająca w organach dyscyplinarnych działających na podstawie ustawy;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3"/>
            </a:pPr>
            <a:r>
              <a:rPr lang="pl-PL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osoba będąca pracownikiem administracji rządowej, innego organu państwowego lub samorządu terytorialnego, chyba że pełni wyłącznie czynności usługowe, a także inna osoba w zakresie, w którym uprawniona jest do wydawania decyzji administracyjnych;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5"/>
            </a:pPr>
            <a:r>
              <a:rPr lang="pl-PL" altLang="pl-PL" sz="1800" smtClean="0">
                <a:cs typeface="Times New Roman" panose="02020603050405020304" pitchFamily="18" charset="0"/>
              </a:rPr>
              <a:t>osoba będąca pracownikiem organu kontroli państwowej lub organu kontroli samorządu terytorialnego, chyba, że pełni wyłącznie czynności usługowe; 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osoba zajmująca kierownicze stanowisko w innej instytucji państwowej;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funkcjonariusz organu powołanego do ochrony bezpieczeństwa publicznego albo funkcjonariusz Służby Więziennej; 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osoba pełniąca czynną służbę wojskową;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pracownik międzynarodowego trybunału karnego, chyba że pełni wyłącznie czynności usługowe”.</a:t>
            </a:r>
            <a:endParaRPr lang="en-US" altLang="pl-PL" sz="180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F6AF74B-DFB3-4396-9D43-513403888E5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(1/2)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0850" y="1927225"/>
            <a:ext cx="8382000" cy="47244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b="1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–</a:t>
            </a:r>
            <a:r>
              <a:rPr lang="pl-PL" altLang="pl-PL" b="1" smtClean="0">
                <a:solidFill>
                  <a:srgbClr val="FFD495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pracownicy, których stosunek pracy został nawiązany w drodze mianowania, a ich uprawnienia i obowiązki wynikają z oddzielnych pragmatyk służbowych.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dyscyplinarne będące w istocie niewykonaniem obowiązków wynikających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ustaw, a także za popełnione przestępstwa.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18FE775-2227-4F2F-900C-D15488620949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Odpowiedzialność karna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9588" y="1941513"/>
            <a:ext cx="8397875" cy="42672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Odpowiedzialność karną ponosi osoba, która naruszyła przepisy o ochronie informacji niejawnych w taki sposób, że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czyn ten stanowi znamiona przestępstwa określonego w kodeksie karnym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Ustawa z dnia 6 czerwca 1997 r. –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Kodeks karny w rozdziale XXXIII (art. 265 - 269 </a:t>
            </a:r>
            <a:r>
              <a:rPr lang="pl-PL" altLang="pl-PL" b="1" smtClean="0">
                <a:solidFill>
                  <a:srgbClr val="FF0000"/>
                </a:solidFill>
              </a:rPr>
              <a:t>b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r>
              <a:rPr lang="pl-PL" altLang="pl-PL" smtClean="0">
                <a:cs typeface="Times New Roman" panose="02020603050405020304" pitchFamily="18" charset="0"/>
              </a:rPr>
              <a:t> – Przestępstwa przeciwko ochronie informacji, opisuje czyny oraz ich skutki, a także sankcje karne za ich popełnienie.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D788B6C-6219-4BAC-9E82-2930604328F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2/2</a:t>
            </a:r>
            <a:r>
              <a:rPr lang="pl-PL" smtClean="0"/>
              <a:t>)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279650"/>
            <a:ext cx="8382000" cy="45783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Organy właściwe do orzekania w sprawach dyscyplinarnych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komisje dyscyplinarne działające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systemie II – instancyjnym bądź przełożeni służbowi (dotyczy funkcjonariuszy służb zmilitaryzowanych).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Kary dyscyplinarne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upomnienie, nagana, przeniesienie na niższe stanowisko, nagana z pozbawieniem możliwości awansowania, obniżenie kategorii urzędniczej, wydalenie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pracy.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4C4DFA0-690F-4EAA-B0DE-0AD0FF4CA96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Odpowiedzialność służbowa</a:t>
            </a:r>
            <a:r>
              <a:rPr lang="pl-PL" dirty="0" smtClean="0"/>
              <a:t> 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09775"/>
            <a:ext cx="8382000" cy="484822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wszyscy pracownicy, bez względu na sposób nawiązania stosunku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służbowe (np. niewłaściwe przechowywanie materiałów niejawnych).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Kary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pozbawienie pracownika premii, negatywna opinia, zwolnienie z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Pracownicy ponoszą odpowiedzialność służbową przed przełożonymi służbowymi.</a:t>
            </a:r>
            <a:endParaRPr lang="pl-PL" altLang="pl-PL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77E011B-51C2-42C1-91B7-B835A5F2AE09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Podsumowanie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09775"/>
            <a:ext cx="8382000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Char char="q"/>
              <a:defRPr/>
            </a:pPr>
            <a:endParaRPr lang="pl-PL" sz="2400" b="1" kern="0" dirty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2132013"/>
            <a:ext cx="838200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Naruszenie przepisów o ochronie informacji niejawnych może skutkować poniesieniem odpowiedzialności.</a:t>
            </a:r>
          </a:p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Naruszenie przepisów o ochronie informacji niejawnych może skutkować odebraniem dostępu do informacji niejawnych, np. cofnięciem poświadczenia bezpieczeństwa.</a:t>
            </a:r>
          </a:p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Pełnomocnik ochrony jest funkcjonariuszem </a:t>
            </a: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publicznym </a:t>
            </a:r>
            <a:b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zakresie wydawanych decyzji administracyjnych.</a:t>
            </a:r>
            <a:endParaRPr lang="pl-PL" sz="24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7434435-D441-4A85-A865-CF8BE9E9575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69150" cy="1366838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„ściśle tajne”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1/6</a:t>
            </a:r>
            <a:r>
              <a:rPr lang="pl-PL" dirty="0" smtClean="0"/>
              <a:t>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09875"/>
            <a:ext cx="8458200" cy="3386138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ujawnia lub wbrew przepisom ustawy wykorzystuje informacje niejawne o klauzuli „tajne” lub „ściśle tajne”, podlega karze pozbawienia wolności od 3 miesięcy do lat 5”.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B8B18BE-6FBE-4601-9360-E6749CBC1931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„ściśle tajne”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2/6</a:t>
            </a:r>
            <a:r>
              <a:rPr lang="pl-PL" dirty="0" smtClean="0"/>
              <a:t>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4175" y="2324100"/>
            <a:ext cx="8445500" cy="45339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 (zachowanie sprawcy):</a:t>
            </a:r>
          </a:p>
          <a:p>
            <a:pPr marL="952500" lvl="1" indent="-381000" algn="just" eaLnBrk="1" hangingPunct="1">
              <a:lnSpc>
                <a:spcPct val="80000"/>
              </a:lnSpc>
            </a:pPr>
            <a:r>
              <a:rPr lang="pl-PL" altLang="pl-PL" sz="2400" smtClean="0">
                <a:cs typeface="Times New Roman" panose="02020603050405020304" pitchFamily="18" charset="0"/>
              </a:rPr>
              <a:t>ujawnienie informacji niejawnych o klauzuli „tajne” lub „ściśle tajne”;</a:t>
            </a:r>
          </a:p>
          <a:p>
            <a:pPr marL="952500" lvl="1" indent="-381000" algn="just" eaLnBrk="1" hangingPunct="1">
              <a:lnSpc>
                <a:spcPct val="80000"/>
              </a:lnSpc>
            </a:pPr>
            <a:r>
              <a:rPr lang="pl-PL" altLang="pl-PL" sz="2400" smtClean="0">
                <a:cs typeface="Times New Roman" panose="02020603050405020304" pitchFamily="18" charset="0"/>
              </a:rPr>
              <a:t>wykorzystanie wbrew przepisom ustawy informacji niejawnych o klauzuli „tajne” lub „ściśle tajne”.</a:t>
            </a:r>
            <a:endParaRPr lang="pl-PL" altLang="pl-PL" sz="2400" smtClean="0"/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powszechny (sprawcą przestępstwa może być każdy).</a:t>
            </a: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 (zamiar popełnienia bądź jego brak)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pozbawienia wolności od 3 miesięcy do lat 5.</a:t>
            </a:r>
            <a:r>
              <a:rPr lang="pl-PL" altLang="pl-PL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F582914-A83C-456E-AEE1-364167C4FA6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138" y="119062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3/6</a:t>
            </a:r>
            <a:r>
              <a:rPr lang="pl-PL" smtClean="0"/>
              <a:t>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3513"/>
            <a:ext cx="8458200" cy="3290887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2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„Jeżeli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 1 ujawniono osobie działającej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w imieniu lub na rzecz podmiotu zagranicznego, sprawca</a:t>
            </a:r>
            <a:r>
              <a:rPr lang="pl-PL" altLang="pl-PL" i="1" smtClean="0"/>
              <a:t> podlega karze pozbawienia wolności od 6 miesięcy do lat 8”.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70C1B31-1740-4DCB-A58A-64B435751EA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(4</a:t>
            </a:r>
            <a:r>
              <a:rPr lang="pl-PL" smtClean="0">
                <a:cs typeface="Times New Roman" pitchFamily="18" charset="0"/>
              </a:rPr>
              <a:t>/6</a:t>
            </a:r>
            <a:r>
              <a:rPr lang="pl-PL" smtClean="0"/>
              <a:t>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3963"/>
            <a:ext cx="8382000" cy="4364037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2 kk, tzw. typ kwalifikowany przestępstwa z § 1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ujawnienie informacji niejawnej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klauzuli „tajne” lub „ściśle tajne” osobie działającej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imieniu lub na rzecz podmiotu zagranicznego.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powszechny.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kara pozbawienia wolności od 6 miesięcy do lat 8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CC5C553-545F-4775-AD31-9F696A1B944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0" y="1073150"/>
            <a:ext cx="6838950" cy="1323975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5/6</a:t>
            </a:r>
            <a:r>
              <a:rPr lang="pl-PL" smtClean="0"/>
              <a:t>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71763"/>
            <a:ext cx="8458200" cy="4056062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3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nieumyślnie ujawnia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</a:t>
            </a:r>
            <a:r>
              <a:rPr lang="pl-PL" altLang="pl-PL" i="1" smtClean="0"/>
              <a:t> 1, z którą zapoznał się w związku z pełnieniem funkcji publicznej lub otrzymanym upoważnieniem podlega grzywnie, karze ograniczenia wolności albo pozbawienia wolności do roku”.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3950E6F-6727-4D9E-A33E-764E1B5B7F2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(6</a:t>
            </a:r>
            <a:r>
              <a:rPr lang="pl-PL" smtClean="0">
                <a:cs typeface="Times New Roman" pitchFamily="18" charset="0"/>
              </a:rPr>
              <a:t>/6</a:t>
            </a:r>
            <a:r>
              <a:rPr lang="pl-PL" smtClean="0"/>
              <a:t>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2376488"/>
            <a:ext cx="8382000" cy="43434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3 kk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nieumyślne ujawnienie informacji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klauzuli „tajne” lub „ściśle tajne”.</a:t>
            </a:r>
            <a:endParaRPr lang="pl-PL" altLang="pl-PL" smtClean="0"/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osoba, która zapoznała się z informacjami o klauzuli „tajne” lub „ściśle tajne” w związku z pełnieniem funkcji publicznej lub otrzymanym upoważnieniem.</a:t>
            </a:r>
          </a:p>
          <a:p>
            <a:pPr marL="381000" indent="-381000" algn="just" eaLnBrk="1" hangingPunct="1"/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nieumyślność.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grzywna, kara ograniczenia wolności albo pozbawienia wolności do 1 roku.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A0617CF-59AA-4F98-8B5D-04EAEFEEFF70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4913" y="955675"/>
            <a:ext cx="7443787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(1/4)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/>
              <a:t>„Kto wbrew przepisom ustawy lub przyjętemu na siebie zobowiązaniu, ujawnia lub wykorzystuje informację, z którą zapoznał się w związku z pełnioną funkcją, wykonywaną pracą, działalnością publiczną, społeczną, gospodarczą lub naukową podlega grzywnie, karze ograniczenia wolności albo pozbawienia wolności do lat 2”.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pl-PL" altLang="pl-PL" sz="1000" b="1" smtClean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266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§ 3 kk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„Ściganie przestępstwa określonego w § 1 następuje na wniosek pokrzywdzonego”.</a:t>
            </a: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odpowiedzialność">
  <a:themeElements>
    <a:clrScheme name="odpowiedzialność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odpowiedzialność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odpowiedzialność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powiedzialność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powiedzialność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odpowiedzialność</Template>
  <TotalTime>2001</TotalTime>
  <Words>1616</Words>
  <Application>Microsoft Office PowerPoint</Application>
  <PresentationFormat>Pokaz na ekranie (4:3)</PresentationFormat>
  <Paragraphs>144</Paragraphs>
  <Slides>22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Tahoma</vt:lpstr>
      <vt:lpstr>Arial</vt:lpstr>
      <vt:lpstr>Times New Roman</vt:lpstr>
      <vt:lpstr>Wingdings</vt:lpstr>
      <vt:lpstr>Monotype Sorts</vt:lpstr>
      <vt:lpstr>Symbol</vt:lpstr>
      <vt:lpstr>odpowiedzialność</vt:lpstr>
      <vt:lpstr>ODPOWIEDZIALNOŚĆ KARNA,  DYSCYPLINARNA I SŁUŻBOWA</vt:lpstr>
      <vt:lpstr>Odpowiedzialność karna </vt:lpstr>
      <vt:lpstr>Przestępstwo ujawnienia informacji niejawnych o klauzuli „tajne” lub  „ściśle tajne” (1/6)</vt:lpstr>
      <vt:lpstr>Przestępstwo ujawnienia informacji niejawnych o klauzuli „tajne” lub  „ściśle tajne” (2/6)</vt:lpstr>
      <vt:lpstr>Przestępstwo ujawnienia informacji niejawnych o klauzuli „tajne” lub  „ściśle tajne” (3/6)</vt:lpstr>
      <vt:lpstr>Przestępstwo ujawnienia informacji niejawnych o klauzuli „tajne” lub  „ściśle tajne” (4/6)</vt:lpstr>
      <vt:lpstr>Przestępstwo ujawnienia informacji niejawnych o klauzuli „tajne” lub  „ściśle tajne” (5/6)</vt:lpstr>
      <vt:lpstr>Przestępstwo ujawnienia informacji niejawnych o klauzuli „tajne” lub  „ściśle tajne” (6/6)</vt:lpstr>
      <vt:lpstr>Przestępstwo ujawnienia informacji o klauzuli „zastrzeżone” lub „poufne” (1/4)</vt:lpstr>
      <vt:lpstr>Przestępstwo ujawnienia informacji o klauzuli „zastrzeżone” lub „poufne” (2/4)</vt:lpstr>
      <vt:lpstr>Przestępstwo ujawnienia informacji o klauzuli „zastrzeżone” lub „poufne” (3/4)</vt:lpstr>
      <vt:lpstr>Przestępstwo ujawnienia informacji o klauzuli „zastrzeżone” lub „poufne” (4/4)</vt:lpstr>
      <vt:lpstr>Inne przestępstwa związane  z ochroną informacji (1/5)</vt:lpstr>
      <vt:lpstr>Inne przestępstwa związane  z ochroną informacji (2/5)</vt:lpstr>
      <vt:lpstr>Prezentacja programu PowerPoint</vt:lpstr>
      <vt:lpstr>Inne przestępstwa związane  z ochroną informacji (4/5)</vt:lpstr>
      <vt:lpstr>Prezentacja programu PowerPoint</vt:lpstr>
      <vt:lpstr>Funkcjonariusz publiczny</vt:lpstr>
      <vt:lpstr>Odpowiedzialność dyscyplinarna (1/2) </vt:lpstr>
      <vt:lpstr>Odpowiedzialność dyscyplinarna (2/2) </vt:lpstr>
      <vt:lpstr>Odpowiedzialność służbowa </vt:lpstr>
      <vt:lpstr>Prezentacja programu PowerPoint</vt:lpstr>
    </vt:vector>
  </TitlesOfParts>
  <Company>MyCompany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ODPOWIEDZIALNOŚĆ KARNA,  DYSCYPLINARNA I SŁUŻBOWA</dc:title>
  <dc:creator>WAR007118</dc:creator>
  <cp:lastModifiedBy>ABW</cp:lastModifiedBy>
  <cp:revision>34</cp:revision>
  <cp:lastPrinted>1999-06-07T07:49:35Z</cp:lastPrinted>
  <dcterms:created xsi:type="dcterms:W3CDTF">2010-10-22T11:19:18Z</dcterms:created>
  <dcterms:modified xsi:type="dcterms:W3CDTF">2026-01-16T11:24:14Z</dcterms:modified>
</cp:coreProperties>
</file>