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3"/>
  </p:notesMasterIdLst>
  <p:handoutMasterIdLst>
    <p:handoutMasterId r:id="rId24"/>
  </p:handoutMasterIdLst>
  <p:sldIdLst>
    <p:sldId id="336" r:id="rId2"/>
    <p:sldId id="371" r:id="rId3"/>
    <p:sldId id="352" r:id="rId4"/>
    <p:sldId id="366" r:id="rId5"/>
    <p:sldId id="367" r:id="rId6"/>
    <p:sldId id="341" r:id="rId7"/>
    <p:sldId id="342" r:id="rId8"/>
    <p:sldId id="343" r:id="rId9"/>
    <p:sldId id="344" r:id="rId10"/>
    <p:sldId id="345" r:id="rId11"/>
    <p:sldId id="346" r:id="rId12"/>
    <p:sldId id="348" r:id="rId13"/>
    <p:sldId id="356" r:id="rId14"/>
    <p:sldId id="351" r:id="rId15"/>
    <p:sldId id="361" r:id="rId16"/>
    <p:sldId id="362" r:id="rId17"/>
    <p:sldId id="363" r:id="rId18"/>
    <p:sldId id="364" r:id="rId19"/>
    <p:sldId id="365" r:id="rId20"/>
    <p:sldId id="370" r:id="rId21"/>
    <p:sldId id="368" r:id="rId22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9900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1402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10" Type="http://schemas.openxmlformats.org/officeDocument/2006/relationships/slide" Target="slides/slide14.xml"/><Relationship Id="rId4" Type="http://schemas.openxmlformats.org/officeDocument/2006/relationships/slide" Target="slides/slide7.xml"/><Relationship Id="rId9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4CB819F-CAAE-4AE8-B273-644EEDA00EA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321F6A6-C574-4F41-B814-8C984085D3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A3FD9FBA-17A5-4B6B-8A6F-6382897E689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C222CF04-FC66-48BF-9AE0-FEFF496E302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676242087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5E6F7-9032-4D51-963D-7F3CCAEDD9D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8B193-1345-46BE-B960-4A87F555C7B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720365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D5EBA-C7AB-4D2F-972E-418CE301E0D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20EFB-E875-4D30-93A2-79C63496BC8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3611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3AEAD-954A-4B8F-A4C0-9AB52CD7FCB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6A20B-76FE-47D2-9C69-CCF424E5ABB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254096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FB726-0778-475A-934A-415E1437F06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938A6-F243-4102-A695-89888C5E820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65225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AD23F-0F62-4CC3-A648-57AF30F1B3A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29BF1-FD8A-45D6-BBAE-98CC2B62062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02296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2EF2B-6327-4920-9A17-1BFCEE34345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3E2EC-E395-4AF7-94F8-C314993E9CC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843090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38773-CF0A-4078-88A7-09198D2D3DC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CBEB-DDB8-4E16-9A98-2E5FE9AA9AA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889920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D555-813B-41AB-BE00-26F44F4B291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0757D-01F7-47B0-A72D-2BB69F52400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737056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E5E8-7027-4BD2-BB7B-A75AECF40FB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338A7-9E77-4196-AE5C-CDDCF72F18B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12265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D3142-64AC-4E2F-ADF6-1E6A491F8B7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DD59E-389A-4ABE-B12B-D8DA2D91430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73078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B31DD36F-2E28-4DF2-8F60-09A51FFEFB8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B973399-DC62-4F83-9910-6BD09541D1D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  <a:defRPr/>
            </a:pPr>
            <a:endParaRPr lang="en-GB" altLang="pl-PL" smtClean="0">
              <a:solidFill>
                <a:srgbClr val="000000"/>
              </a:solidFill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5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6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2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8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B8C62B7-3507-40EA-93B2-9A20F9B06B8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981200"/>
            <a:ext cx="7772400" cy="2819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KONTROLA OCHRONY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INFORMACJI NIEJAWNYCH 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REALIZOWANA PRZEZ ABW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F8603FC-2AD5-4DA1-A75E-3171D014174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Protokół kontroli (1/2)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93738" y="2185988"/>
            <a:ext cx="7981950" cy="3819525"/>
          </a:xfrm>
        </p:spPr>
        <p:txBody>
          <a:bodyPr anchor="ctr"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Dokonane w toku kontroli ustalenia kontroler opisuje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protokole kontroli</a:t>
            </a:r>
            <a:r>
              <a:rPr lang="pl-PL" altLang="pl-PL" smtClean="0">
                <a:cs typeface="Times New Roman" panose="02020603050405020304" pitchFamily="18" charset="0"/>
              </a:rPr>
              <a:t>, który sporządza się w dwóch egzemplarzach:</a:t>
            </a:r>
          </a:p>
          <a:p>
            <a:pPr marL="528638" lvl="2" indent="-433388" algn="just" eaLnBrk="1" hangingPunct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>
                <a:cs typeface="Times New Roman" panose="02020603050405020304" pitchFamily="18" charset="0"/>
              </a:rPr>
              <a:t>jeden otrzymuje kierownik jednostki kontrolowanej;</a:t>
            </a:r>
          </a:p>
          <a:p>
            <a:pPr marL="528638" lvl="2" indent="-433388" algn="just" eaLnBrk="1" hangingPunct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/>
              <a:t>d</a:t>
            </a:r>
            <a:r>
              <a:rPr lang="pl-PL" altLang="pl-PL" sz="2400" smtClean="0">
                <a:cs typeface="Times New Roman" panose="02020603050405020304" pitchFamily="18" charset="0"/>
              </a:rPr>
              <a:t>rugi załącza się do akt kontroli</a:t>
            </a:r>
            <a:r>
              <a:rPr lang="pl-PL" altLang="pl-PL" sz="2400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38A03B7-B403-42B3-9281-34D2B869919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Protokół kontroli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2249488"/>
            <a:ext cx="8312150" cy="4471987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Kierownikowi jednostki kontrolowanej przysługuje prawo do: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złożenia pisemnych wyjaśnień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dotyczących przyczyn powstania nieprawidłowości przedstawionych w protokole;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zgłoszenia zastrzeżeń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na piśmie w terminie 14 dni od dnia otrzymania protokołu kontroli,  co do ustaleń zawartych </a:t>
            </a:r>
            <a:br>
              <a:rPr lang="pl-PL" altLang="pl-PL" smtClean="0"/>
            </a:br>
            <a:r>
              <a:rPr lang="pl-PL" altLang="pl-PL" smtClean="0"/>
              <a:t>w protokole;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odmowy podpisania protokołu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(składając w terminie 7 dni od dnia jego otrzymania pisemne wyjaśnienie tej odmowy).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4FCBB26-5C8E-4535-A474-95440606D8D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Wystąpienie pokontrolne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1/3</a:t>
            </a:r>
            <a:r>
              <a:rPr lang="pl-PL" dirty="0" smtClean="0"/>
              <a:t>)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76475"/>
            <a:ext cx="8077200" cy="3868738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Zawartość: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cena</a:t>
            </a:r>
            <a:r>
              <a:rPr lang="pl-PL" altLang="pl-PL" smtClean="0">
                <a:cs typeface="Times New Roman" panose="02020603050405020304" pitchFamily="18" charset="0"/>
              </a:rPr>
              <a:t> ochrony informacji niejawnych w kontrolowanej jednostce;</a:t>
            </a:r>
            <a:endParaRPr lang="pl-PL" altLang="pl-PL" smtClean="0"/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/>
              <a:t>ewentualne </a:t>
            </a:r>
            <a:r>
              <a:rPr lang="pl-PL" altLang="pl-PL" b="1" smtClean="0">
                <a:solidFill>
                  <a:srgbClr val="FF0000"/>
                </a:solidFill>
              </a:rPr>
              <a:t>wskazanie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osób odpowiedzialnych </a:t>
            </a:r>
            <a:r>
              <a:rPr lang="pl-PL" altLang="pl-PL" smtClean="0">
                <a:cs typeface="Times New Roman" panose="02020603050405020304" pitchFamily="18" charset="0"/>
              </a:rPr>
              <a:t>za  stwierdzone nieprawidłowości;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uwagi i wnioski</a:t>
            </a:r>
            <a:r>
              <a:rPr lang="pl-PL" altLang="pl-PL" smtClean="0">
                <a:cs typeface="Times New Roman" panose="02020603050405020304" pitchFamily="18" charset="0"/>
              </a:rPr>
              <a:t> w sprawie usunięcia nieprawidłowości.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8DE7C9D-97F3-4FDE-AAB8-7FFC9EE5139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47700" indent="-647700">
              <a:defRPr/>
            </a:pPr>
            <a:r>
              <a:rPr lang="pl-PL" dirty="0" smtClean="0">
                <a:cs typeface="Times New Roman" pitchFamily="18" charset="0"/>
              </a:rPr>
              <a:t>Wystąpienie pokontrolne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2/3</a:t>
            </a:r>
            <a:r>
              <a:rPr lang="pl-PL" dirty="0" smtClean="0"/>
              <a:t>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2447925"/>
            <a:ext cx="8196262" cy="44100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Wystąpienie pokontrolne podpisuje odpowiednio Szef ABW lub Szef SKW.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Oceny, uwagi i wnioski zawarte w wystąpieniu pokontrolnym </a:t>
            </a:r>
            <a:r>
              <a:rPr lang="pl-PL" altLang="pl-PL" b="1" smtClean="0">
                <a:solidFill>
                  <a:srgbClr val="FF0000"/>
                </a:solidFill>
              </a:rPr>
              <a:t>są ostateczne.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Jeżeli stwierdzone w wyniku kontroli nieprawidłowości wskazują na konieczność podjęcia działań przez właściwe organy państwowe lub samorządowe, w szczególności w celu zmiany obowiązującego prawa, Szef ABW przedstawia informacje tym organom.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E8ED31F-FA42-4FB5-8E3D-B05761526B9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Wystąpienie pokontrolne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3/</a:t>
            </a:r>
            <a:r>
              <a:rPr lang="pl-PL" dirty="0" err="1" smtClean="0">
                <a:cs typeface="Times New Roman" pitchFamily="18" charset="0"/>
              </a:rPr>
              <a:t>3</a:t>
            </a:r>
            <a:r>
              <a:rPr lang="pl-PL" dirty="0" smtClean="0"/>
              <a:t>) 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5963"/>
            <a:ext cx="8504238" cy="4364037"/>
          </a:xfrm>
        </p:spPr>
        <p:txBody>
          <a:bodyPr anchor="ctr"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Kierownik jednostki kontrolowanej jest zobowiązany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poinformować Szefa ABW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 sposobie wykorzystania ocen,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uwag i wniosków oraz podjętych działaniach lub przyczynach nie</a:t>
            </a:r>
            <a:r>
              <a:rPr lang="pl-PL" altLang="pl-PL" smtClean="0"/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podjęcia działań zmierzających do usunięcia stwierdzonych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trakcie kontroli uchybień w zakresie ochrony informacji niejawnych.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88" y="909638"/>
            <a:ext cx="7753350" cy="906462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(1/6)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1727200"/>
            <a:ext cx="8678862" cy="4876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AutoNum type="arabicParenR"/>
              <a:tabLst>
                <a:tab pos="265113" algn="l"/>
              </a:tabLst>
            </a:pPr>
            <a:r>
              <a:rPr lang="pl-PL" altLang="pl-PL" sz="2200" b="1" smtClean="0">
                <a:solidFill>
                  <a:srgbClr val="FF9900"/>
                </a:solidFill>
              </a:rPr>
              <a:t> 	</a:t>
            </a:r>
            <a:r>
              <a:rPr lang="pl-PL" altLang="pl-PL" sz="2200" b="1" smtClean="0">
                <a:solidFill>
                  <a:srgbClr val="FF0000"/>
                </a:solidFill>
              </a:rPr>
              <a:t>W obszarze organizacji ochrony informacji niejawnych: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spełniania wymogów formalnych przez pełnomocnika ochrony lub pracowników pionu ochrony (brak poświadczenia bezpieczeństwa lub brak odpowiedniego poświadczenia bezpieczeństwa);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dokumentacji wskazującej bezpośrednią podległość pełnomocnika ochrony kierownikowi jednostki organizacyjnej;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aktualizacji planu ochrony informacji niejawnych;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kontroli w zakresie o.i.n. lub prowadzenie przedmiotowych kontroli w sposób niewypełniający dyspozycji art. 15 ust. 1 pkt 4 ustawy;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prowadzenie kontroli w jednostkach podległych lub nadzorowanych, </a:t>
            </a:r>
            <a:br>
              <a:rPr lang="pl-PL" altLang="pl-PL" smtClean="0"/>
            </a:br>
            <a:r>
              <a:rPr lang="pl-PL" altLang="pl-PL" smtClean="0"/>
              <a:t>w których powołani zostali pełnomocnicy ochrony;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łączenie funkcji pełnomocnika ochrony (zastępcy pełnomocnika ochrony) i kierownika kancelarii tajnej;</a:t>
            </a:r>
          </a:p>
        </p:txBody>
      </p:sp>
      <p:sp>
        <p:nvSpPr>
          <p:cNvPr id="1946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106889C-72AE-4E9B-841C-F690F768EBC1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951038"/>
            <a:ext cx="8650287" cy="4906962"/>
          </a:xfrm>
        </p:spPr>
        <p:txBody>
          <a:bodyPr/>
          <a:lstStyle/>
          <a:p>
            <a:pPr marL="0" indent="0">
              <a:lnSpc>
                <a:spcPct val="95000"/>
              </a:lnSpc>
              <a:buFont typeface="Wingdings" panose="05000000000000000000" pitchFamily="2" charset="2"/>
              <a:buAutoNum type="arabicParenR" startAt="2"/>
              <a:tabLst>
                <a:tab pos="265113" algn="l"/>
              </a:tabLst>
            </a:pPr>
            <a:r>
              <a:rPr lang="pl-PL" altLang="pl-PL" sz="2200" b="1" smtClean="0">
                <a:solidFill>
                  <a:srgbClr val="FF9900"/>
                </a:solidFill>
              </a:rPr>
              <a:t> 	</a:t>
            </a:r>
            <a:r>
              <a:rPr lang="pl-PL" altLang="pl-PL" sz="2200" b="1" smtClean="0">
                <a:solidFill>
                  <a:srgbClr val="FF0000"/>
                </a:solidFill>
              </a:rPr>
              <a:t>W obszarze obiegu i dostępu do informacji niejawnych: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nieprawidłowe prowadzenie ewidencji polegające na braku kompletnych zapisów dot. osób zapoznających się z dokumentami niejawnymi czy faktu odesłania załączników, powodujące tym samym niemożność ustalenia gdzie znajduje się dany dokument i kto się z nim zapoznał;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niezgodność stanu faktycznego ze stanem ewidencyjnym dokumentów wynikające z nierzetelnego i błędnego prowadzenia ewidencji;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udostępnianie informacji niejawnych osobom nieposiadającym poświadczeń bezpieczeństwa lub zaświadczeń o przeszkoleniu;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brakowanie informacji niejawnych z naruszeniem przepisów archiwalnych (brak zgody właściwego archiwum, brak protokołów potwierdzających fakt brakowania);</a:t>
            </a:r>
          </a:p>
        </p:txBody>
      </p:sp>
      <p:sp>
        <p:nvSpPr>
          <p:cNvPr id="20483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1A7AAAD-0D2B-4CB7-9050-7E4F027A855F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title"/>
          </p:nvPr>
        </p:nvSpPr>
        <p:spPr>
          <a:xfrm>
            <a:off x="1182688" y="909638"/>
            <a:ext cx="7753350" cy="906462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(2/6)</a:t>
            </a:r>
          </a:p>
        </p:txBody>
      </p:sp>
    </p:spTree>
  </p:cSld>
  <p:clrMapOvr>
    <a:masterClrMapping/>
  </p:clrMapOvr>
  <p:transition spd="slow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84388"/>
            <a:ext cx="8458200" cy="4773612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AutoNum type="arabicParenR" startAt="3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zakresie prowadzenia postępowań sprawdzających: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brak dokonywania obligatoryjnych sprawdzeń;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prowadzenie postępowań bez pisemnego polecenia kierownika jednostki organizacyjnej o wszczęciu przedmiotowego postępowania;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podjęcie czynności sprawdzeniowych przed pisemnym poleceniem kierownika jednostki oraz uzyskaniem zgody przez osobę sprawdzaną;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brak założenia i prowadzenia akt postępowań sprawdzających odrębnie dla każdej osoby objętej procedurą;</a:t>
            </a:r>
          </a:p>
        </p:txBody>
      </p:sp>
      <p:sp>
        <p:nvSpPr>
          <p:cNvPr id="2150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71A1C5E-C3CC-4EC5-991B-40250553035F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/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title"/>
          </p:nvPr>
        </p:nvSpPr>
        <p:spPr>
          <a:xfrm>
            <a:off x="1123950" y="1028700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(3/6)</a:t>
            </a:r>
          </a:p>
        </p:txBody>
      </p:sp>
    </p:spTree>
  </p:cSld>
  <p:clrMapOvr>
    <a:masterClrMapping/>
  </p:clrMapOvr>
  <p:transition spd="slow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73288"/>
            <a:ext cx="8458200" cy="4684712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AutoNum type="arabicParenR" startAt="4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zakresie bezpieczeństwa fizycznego:</a:t>
            </a:r>
          </a:p>
          <a:p>
            <a:pPr marL="530225" lvl="1" indent="-350838" algn="just">
              <a:lnSpc>
                <a:spcPct val="130000"/>
              </a:lnSpc>
              <a:tabLst>
                <a:tab pos="354013" algn="l"/>
              </a:tabLst>
            </a:pPr>
            <a:r>
              <a:rPr lang="pl-PL" altLang="pl-PL" sz="2400" smtClean="0"/>
              <a:t>stosowanie urządzeń służących ochronie informacji niejawnych (np. szaf, drzwi, okien) nieposiadających certyfikatów;</a:t>
            </a:r>
          </a:p>
          <a:p>
            <a:pPr marL="530225" lvl="1" indent="-350838" algn="just">
              <a:lnSpc>
                <a:spcPct val="130000"/>
              </a:lnSpc>
              <a:tabLst>
                <a:tab pos="354013" algn="l"/>
              </a:tabLst>
            </a:pPr>
            <a:r>
              <a:rPr lang="pl-PL" altLang="pl-PL" sz="2400" smtClean="0"/>
              <a:t>niewłaściwa organizacja systemu kontroli dostępu (np. jednostronna kontrola dostępu lub nieobjęcie przedmiotowym systemem wszystkich wejść i wyjść ze strefy ochronnej);</a:t>
            </a:r>
          </a:p>
        </p:txBody>
      </p:sp>
      <p:sp>
        <p:nvSpPr>
          <p:cNvPr id="22531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935EBCB-320E-49FF-BD92-50E2D5048783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title"/>
          </p:nvPr>
        </p:nvSpPr>
        <p:spPr>
          <a:xfrm>
            <a:off x="1182688" y="1101725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(4/6)</a:t>
            </a:r>
          </a:p>
        </p:txBody>
      </p:sp>
    </p:spTree>
  </p:cSld>
  <p:clrMapOvr>
    <a:masterClrMapping/>
  </p:clrMapOvr>
  <p:transition spd="slow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2246313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obszarze bezpieczeństwa teleinformatycznego: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przetwarzanie informacji niejawnych w systemach teleinformatycznych nieposiadających akredytacji;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niezgodność konfiguracji systemu z zatwierdzoną dokumentacją bezpieczeństwa systemu teleinformatycznego;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brak specjalistycznego przeszkolenia inspektora bezpieczeństwa teleinformatycznego lub administratora systemu;</a:t>
            </a:r>
          </a:p>
        </p:txBody>
      </p:sp>
      <p:sp>
        <p:nvSpPr>
          <p:cNvPr id="23555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61BE929-8F05-4027-BB65-1A5E46A92450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title"/>
          </p:nvPr>
        </p:nvSpPr>
        <p:spPr>
          <a:xfrm>
            <a:off x="1108075" y="1130300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(5/6)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26260E7-4389-4099-A9B5-E5114EE7D23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Kontrola planowa i doraźna</a:t>
            </a:r>
            <a:r>
              <a:rPr lang="pl-PL" dirty="0" smtClean="0"/>
              <a:t>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8638" y="2092325"/>
            <a:ext cx="8058150" cy="4573588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ABW prowadzi kontrole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planowe</a:t>
            </a:r>
            <a:r>
              <a:rPr lang="pl-PL" altLang="pl-PL" smtClean="0">
                <a:cs typeface="Times New Roman" panose="02020603050405020304" pitchFamily="18" charset="0"/>
              </a:rPr>
              <a:t> na podstawie rocznego planu zatwierdzonego przez Szefa ABW</a:t>
            </a:r>
            <a:r>
              <a:rPr lang="pl-PL" altLang="pl-PL" smtClean="0"/>
              <a:t>, po uzyskaniu opinii Kolegium ds. Służb Specjalnych.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Szef ABW może </a:t>
            </a:r>
            <a:r>
              <a:rPr lang="pl-PL" altLang="pl-PL" smtClean="0"/>
              <a:t>zarządzić p</a:t>
            </a:r>
            <a:r>
              <a:rPr lang="pl-PL" altLang="pl-PL" smtClean="0">
                <a:cs typeface="Times New Roman" panose="02020603050405020304" pitchFamily="18" charset="0"/>
              </a:rPr>
              <a:t>rzeprowadzenie kontroli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doraźnej</a:t>
            </a:r>
            <a:r>
              <a:rPr lang="pl-PL" altLang="pl-PL" smtClean="0">
                <a:cs typeface="Times New Roman" panose="02020603050405020304" pitchFamily="18" charset="0"/>
              </a:rPr>
              <a:t>,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nieujętej w planie rocznym, jeżeli uzyska informacje wskazujące na występowanie istotnych zagrożeń dla systemu zabezpieczenia informacji niejawnych lub nieprawidłowości dotyczących postępowań sprawdzających.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2700" y="1035050"/>
            <a:ext cx="75438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(6/</a:t>
            </a:r>
            <a:r>
              <a:rPr lang="pl-PL" dirty="0" err="1" smtClean="0"/>
              <a:t>6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74900"/>
            <a:ext cx="8458200" cy="4102100"/>
          </a:xfrm>
        </p:spPr>
        <p:txBody>
          <a:bodyPr/>
          <a:lstStyle/>
          <a:p>
            <a:pPr marL="457200" indent="-457200">
              <a:buFont typeface="+mj-lt"/>
              <a:buAutoNum type="arabicParenR" startAt="6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W zakresie bezpieczeństwa przemysłowego: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zawarcie umowy związanej z dostępem do informacji niejawnych z przedsiębiorcą nieposiadającym odpowiedniego świadectwa bezpieczeństwa przemysłowego;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brak opracowania instrukcji bezpieczeństwa przemysłowego;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niewypełnianie obowiązku informacyjnego dotyczącego zawarcia i/lub zakończenia umowy związanej z dostępem do informacji niejawnych.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l-PL" dirty="0"/>
          </a:p>
        </p:txBody>
      </p:sp>
      <p:sp>
        <p:nvSpPr>
          <p:cNvPr id="2458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49977C0-F608-4F00-86E5-F89FC702A80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2560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Uprawnienia kontrolne w zakresie ochrony informacji niejawnych przysługują wyłącznie ABW oraz pełnomocnikowi ochrony zatrudnionemu w jednostce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Możliwość zgłoszenia zastrzeżeń co do ustaleń zawartych </a:t>
            </a:r>
            <a:br>
              <a:rPr lang="pl-PL" altLang="pl-PL" smtClean="0"/>
            </a:br>
            <a:r>
              <a:rPr lang="pl-PL" altLang="pl-PL" smtClean="0"/>
              <a:t>w protokole kontroli.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Ocena zawarta w wystąpieniu pokontrolnym jest ostateczna.</a:t>
            </a:r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CC6CB47-66CF-4FD3-B08C-163DCBC807F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67E7A42-F0E8-432A-8842-131D3C405D2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46925" cy="1000125"/>
          </a:xfrm>
        </p:spPr>
        <p:txBody>
          <a:bodyPr/>
          <a:lstStyle/>
          <a:p>
            <a:pPr marL="647700" indent="-647700">
              <a:defRPr/>
            </a:pPr>
            <a:r>
              <a:rPr lang="pl-PL" dirty="0" smtClean="0">
                <a:cs typeface="Times New Roman" pitchFamily="18" charset="0"/>
              </a:rPr>
              <a:t>Kontrole realizowane przez ABW (1/3)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2066925"/>
            <a:ext cx="8401050" cy="479107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2200" smtClean="0"/>
              <a:t>Kontrola stanu zabezpieczenia informacji niejawnych, obejmuje badanie prawidłowości:</a:t>
            </a:r>
          </a:p>
          <a:p>
            <a:pPr marL="530225" lvl="1" indent="-350838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organizacji ochrony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(m.in. kwestie związane z usytuowaniem pełnomocnika ochrony, analiza zapisów dokumentacji odnoszącej się do organizacji ochrony informacji niejawnych, np. plan ochrony, protokoły kontroli, instrukcje odnoszące się do obiegu informacji „zastrzeżonych” i „poufnych”, dokumentacja w zakresie prowadzenia szkoleń w zakresie oin);</a:t>
            </a:r>
          </a:p>
          <a:p>
            <a:pPr marL="530225" lvl="1" indent="-350838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przetwarzania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(m.in. porównanie stanu faktycznego ze stanem ewidencyjnym dokumentów, udostępnianie, przechowywanie, wytwarzanie, oznaczanie informacji niejawnych);</a:t>
            </a:r>
          </a:p>
          <a:p>
            <a:pPr marL="530225" lvl="1" indent="-350838" algn="just">
              <a:lnSpc>
                <a:spcPct val="100000"/>
              </a:lnSpc>
              <a:buFont typeface="Times New Roman" panose="02020603050405020304" pitchFamily="18" charset="0"/>
              <a:buNone/>
            </a:pPr>
            <a:endParaRPr lang="pl-PL" altLang="pl-PL" sz="2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3" y="2454275"/>
            <a:ext cx="8648700" cy="3756025"/>
          </a:xfrm>
        </p:spPr>
        <p:txBody>
          <a:bodyPr/>
          <a:lstStyle/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prowadzenia postępowań sprawdzających</a:t>
            </a:r>
            <a:r>
              <a:rPr lang="pl-PL" altLang="pl-PL" smtClean="0"/>
              <a:t>, </a:t>
            </a:r>
            <a:r>
              <a:rPr lang="pl-PL" altLang="pl-PL" smtClean="0">
                <a:cs typeface="Times New Roman" panose="02020603050405020304" pitchFamily="18" charset="0"/>
              </a:rPr>
              <a:t>z wyłączeniem postępowań, o których mowa w art. 23 ust. 5 ustawy (AW, CBA, SOP, Policja, SW, SWW, SG i ŻW);</a:t>
            </a:r>
          </a:p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stosowania środków bezpieczeństwa fizycznego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odniesieniu do informacji niejawnych (oględziny stref ochronnych, uzasadnienie przyznanych punktów w analizie poziomu zagrożenia, metodologia doboru środków bezpieczeństwa fizycznego, certyfikaty wydane urządzeniom </a:t>
            </a:r>
            <a:br>
              <a:rPr lang="pl-PL" altLang="pl-PL" smtClean="0"/>
            </a:br>
            <a:r>
              <a:rPr lang="pl-PL" altLang="pl-PL" smtClean="0"/>
              <a:t>i wyposażeniu służącym do ochrony informacji niejawnych);</a:t>
            </a:r>
          </a:p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endParaRPr lang="pl-PL" altLang="pl-PL" smtClean="0"/>
          </a:p>
        </p:txBody>
      </p:sp>
      <p:sp>
        <p:nvSpPr>
          <p:cNvPr id="410626" name="Rectangle 2"/>
          <p:cNvSpPr>
            <a:spLocks noChangeArrowheads="1"/>
          </p:cNvSpPr>
          <p:nvPr/>
        </p:nvSpPr>
        <p:spPr bwMode="auto">
          <a:xfrm>
            <a:off x="1333500" y="1073150"/>
            <a:ext cx="71469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47700" indent="-647700"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Kontrole realizowane przez ABW (2/3)</a:t>
            </a:r>
          </a:p>
        </p:txBody>
      </p:sp>
      <p:sp>
        <p:nvSpPr>
          <p:cNvPr id="8196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B393172-F3CA-42CB-A1BA-0924966B962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275" y="2035175"/>
            <a:ext cx="8620125" cy="4822825"/>
          </a:xfrm>
        </p:spPr>
        <p:txBody>
          <a:bodyPr/>
          <a:lstStyle/>
          <a:p>
            <a:pPr marL="354013" indent="-354013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ochrony informacji niejawnych w systemach teleinformatycznych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(oględziny systemów teleinformatycznych, weryfikacja zapisów dokumentacji bezpieczeństwa systemów teleinformatycznych);</a:t>
            </a:r>
          </a:p>
          <a:p>
            <a:pPr marL="354013" indent="-354013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realizacji umów związanych z dostępem do informacji niejawnych </a:t>
            </a:r>
            <a:r>
              <a:rPr lang="pl-PL" altLang="pl-PL" smtClean="0"/>
              <a:t>(opracowanie instrukcji bezpieczeństwa przemysłowego, obowiązki informacyjne wynikające z przepisów rozdziału dot. bezpieczeństwa przemysłowego).</a:t>
            </a:r>
          </a:p>
        </p:txBody>
      </p:sp>
      <p:sp>
        <p:nvSpPr>
          <p:cNvPr id="410626" name="Rectangle 2"/>
          <p:cNvSpPr>
            <a:spLocks noChangeArrowheads="1"/>
          </p:cNvSpPr>
          <p:nvPr/>
        </p:nvSpPr>
        <p:spPr bwMode="auto">
          <a:xfrm>
            <a:off x="1333500" y="1073150"/>
            <a:ext cx="71469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47700" indent="-647700"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Kontrole realizowane przez ABW (3/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220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7B0290F-500C-4547-ACE0-1E08BCDDB05B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CC82B84-84E8-432B-B607-F86B314F969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1/4</a:t>
            </a:r>
            <a:r>
              <a:rPr lang="pl-PL" smtClean="0"/>
              <a:t>)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00288"/>
            <a:ext cx="8382000" cy="35671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/>
              <a:t>Wstęp do obiektów i pomieszczeń jednostki kontrolowanej, gdzie informacje niejawne są przetwarzane.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000" smtClean="0"/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Wgląd do dokumentów związanych z organizacją ochrony informacji niejawnych w kontrolowanej jednostce organizacyjnej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4242D8-F8D9-4AE7-A401-364AD0EC228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2/4</a:t>
            </a:r>
            <a:r>
              <a:rPr lang="pl-PL" smtClean="0"/>
              <a:t>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9125" y="2486025"/>
            <a:ext cx="8048625" cy="37909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Żądanie udostępnienia do kontroli systemów teleinformatycznych służących do przetwarzania informacji niejawnych (w przypadku podejrzenia możliwości przetwarzania takich informacji w systemach nieakredytowanych  - również żądanie udostępnienia do kontroli tych systemów).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Przeprowadzanie oględzin obiektów, składników majątkowych i sprawdzanie przebiegu określonych czynności związanych z ochroną informacji niejawnych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D50F1D-DA2E-43AB-BF69-730A4E17031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3/4</a:t>
            </a:r>
            <a:r>
              <a:rPr lang="pl-PL" smtClean="0"/>
              <a:t>)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325688"/>
            <a:ext cx="8418513" cy="45323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Żądanie od kierowników i pracowników kontrolowanych jednostek organizacyjnych udzielania ustnych i pisemnych wyjaśnień związanych z ochroną informacji niejawnych.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2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Zasięganie informacji, w związku z prowadzoną kontrolą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jednostkach niekontrolowanych, jeżeli ich działalność pozostaje w związku z przetwarzaniem lub ochroną informacji niejawnych, oraz żądanie wyjaśnień od kierowników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i pracowników tych jednostek.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80690EE-D66D-45C8-9D17-721F508F245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4/4</a:t>
            </a:r>
            <a:r>
              <a:rPr lang="pl-PL" smtClean="0"/>
              <a:t>) 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2332038"/>
            <a:ext cx="8048625" cy="43116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Korzystanie z pomocy biegłych i specjalistów, jeżeli wymaga tego prowadzona procedura kontrolna.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Uczestniczenie w posiedzeniach kierownictwa, organów zarządzających lub nadzorczych, a także organów opiniodawczo-doradczych w sprawach  dot. ochrony</a:t>
            </a:r>
            <a:r>
              <a:rPr lang="pl-PL" altLang="pl-PL" i="1" smtClean="0"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informacji niejawnych w kontrolowanej jednostce organizacyjnej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6702</TotalTime>
  <Words>1218</Words>
  <Application>Microsoft Office PowerPoint</Application>
  <PresentationFormat>Pokaz na ekranie (4:3)</PresentationFormat>
  <Paragraphs>108</Paragraphs>
  <Slides>21</Slides>
  <Notes>0</Notes>
  <HiddenSlides>1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8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KONTROLA OCHRONY INFORMACJI NIEJAWNYCH  REALIZOWANA PRZEZ ABW</vt:lpstr>
      <vt:lpstr>Kontrola planowa i doraźna </vt:lpstr>
      <vt:lpstr>Kontrole realizowane przez ABW (1/3)</vt:lpstr>
      <vt:lpstr>Prezentacja programu PowerPoint</vt:lpstr>
      <vt:lpstr>Prezentacja programu PowerPoint</vt:lpstr>
      <vt:lpstr>Uprawnienia kontrolerów - art. 12 ustawy (1/4) </vt:lpstr>
      <vt:lpstr>Uprawnienia kontrolerów - art. 12 ustawy (2/4)</vt:lpstr>
      <vt:lpstr>Uprawnienia kontrolerów - art. 12 ustawy (3/4) </vt:lpstr>
      <vt:lpstr>Uprawnienia kontrolerów - art. 12 ustawy (4/4) </vt:lpstr>
      <vt:lpstr>Protokół kontroli (1/2)</vt:lpstr>
      <vt:lpstr>Protokół kontroli (2/2) </vt:lpstr>
      <vt:lpstr>Wystąpienie pokontrolne (1/3) </vt:lpstr>
      <vt:lpstr>Wystąpienie pokontrolne (2/3)</vt:lpstr>
      <vt:lpstr>Wystąpienie pokontrolne (3/3) </vt:lpstr>
      <vt:lpstr>Najczęściej stwierdzane nieprawidłowości (1/6)</vt:lpstr>
      <vt:lpstr>Najczęściej stwierdzane nieprawidłowości (2/6)</vt:lpstr>
      <vt:lpstr>Najczęściej stwierdzane nieprawidłowości (3/6)</vt:lpstr>
      <vt:lpstr>Najczęściej stwierdzane nieprawidłowości (4/6)</vt:lpstr>
      <vt:lpstr>Najczęściej stwierdzane nieprawidłowości (5/6)</vt:lpstr>
      <vt:lpstr>Najczęściej stwierdzane nieprawidłowości (6/6)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208</cp:revision>
  <cp:lastPrinted>1999-06-07T07:49:35Z</cp:lastPrinted>
  <dcterms:created xsi:type="dcterms:W3CDTF">1999-03-01T08:43:28Z</dcterms:created>
  <dcterms:modified xsi:type="dcterms:W3CDTF">2026-01-16T11:24:03Z</dcterms:modified>
</cp:coreProperties>
</file>