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5"/>
  </p:notesMasterIdLst>
  <p:handoutMasterIdLst>
    <p:handoutMasterId r:id="rId26"/>
  </p:handoutMasterIdLst>
  <p:sldIdLst>
    <p:sldId id="297" r:id="rId2"/>
    <p:sldId id="369" r:id="rId3"/>
    <p:sldId id="392" r:id="rId4"/>
    <p:sldId id="370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79" r:id="rId14"/>
    <p:sldId id="380" r:id="rId15"/>
    <p:sldId id="381" r:id="rId16"/>
    <p:sldId id="382" r:id="rId17"/>
    <p:sldId id="383" r:id="rId18"/>
    <p:sldId id="388" r:id="rId19"/>
    <p:sldId id="384" r:id="rId20"/>
    <p:sldId id="385" r:id="rId21"/>
    <p:sldId id="386" r:id="rId22"/>
    <p:sldId id="389" r:id="rId23"/>
    <p:sldId id="390" r:id="rId24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CC66"/>
    <a:srgbClr val="FFFFFF"/>
    <a:srgbClr val="FF33CC"/>
    <a:srgbClr val="CC0099"/>
    <a:srgbClr val="FFCC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809" autoAdjust="0"/>
    <p:restoredTop sz="94629" autoAdjust="0"/>
  </p:normalViewPr>
  <p:slideViewPr>
    <p:cSldViewPr snapToGrid="0">
      <p:cViewPr varScale="1">
        <p:scale>
          <a:sx n="84" d="100"/>
          <a:sy n="84" d="100"/>
        </p:scale>
        <p:origin x="183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notesViewPr>
    <p:cSldViewPr snapToGrid="0">
      <p:cViewPr varScale="1">
        <p:scale>
          <a:sx n="49" d="100"/>
          <a:sy n="49" d="100"/>
        </p:scale>
        <p:origin x="-2922" y="-11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FD43C85-7820-4608-8912-ECBA10EA3AC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AC2EF0-1FFE-4D45-B983-E14A79B6AB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17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31D854D-D457-4EBE-A30F-FBB0B1E99CEA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952E780A-89DB-4DE6-A2F1-5469638CF0B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C5501FB4-D28C-401A-A3A3-D572EEF4045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777411242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C5434-F9C3-4C80-AF70-569A1C905CF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EC03D-B70E-44D0-B448-03214627383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181410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5B05D-29F8-4052-87FF-034CC3AC6CA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3DAA7-A4B4-4EDB-AC76-C2B46D40753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59009"/>
      </p:ext>
    </p:extLst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10CA9-5C2F-4C2A-B168-5EB11F7754B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3909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7F63B-EC1E-49C8-95F1-72EB1BC0CAE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0684D-0F3C-40FB-8890-36095DCCFB1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91090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9749F-6DB4-4418-9DBD-D318E841C5C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C32C6-9ECB-4856-8BB0-C82E15A7106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740407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3ABD5-DC7C-440A-8CE9-E7A131D4349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7A3BF-F221-414C-A944-F0B91754337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8250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7A56C-F632-4ECE-9EB4-A692BF66E0B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46C6C-2CE3-4C93-A850-007B8B4B364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514377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6BA1D-1DD0-482A-9DBD-070557BB962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F60C1-9E0A-44E8-94C9-8B340D2067B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621741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B7BC3-6704-4368-8F6F-30AC0C1BAF22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8B4A-A5E2-471B-ADE1-E58014CE33A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838785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8FB06-C014-4FAE-AF89-406577C6F79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17FFD-B325-4F49-807F-CA0F215A582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258654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5AD24-7FBB-4931-B7FF-BBBCE91F541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1C725-DAC5-4F7C-89DB-0E007E15F53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777554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697DA2DC-10EA-45DE-980C-46E3007883C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238C2AD-B9FB-4D3F-8340-FB0D60CAAA2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9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30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kumimoji="0"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31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32" descr="logoABW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8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9" r:id="rId12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84F8C44-3D27-4A84-B1FE-99E03FC6EE4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05025"/>
            <a:ext cx="7772400" cy="29305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METODYKA DOBORU ŚRODKÓW BEZPIECZEŃSTWA FIZYCZNEGO</a:t>
            </a:r>
            <a:endParaRPr lang="pl-PL" sz="4000" b="1" dirty="0" smtClean="0">
              <a:solidFill>
                <a:srgbClr val="002060"/>
              </a:solidFill>
            </a:endParaRP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2788"/>
            <a:ext cx="8458200" cy="4875212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Kolejny etap to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dokonanie wyboru określonych środków bezpieczeństwa fizycznego</a:t>
            </a:r>
            <a:r>
              <a:rPr lang="pl-PL" altLang="pl-PL" smtClean="0">
                <a:cs typeface="Times New Roman" panose="02020603050405020304" pitchFamily="18" charset="0"/>
              </a:rPr>
              <a:t>, przy którym należy posługiwać się tabelą z części III „Klasyfikacja środków bezpieczeństwa fizycznego”. </a:t>
            </a:r>
          </a:p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W tej tabeli należy odczytać liczbę punktów odpowiadającą wybranemu środkowi bezpieczeństwa i wpisać ją w odpowiednie miejsce w tabeli w części IV „Punktacja zastosowanych środków bezpieczeństwa fizycznego”.</a:t>
            </a:r>
          </a:p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Przy dokonywaniu wyboru konieczne jest uwzględnienie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wymagań określonych w rozporządzeniu, jak też w samej tabeli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z części III „Klasyfikacja środków bezpieczeństwa fizycznego.</a:t>
            </a:r>
          </a:p>
        </p:txBody>
      </p:sp>
      <p:sp>
        <p:nvSpPr>
          <p:cNvPr id="1638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4F839DE-058E-407C-9314-7B2D05FD59BC}" type="slidenum">
              <a:rPr kumimoji="0"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Klasyfikacja 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ś.b.f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4098D543-3AED-4D6D-81D3-2312909885B7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11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(1/11)</a:t>
            </a:r>
          </a:p>
        </p:txBody>
      </p:sp>
      <p:graphicFrame>
        <p:nvGraphicFramePr>
          <p:cNvPr id="13446" name="Group 134"/>
          <p:cNvGraphicFramePr>
            <a:graphicFrameLocks noGrp="1"/>
          </p:cNvGraphicFramePr>
          <p:nvPr/>
        </p:nvGraphicFramePr>
        <p:xfrm>
          <a:off x="457200" y="1905000"/>
          <a:ext cx="8229600" cy="4114800"/>
        </p:xfrm>
        <a:graphic>
          <a:graphicData uri="http://schemas.openxmlformats.org/drawingml/2006/table">
            <a:tbl>
              <a:tblPr/>
              <a:tblGrid>
                <a:gridCol w="723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ŚRODEK BEZPIECZEŃSTWA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PKT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K1: Szafy do przechowywania informacji niejawnych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K1S1 – Konstrukcja szafy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(K1S1=4, 3, 2 lub 1 pkt)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75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K1S2 – Zamek do szafy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(K1S2=4, 3, 2 lub 1 pkt)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K1 stanowiąca iloczyn liczby punktów za oba powyższe środki bezpieczeństwa (K1=K1S1xK1S2)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62" name="Group 26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3505200"/>
        </p:xfrm>
        <a:graphic>
          <a:graphicData uri="http://schemas.openxmlformats.org/drawingml/2006/table">
            <a:tbl>
              <a:tblPr/>
              <a:tblGrid>
                <a:gridCol w="729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K2: Pomieszczenia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K2S1 – Konstrukcja pomieszczenia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(K2S1=4, 3, 2 lub 1 pkt)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K2S2 – Zamek do drzwi pomieszczenia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(K2S2=4, 3, 2 lub 1 pkt)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K2 stanowiąca iloczyn liczby punktów za oba powyższe środki bezpieczeństwa (K2=K2S1xK2S2)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455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858456D1-30AB-4C3C-8ED5-A549AAC55162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12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(2/11)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19100" y="5600700"/>
            <a:ext cx="829310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b="1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Uwaga:</a:t>
            </a:r>
            <a:r>
              <a:rPr lang="pl-PL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Kategoria K2 nie dotyczy </a:t>
            </a:r>
            <a:r>
              <a:rPr lang="pl-PL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pomieszczeń wzmocnionych</a:t>
            </a:r>
            <a:r>
              <a:rPr lang="pl-PL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które rozpatruje się w kategorii K1 (wymagany certyfikat).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95" name="Group 35"/>
          <p:cNvGraphicFramePr>
            <a:graphicFrameLocks noGrp="1"/>
          </p:cNvGraphicFramePr>
          <p:nvPr>
            <p:ph idx="1"/>
          </p:nvPr>
        </p:nvGraphicFramePr>
        <p:xfrm>
          <a:off x="323850" y="1819275"/>
          <a:ext cx="8510588" cy="4521200"/>
        </p:xfrm>
        <a:graphic>
          <a:graphicData uri="http://schemas.openxmlformats.org/drawingml/2006/table">
            <a:tbl>
              <a:tblPr/>
              <a:tblGrid>
                <a:gridCol w="748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601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K3: Budynki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(K3=5, 3, 2 lub 1 </a:t>
                      </a:r>
                      <a:r>
                        <a:rPr kumimoji="0" lang="pl-P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pkt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7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K4: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Kontrola dostępu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028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K4S1 – Systemy kontroli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dostępu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90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(K4S1=4, 3, 2 lub 1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27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K4S2 – Kontrola osób nieposiadających stałego upoważnienia do wejścia na obszar jednostki organizacyjnej (interesantów)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843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(K4S2=3 lub 1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K4 stanowiąca sumę liczby punktów za oba powyższe środki bezpieczeństwa (K4=K4S1+K4S2)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485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EBFA8DA5-FD6B-4C3C-B9BF-BA056D1B945E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13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(3/11)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10" name="Group 26"/>
          <p:cNvGraphicFramePr>
            <a:graphicFrameLocks noGrp="1"/>
          </p:cNvGraphicFramePr>
          <p:nvPr>
            <p:ph idx="1"/>
          </p:nvPr>
        </p:nvGraphicFramePr>
        <p:xfrm>
          <a:off x="457200" y="2159000"/>
          <a:ext cx="8229600" cy="3963988"/>
        </p:xfrm>
        <a:graphic>
          <a:graphicData uri="http://schemas.openxmlformats.org/drawingml/2006/table">
            <a:tbl>
              <a:tblPr/>
              <a:tblGrid>
                <a:gridCol w="723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25">
                <a:tc gridSpan="2">
                  <a:txBody>
                    <a:bodyPr/>
                    <a:lstStyle/>
                    <a:p>
                      <a:pPr marL="2068513" marR="0" lvl="0" indent="-20685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KATEGORIA K5: Personel bezpieczeństwa i systemy sygnalizacji napadu i włamania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723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K5S1 – Personel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bezpieczeństwa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723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(K5S1=5,4,3,2 lub 1 pkt)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961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K5S2 – Systemy sygnalizacji napadu i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włamania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532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(K5S2=4,3,2 lub 1 pkt)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K5 stanowiąca sumę liczby punktów za oba powyższe środki bezpieczeństwa (K5=K5S1+K5S2)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503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AECCB8DF-FA44-4D88-9AFF-C708ACD30D4C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14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(4/11)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7" name="Group 29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30675"/>
        </p:xfrm>
        <a:graphic>
          <a:graphicData uri="http://schemas.openxmlformats.org/drawingml/2006/table">
            <a:tbl>
              <a:tblPr/>
              <a:tblGrid>
                <a:gridCol w="731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9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K6: Granice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94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K6S1 – Ogrodzenie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94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(K6S1=4,3,2 lub 1 pkt)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94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K6S2 – Kontrola w punktach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dostępu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82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(K6S2=1 lub 0 pkt)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1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K6S3 – System kontroli osób i przedmiotów przy wejściu/wyjściu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70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(K6S3=1 lub 0 pkt)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530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E54632A2-46F2-4FA8-8FA1-656EF7C9E761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15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(5/11)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2" name="Group 30"/>
          <p:cNvGraphicFramePr>
            <a:graphicFrameLocks noGrp="1"/>
          </p:cNvGraphicFramePr>
          <p:nvPr>
            <p:ph idx="1"/>
          </p:nvPr>
        </p:nvGraphicFramePr>
        <p:xfrm>
          <a:off x="428625" y="1954213"/>
          <a:ext cx="8229600" cy="4651375"/>
        </p:xfrm>
        <a:graphic>
          <a:graphicData uri="http://schemas.openxmlformats.org/drawingml/2006/table">
            <a:tbl>
              <a:tblPr/>
              <a:tblGrid>
                <a:gridCol w="716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32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K6S4 – System wykrywania naruszenia ogrodzenia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45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(K6S4=1 lub 0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78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K6S5 – Oświetlenie chronionego obszaru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78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(K6S5=1 lub 0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991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K6S6 – System dozoru wizyjnego granic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78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(K6S6=1 lub 0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59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K6 stanowiąca sumę liczby punktów za powyższe środki bezpieczeństwa (K6=K6S1+K6S2+K6S3+K6S4+K6S5+K6S6)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2555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993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62D3372C-7A4C-423E-8F3F-E7348D07A7B8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16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(6/11)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5775" y="2212975"/>
            <a:ext cx="8458200" cy="3556000"/>
          </a:xfrm>
        </p:spPr>
        <p:txBody>
          <a:bodyPr/>
          <a:lstStyle/>
          <a:p>
            <a:pPr marL="0" indent="0">
              <a:buFontTx/>
              <a:buNone/>
            </a:pPr>
            <a:endParaRPr lang="pl-PL" altLang="pl-PL" sz="3000" b="1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pl-PL" altLang="pl-PL" sz="30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Ogólna liczba punktów stanowiąca sumę punktów za wszystkie kategorie</a:t>
            </a:r>
          </a:p>
          <a:p>
            <a:pPr marL="0" indent="0">
              <a:buFontTx/>
              <a:buNone/>
            </a:pPr>
            <a:r>
              <a:rPr lang="pl-PL" altLang="pl-PL" sz="30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</a:p>
          <a:p>
            <a:pPr marL="0" indent="0" algn="ctr">
              <a:buFontTx/>
              <a:buNone/>
            </a:pPr>
            <a:r>
              <a:rPr lang="pl-PL" altLang="pl-PL" sz="3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PUNKTY=K1+K2+K3+K4+K5+K6</a:t>
            </a:r>
          </a:p>
          <a:p>
            <a:pPr marL="0" indent="0">
              <a:buFontTx/>
              <a:buNone/>
            </a:pPr>
            <a:endParaRPr lang="pl-PL" altLang="pl-PL" sz="3000" b="1" smtClean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355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A72E7F0-FD73-4BDE-9E33-0E6FD5352A70}" type="slidenum">
              <a:rPr kumimoji="0"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(7/11)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67700" cy="35560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Przy dokonywaniu doboru poszczególnych środków bezpieczeństwa fizycznego </a:t>
            </a:r>
            <a:r>
              <a:rPr lang="pl-PL" altLang="pl-PL" b="1" smtClean="0">
                <a:solidFill>
                  <a:srgbClr val="FF0000"/>
                </a:solidFill>
              </a:rPr>
              <a:t>konieczne jest uwzględnienie wymagań określonych w rozporządzeniu, jak też w samej tabeli z części III</a:t>
            </a:r>
            <a:r>
              <a:rPr lang="pl-PL" altLang="pl-PL" smtClean="0"/>
              <a:t> „Klasyfikacja środków bezpieczeństwa fizycznego”.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(8/11)</a:t>
            </a:r>
          </a:p>
        </p:txBody>
      </p:sp>
      <p:sp>
        <p:nvSpPr>
          <p:cNvPr id="24580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74C0DF1-5CD2-4C9A-88EF-C078116C4438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/>
          </a:p>
        </p:txBody>
      </p:sp>
    </p:spTree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8213"/>
            <a:ext cx="8305800" cy="4344987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Dobór adekwatnych środków bezpieczeństwa fizycznego </a:t>
            </a:r>
            <a:br>
              <a:rPr lang="pl-PL" altLang="pl-PL" smtClean="0"/>
            </a:br>
            <a:r>
              <a:rPr lang="pl-PL" altLang="pl-PL" smtClean="0"/>
              <a:t>w konkretnym przypadku musi zapewnić uzyskanie zarówno </a:t>
            </a:r>
            <a:r>
              <a:rPr lang="pl-PL" altLang="pl-PL" b="1" smtClean="0">
                <a:solidFill>
                  <a:srgbClr val="FF0000"/>
                </a:solidFill>
              </a:rPr>
              <a:t>minimalnej łącznej sumy punktów wymaganych do osiągnięcia założonego poziomu ochrony informacji niejawnych </a:t>
            </a:r>
            <a:r>
              <a:rPr lang="pl-PL" altLang="pl-PL" smtClean="0"/>
              <a:t>(w zależności od najwyższej klauzuli tajności informacji niejawnych przetwarzanych w danej lokalizacji oraz poziomu zagrożeń), jak również uzyskanie </a:t>
            </a:r>
            <a:r>
              <a:rPr lang="pl-PL" altLang="pl-PL" b="1" smtClean="0">
                <a:solidFill>
                  <a:srgbClr val="FF0000"/>
                </a:solidFill>
              </a:rPr>
              <a:t>minimalnej liczby punktów odpowiadających każdej z grup kategorii środków bezpieczeństwa fizycznego oznaczonych jako „obowiązkowo”.</a:t>
            </a:r>
          </a:p>
        </p:txBody>
      </p:sp>
      <p:sp>
        <p:nvSpPr>
          <p:cNvPr id="2560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E323F8B-2BC2-450E-9636-619F63E2334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(9/11)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84363"/>
            <a:ext cx="8535988" cy="497363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Podstawowe wymagania doboru środków bezpieczeństwa określa </a:t>
            </a:r>
            <a:r>
              <a:rPr lang="pl-PL" altLang="pl-PL" b="1" smtClean="0">
                <a:solidFill>
                  <a:srgbClr val="FF0000"/>
                </a:solidFill>
              </a:rPr>
              <a:t>rozporządzenie Rady Ministrów z dnia 29 maja 2012 roku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w sprawie środków bezpieczeństwa fizycznego stosowanych do zabezpieczania informacji niejawnych.</a:t>
            </a:r>
          </a:p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Wymienione rozporządzenie w przedmiotowej kwestii nie obowiązuje jednostki organizacyjne, do których zastosowanie mają przepisy właściwych zarządzeń wydanych w trybie art. 47 ust. 3 ustawy.</a:t>
            </a:r>
          </a:p>
        </p:txBody>
      </p:sp>
      <p:sp>
        <p:nvSpPr>
          <p:cNvPr id="819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F161265-627B-4435-B5C0-17CE12ADCCA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Metodyka doboru </a:t>
            </a:r>
            <a:r>
              <a:rPr lang="pl-PL" dirty="0" err="1" smtClean="0">
                <a:cs typeface="Times New Roman" pitchFamily="18" charset="0"/>
              </a:rPr>
              <a:t>ś.b.f</a:t>
            </a:r>
            <a:r>
              <a:rPr lang="pl-PL" dirty="0" smtClean="0">
                <a:cs typeface="Times New Roman" pitchFamily="18" charset="0"/>
              </a:rPr>
              <a:t>. (1/4)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  <a:tabLst>
                <a:tab pos="365125" algn="l"/>
              </a:tabLst>
            </a:pPr>
            <a:r>
              <a:rPr lang="pl-PL" altLang="pl-PL" smtClean="0"/>
              <a:t>W przypadku gdy liczba punktów uzyskanych po zastosowaniu środka należącego do grup kategorii oznaczonych jako „obowiązkowo” jest </a:t>
            </a:r>
            <a:r>
              <a:rPr lang="pl-PL" altLang="pl-PL" b="1" smtClean="0">
                <a:solidFill>
                  <a:srgbClr val="FF0000"/>
                </a:solidFill>
              </a:rPr>
              <a:t>mniejsza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minimalnej łącznej sumy punktów wymaganych do osiągnięcia założonego poziomu ochrony informacji niejawnych, należy zastosować środki z kategorii oznaczonych </a:t>
            </a:r>
            <a:r>
              <a:rPr lang="pl-PL" altLang="pl-PL" b="1" smtClean="0">
                <a:solidFill>
                  <a:srgbClr val="FF0000"/>
                </a:solidFill>
              </a:rPr>
              <a:t>„dodatkowo” </a:t>
            </a:r>
            <a:r>
              <a:rPr lang="pl-PL" altLang="pl-PL" smtClean="0"/>
              <a:t>zapewniające uzyskanie minimalnej łącznej sumy punktów.</a:t>
            </a:r>
          </a:p>
          <a:p>
            <a:pPr marL="0" indent="0" algn="just">
              <a:lnSpc>
                <a:spcPct val="120000"/>
              </a:lnSpc>
              <a:buFontTx/>
              <a:buNone/>
              <a:tabLst>
                <a:tab pos="365125" algn="l"/>
              </a:tabLst>
            </a:pPr>
            <a:endParaRPr lang="pl-PL" altLang="pl-PL" smtClean="0"/>
          </a:p>
        </p:txBody>
      </p:sp>
      <p:sp>
        <p:nvSpPr>
          <p:cNvPr id="2662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357E1E3-B254-47EA-A8D0-A2AF830ECA4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(10/11)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890713"/>
            <a:ext cx="8669337" cy="4776787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/>
              <a:t>Certyfikaty przyznane wyposażeniu i urządzeniom służącym ochronie informacji niejawnych wydane przed dniem wejścia </a:t>
            </a:r>
            <a:br>
              <a:rPr lang="pl-PL" altLang="pl-PL" smtClean="0"/>
            </a:br>
            <a:r>
              <a:rPr lang="pl-PL" altLang="pl-PL" smtClean="0"/>
              <a:t>w życie rozporządzenia </a:t>
            </a:r>
            <a:r>
              <a:rPr lang="pl-PL" altLang="pl-PL" b="1" smtClean="0">
                <a:solidFill>
                  <a:srgbClr val="FF0000"/>
                </a:solidFill>
              </a:rPr>
              <a:t>zachowują ważność. </a:t>
            </a:r>
            <a:r>
              <a:rPr lang="pl-PL" altLang="pl-PL" smtClean="0"/>
              <a:t>Zgodnie ze stanowiskiem Instytutu Mechaniki Precyzyjnej dotyczy to </a:t>
            </a:r>
            <a:r>
              <a:rPr lang="pl-PL" altLang="pl-PL" b="1" smtClean="0">
                <a:solidFill>
                  <a:srgbClr val="FF0000"/>
                </a:solidFill>
              </a:rPr>
              <a:t>certyfikatów wydanych po wejściu w życie rozporządzenia RM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z dnia 18 października 2005 r. w sprawie organizacji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funkcjonowania kancelarii tajnych.</a:t>
            </a:r>
          </a:p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/>
              <a:t>Za zastosowanie takich urządzeń przyznaje się liczbę punktów odpowiednio do spełnianych przez nie wymagań określonych </a:t>
            </a:r>
            <a:br>
              <a:rPr lang="pl-PL" altLang="pl-PL" smtClean="0"/>
            </a:br>
            <a:r>
              <a:rPr lang="pl-PL" altLang="pl-PL" smtClean="0"/>
              <a:t>w tabeli z części III „Klasyfikacja środków bezpieczeństwa fizycznego”.</a:t>
            </a:r>
          </a:p>
        </p:txBody>
      </p:sp>
      <p:sp>
        <p:nvSpPr>
          <p:cNvPr id="2765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06B29F7-F3A7-4463-8FDF-B0A75FAB3AE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(11/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100" y="1890713"/>
            <a:ext cx="8750300" cy="4967287"/>
          </a:xfrm>
        </p:spPr>
        <p:txBody>
          <a:bodyPr/>
          <a:lstStyle/>
          <a:p>
            <a:pPr marL="457200" indent="-45720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Przed wejściem w życie rozporządzenia, tj. </a:t>
            </a:r>
            <a:r>
              <a:rPr lang="pl-PL" b="1" smtClean="0">
                <a:solidFill>
                  <a:srgbClr val="FF0000"/>
                </a:solidFill>
              </a:rPr>
              <a:t>do 3 </a:t>
            </a:r>
            <a:r>
              <a:rPr lang="pl-PL" b="1" dirty="0" smtClean="0">
                <a:solidFill>
                  <a:srgbClr val="FF0000"/>
                </a:solidFill>
              </a:rPr>
              <a:t>lipca 2012 r.</a:t>
            </a:r>
          </a:p>
          <a:p>
            <a:pPr marL="715963" indent="-360363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certyfikaty (szafy, zamki do szaf, drzwi, zamki do drzwi, okna),</a:t>
            </a:r>
          </a:p>
          <a:p>
            <a:pPr marL="715963" indent="-360363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deklaracje zgodności, świadectwa kwalifikacyjne, certyfikaty (system </a:t>
            </a:r>
            <a:r>
              <a:rPr lang="pl-PL" dirty="0" err="1" smtClean="0"/>
              <a:t>SWiN</a:t>
            </a:r>
            <a:r>
              <a:rPr lang="pl-PL" dirty="0" smtClean="0"/>
              <a:t>, system kontroli dostępu). </a:t>
            </a:r>
          </a:p>
          <a:p>
            <a:pPr marL="457200" indent="-457200" algn="just">
              <a:lnSpc>
                <a:spcPct val="110000"/>
              </a:lnSpc>
              <a:buFont typeface="+mj-lt"/>
              <a:buAutoNum type="arabicPeriod" startAt="2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Po wejściu w życie rozporządzenia, tj. od 4 lipca 2012 r</a:t>
            </a:r>
            <a:r>
              <a:rPr lang="pl-PL" b="1" dirty="0" smtClean="0">
                <a:solidFill>
                  <a:srgbClr val="FF9900"/>
                </a:solidFill>
              </a:rPr>
              <a:t>.</a:t>
            </a:r>
          </a:p>
          <a:p>
            <a:pPr marL="715963" indent="-360363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certyfikaty (szafy, zamki do szaf, drzwi, zamki do drzwi, okna, pomieszczenia wzmocnione),</a:t>
            </a:r>
          </a:p>
          <a:p>
            <a:pPr marL="715963" indent="-360363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poświadczenie zgodności z wymogami rozporządzenia (elektroniczne systemy pomocnicze).</a:t>
            </a:r>
          </a:p>
          <a:p>
            <a:pPr marL="457200" indent="-457200" algn="just">
              <a:lnSpc>
                <a:spcPct val="110000"/>
              </a:lnSpc>
              <a:buFont typeface="+mj-lt"/>
              <a:buAutoNum type="arabicPeriod" startAt="2"/>
              <a:defRPr/>
            </a:pPr>
            <a:endParaRPr lang="pl-PL" dirty="0" smtClean="0"/>
          </a:p>
        </p:txBody>
      </p:sp>
      <p:sp>
        <p:nvSpPr>
          <p:cNvPr id="2867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9037F1B-3285-46AC-9B01-DB707F6CCD2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Wymagane dokumenty w ramach kontroli ABW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29699" name="Symbol zastępczy zawartości 2"/>
          <p:cNvSpPr>
            <a:spLocks noGrp="1"/>
          </p:cNvSpPr>
          <p:nvPr>
            <p:ph idx="1"/>
          </p:nvPr>
        </p:nvSpPr>
        <p:spPr>
          <a:xfrm>
            <a:off x="419100" y="2235200"/>
            <a:ext cx="8458200" cy="44196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Środki bezpieczeństwa fizycznego dobiera się w zależności od poziomu zagrożeń oraz najwyższej klauzuli tajności.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Przy doborze środków uwzględnia się przepisy ustawy oraz aktów wykonawczych.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Przyznanie punktów każdemu środkowi powinno mieć odzwierciedlenie w stosownej dokumentacji (dokumentacja budowlana, certyfikaty, poświadczenia zgodności).</a:t>
            </a:r>
          </a:p>
        </p:txBody>
      </p:sp>
      <p:sp>
        <p:nvSpPr>
          <p:cNvPr id="29700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3E9FC01-0133-4934-BD34-27B4385EF22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2032000"/>
            <a:ext cx="8269288" cy="48260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1800"/>
              </a:spcBef>
              <a:buFontTx/>
              <a:buNone/>
            </a:pPr>
            <a:r>
              <a:rPr lang="pl-PL" altLang="pl-PL" smtClean="0"/>
              <a:t>Metodyka doboru środków bezpieczeństwa fizycznego stanowi </a:t>
            </a:r>
            <a:r>
              <a:rPr lang="pl-PL" altLang="pl-PL" b="1" smtClean="0">
                <a:solidFill>
                  <a:srgbClr val="FF0000"/>
                </a:solidFill>
              </a:rPr>
              <a:t>załącznik nr 2 do przedmiotowego rozporządzenia</a:t>
            </a:r>
            <a:r>
              <a:rPr lang="pl-PL" altLang="pl-PL" smtClean="0"/>
              <a:t>.</a:t>
            </a:r>
          </a:p>
          <a:p>
            <a:pPr marL="0" indent="0" algn="just">
              <a:lnSpc>
                <a:spcPct val="150000"/>
              </a:lnSpc>
              <a:spcBef>
                <a:spcPts val="1800"/>
              </a:spcBef>
              <a:buFontTx/>
              <a:buNone/>
            </a:pPr>
            <a:r>
              <a:rPr lang="pl-PL" altLang="pl-PL" smtClean="0"/>
              <a:t>Część III tegoż załącznika, tj. „Klasyfikacja środków bezpieczeństwa fizycznego” określa środki bezpieczeństwa fizycznego, które zostały podzielone na </a:t>
            </a:r>
            <a:r>
              <a:rPr lang="pl-PL" altLang="pl-PL" b="1" smtClean="0">
                <a:solidFill>
                  <a:srgbClr val="FF0000"/>
                </a:solidFill>
              </a:rPr>
              <a:t>6 kategorii</a:t>
            </a:r>
            <a:r>
              <a:rPr lang="pl-PL" altLang="pl-PL" smtClean="0"/>
              <a:t>, z których każda dotyczy określonego aspektu bezpieczeństwa fizycznego.</a:t>
            </a:r>
          </a:p>
        </p:txBody>
      </p:sp>
      <p:sp>
        <p:nvSpPr>
          <p:cNvPr id="921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B2EBC74-C422-4767-A305-52CFA73FEE5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Metodyka doboru </a:t>
            </a:r>
            <a:r>
              <a:rPr lang="pl-PL" dirty="0" err="1" smtClean="0">
                <a:cs typeface="Times New Roman" pitchFamily="18" charset="0"/>
              </a:rPr>
              <a:t>ś.b.f</a:t>
            </a:r>
            <a:r>
              <a:rPr lang="pl-PL" dirty="0" smtClean="0">
                <a:cs typeface="Times New Roman" pitchFamily="18" charset="0"/>
              </a:rPr>
              <a:t>. (2/4)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850" y="1758950"/>
            <a:ext cx="8736013" cy="5099050"/>
          </a:xfrm>
        </p:spPr>
        <p:txBody>
          <a:bodyPr/>
          <a:lstStyle/>
          <a:p>
            <a:pPr marL="0" indent="0" algn="just">
              <a:buFontTx/>
              <a:buNone/>
              <a:tabLst>
                <a:tab pos="2335213" algn="l"/>
              </a:tabLst>
            </a:pPr>
            <a:r>
              <a:rPr lang="pl-PL" altLang="pl-PL" smtClean="0"/>
              <a:t>Poszczególne kategorie to: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K1</a:t>
            </a:r>
            <a:r>
              <a:rPr lang="pl-PL" altLang="pl-PL" smtClean="0"/>
              <a:t>: Szafy do przechowywania informacji  niejawnych;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K2</a:t>
            </a:r>
            <a:r>
              <a:rPr lang="pl-PL" altLang="pl-PL" smtClean="0"/>
              <a:t>: Pomieszczenia;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K3</a:t>
            </a:r>
            <a:r>
              <a:rPr lang="pl-PL" altLang="pl-PL" smtClean="0"/>
              <a:t>: Budynki;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K4</a:t>
            </a:r>
            <a:r>
              <a:rPr lang="pl-PL" altLang="pl-PL" smtClean="0"/>
              <a:t>: Kontrola dostępu;</a:t>
            </a:r>
          </a:p>
          <a:p>
            <a:pPr marL="0" indent="0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K5</a:t>
            </a:r>
            <a:r>
              <a:rPr lang="pl-PL" altLang="pl-PL" smtClean="0"/>
              <a:t>: Personel bezpieczeństwa i systemy sygnalizacji </a:t>
            </a:r>
          </a:p>
          <a:p>
            <a:pPr marL="0" indent="0">
              <a:buFont typeface="Wingdings" panose="05000000000000000000" pitchFamily="2" charset="2"/>
              <a:buNone/>
              <a:tabLst>
                <a:tab pos="2335213" algn="l"/>
              </a:tabLst>
            </a:pPr>
            <a:r>
              <a:rPr lang="pl-PL" altLang="pl-PL" smtClean="0"/>
              <a:t>	napadu i włamania;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K6</a:t>
            </a:r>
            <a:r>
              <a:rPr lang="pl-PL" altLang="pl-PL" smtClean="0"/>
              <a:t>: Granice.</a:t>
            </a:r>
          </a:p>
          <a:p>
            <a:pPr marL="0" indent="0" algn="just">
              <a:buFontTx/>
              <a:buNone/>
              <a:tabLst>
                <a:tab pos="2335213" algn="l"/>
              </a:tabLst>
            </a:pPr>
            <a:endParaRPr lang="pl-PL" altLang="pl-PL" sz="1000" smtClean="0"/>
          </a:p>
          <a:p>
            <a:pPr marL="0" indent="0" algn="just">
              <a:buFontTx/>
              <a:buNone/>
              <a:tabLst>
                <a:tab pos="2335213" algn="l"/>
              </a:tabLst>
            </a:pPr>
            <a:r>
              <a:rPr lang="pl-PL" altLang="pl-PL" smtClean="0"/>
              <a:t>Każdemu ze środków z poszczególnych kategorii przypisano określoną liczbę punktów.</a:t>
            </a:r>
          </a:p>
        </p:txBody>
      </p:sp>
      <p:sp>
        <p:nvSpPr>
          <p:cNvPr id="1024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FFFA446-B59F-4A54-BD65-98C2767F309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Metodyka doboru </a:t>
            </a:r>
            <a:r>
              <a:rPr lang="pl-PL" dirty="0" err="1" smtClean="0">
                <a:cs typeface="Times New Roman" pitchFamily="18" charset="0"/>
              </a:rPr>
              <a:t>ś.b.f</a:t>
            </a:r>
            <a:r>
              <a:rPr lang="pl-PL" dirty="0" smtClean="0">
                <a:cs typeface="Times New Roman" pitchFamily="18" charset="0"/>
              </a:rPr>
              <a:t>. (3/4)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1663"/>
            <a:ext cx="8458200" cy="4986337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/>
              <a:t>Pierwszym etapem procesu doboru środków bezpieczeństwa fizycznego jest odczytanie z tabeli w części II „Podstawowe wymagania bezpieczeństwa fizycznego” </a:t>
            </a:r>
            <a:r>
              <a:rPr lang="pl-PL" altLang="pl-PL" b="1" smtClean="0">
                <a:solidFill>
                  <a:srgbClr val="FF0000"/>
                </a:solidFill>
              </a:rPr>
              <a:t>minimalnej łącznej sumy punktów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/>
              <a:t>wymaganych do osiągnięcia założonego poziomu ochrony informacji w wyniku zastosowania odpowiednich kombinacji środków bezpieczeństwa fizycznego.</a:t>
            </a:r>
          </a:p>
          <a:p>
            <a:pPr marL="0" indent="0" algn="just">
              <a:lnSpc>
                <a:spcPct val="11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Liczba wymaganych do uzyskania punktów zależy od najwyższej klauzuli tajności informacji niejawnych przetwarzanych w danej lokalizacji oraz poziomu zagrożeń</a:t>
            </a:r>
            <a:r>
              <a:rPr lang="pl-PL" altLang="pl-PL" smtClean="0"/>
              <a:t>, określonego wcześniej stosownie do odpowiednich dyspozycji zawartych  w rozporządzeniu.</a:t>
            </a:r>
          </a:p>
        </p:txBody>
      </p:sp>
      <p:sp>
        <p:nvSpPr>
          <p:cNvPr id="1126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4A93CEA-58B4-46AB-A83D-D17A376CF07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Metodyka doboru </a:t>
            </a:r>
            <a:r>
              <a:rPr lang="pl-PL" dirty="0" err="1" smtClean="0">
                <a:cs typeface="Times New Roman" pitchFamily="18" charset="0"/>
              </a:rPr>
              <a:t>ś.b.f</a:t>
            </a:r>
            <a:r>
              <a:rPr lang="pl-PL" dirty="0" smtClean="0">
                <a:cs typeface="Times New Roman" pitchFamily="18" charset="0"/>
              </a:rPr>
              <a:t>. (4/</a:t>
            </a:r>
            <a:r>
              <a:rPr lang="pl-PL" dirty="0" err="1" smtClean="0">
                <a:cs typeface="Times New Roman" pitchFamily="18" charset="0"/>
              </a:rPr>
              <a:t>4</a:t>
            </a:r>
            <a:r>
              <a:rPr lang="pl-PL" dirty="0" smtClean="0">
                <a:cs typeface="Times New Roman" pitchFamily="18" charset="0"/>
              </a:rPr>
              <a:t>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86" name="Group 94"/>
          <p:cNvGraphicFramePr>
            <a:graphicFrameLocks noGrp="1"/>
          </p:cNvGraphicFramePr>
          <p:nvPr>
            <p:ph idx="1"/>
          </p:nvPr>
        </p:nvGraphicFramePr>
        <p:xfrm>
          <a:off x="457200" y="2214563"/>
          <a:ext cx="8229600" cy="3765550"/>
        </p:xfrm>
        <a:graphic>
          <a:graphicData uri="http://schemas.openxmlformats.org/drawingml/2006/table">
            <a:tbl>
              <a:tblPr/>
              <a:tblGrid>
                <a:gridCol w="424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45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Najwyższa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klauzula </a:t>
                      </a: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tajności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informacji przetwarzanych </a:t>
                      </a:r>
                      <a:b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 jednostce organizacyjnej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81000" marR="0" lvl="0" indent="-3810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POZIOM ZAGROŻEŃ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43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NISKI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0" marR="0" lvl="0" indent="-3810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ŚREDNI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WYSOKI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77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ŚCIŚLE TAJNE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15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K1+K2+K3*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24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K4+K5**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Dodatkowo: kategoria K6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0373">
                <a:tc>
                  <a:txBody>
                    <a:bodyPr/>
                    <a:lstStyle/>
                    <a:p>
                      <a:pPr marL="381000" marR="0" lvl="0" indent="-3810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Łącznie suma punktów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329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4E7E162F-3864-40B5-A557-F5062293E51D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6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12330" name="pole tekstowe 4"/>
          <p:cNvSpPr txBox="1">
            <a:spLocks noChangeArrowheads="1"/>
          </p:cNvSpPr>
          <p:nvPr/>
        </p:nvSpPr>
        <p:spPr bwMode="auto">
          <a:xfrm>
            <a:off x="393700" y="6088063"/>
            <a:ext cx="6753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2000">
                <a:cs typeface="Times New Roman" panose="02020603050405020304" pitchFamily="18" charset="0"/>
              </a:rPr>
              <a:t>* - tylko jedna z wartości może być równa 0</a:t>
            </a:r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2000">
                <a:cs typeface="Times New Roman" panose="02020603050405020304" pitchFamily="18" charset="0"/>
              </a:rPr>
              <a:t>** - żadna z wartości nie może być mniejsza od 2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Podstawowe wymagania bezpieczeństwa fizycznego (1/4)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09" name="Group 93"/>
          <p:cNvGraphicFramePr>
            <a:graphicFrameLocks noGrp="1"/>
          </p:cNvGraphicFramePr>
          <p:nvPr>
            <p:ph idx="1"/>
          </p:nvPr>
        </p:nvGraphicFramePr>
        <p:xfrm>
          <a:off x="457200" y="2243138"/>
          <a:ext cx="8270875" cy="3973512"/>
        </p:xfrm>
        <a:graphic>
          <a:graphicData uri="http://schemas.openxmlformats.org/drawingml/2006/table">
            <a:tbl>
              <a:tblPr/>
              <a:tblGrid>
                <a:gridCol w="424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3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7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Najwyższa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klauzula </a:t>
                      </a: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tajności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informacji przetwarzanych </a:t>
                      </a:r>
                      <a:b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 jednostce organizacyjnej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POZIOM ZAGROŻEŃ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7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NISKI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ŚREDNI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WYSOKI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5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TAJNE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8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K1+K2+K3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918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K4+K5***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Dodatkowo: kategoria K6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909">
                <a:tc>
                  <a:txBody>
                    <a:bodyPr/>
                    <a:lstStyle/>
                    <a:p>
                      <a:pPr marL="381000" marR="0" lvl="0" indent="-3810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Łącznie suma punktów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353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D452892B-FA81-4494-B1F3-ECC032D90E5C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7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13354" name="pole tekstowe 4"/>
          <p:cNvSpPr txBox="1">
            <a:spLocks noChangeArrowheads="1"/>
          </p:cNvSpPr>
          <p:nvPr/>
        </p:nvSpPr>
        <p:spPr bwMode="auto">
          <a:xfrm>
            <a:off x="393700" y="6457950"/>
            <a:ext cx="6753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2000">
                <a:cs typeface="Times New Roman" panose="02020603050405020304" pitchFamily="18" charset="0"/>
              </a:rPr>
              <a:t>*** - żadna z wartości nie może być równa 0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Podstawowe wymagania bezpieczeństwa fizycznego (2/4)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31" name="Group 91"/>
          <p:cNvGraphicFramePr>
            <a:graphicFrameLocks noGrp="1"/>
          </p:cNvGraphicFramePr>
          <p:nvPr>
            <p:ph idx="1"/>
          </p:nvPr>
        </p:nvGraphicFramePr>
        <p:xfrm>
          <a:off x="471488" y="2159000"/>
          <a:ext cx="8248650" cy="3905250"/>
        </p:xfrm>
        <a:graphic>
          <a:graphicData uri="http://schemas.openxmlformats.org/drawingml/2006/table">
            <a:tbl>
              <a:tblPr/>
              <a:tblGrid>
                <a:gridCol w="419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8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9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7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Najwyższa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klauzula </a:t>
                      </a: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tajności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informacji przetwarzanych </a:t>
                      </a:r>
                      <a:b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 jednostce organizacyjnej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POZIOM ZAGROŻEŃ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72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NISKI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ŚREDNI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WYSOKI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POUFNE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912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K1+K2+K3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99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K4+K5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Dodatkowo: kategoria K6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066">
                <a:tc>
                  <a:txBody>
                    <a:bodyPr/>
                    <a:lstStyle/>
                    <a:p>
                      <a:pPr marL="381000" marR="0" lvl="0" indent="-3810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Łącznie suma punktów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377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3B361EF4-2325-4144-99BC-63A7C5C08B4C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8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Podstawowe wymagania bezpieczeństwa fizycznego (3/4)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45" name="Group 81"/>
          <p:cNvGraphicFramePr>
            <a:graphicFrameLocks noGrp="1"/>
          </p:cNvGraphicFramePr>
          <p:nvPr>
            <p:ph idx="1"/>
          </p:nvPr>
        </p:nvGraphicFramePr>
        <p:xfrm>
          <a:off x="442913" y="2439988"/>
          <a:ext cx="8229600" cy="3357562"/>
        </p:xfrm>
        <a:graphic>
          <a:graphicData uri="http://schemas.openxmlformats.org/drawingml/2006/table">
            <a:tbl>
              <a:tblPr/>
              <a:tblGrid>
                <a:gridCol w="419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3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157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Najwyższa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klauzula </a:t>
                      </a: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tajności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informacji przetwarzanych </a:t>
                      </a:r>
                      <a:b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 jednostce organizacyjnej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POZIOM ZAGROŻEŃ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5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NISKI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ŚREDNI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WYSOKI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387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ZASTRZEŻONE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71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K1+K2+K3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Dodatkowo: kategoria K4, K5 lub K6</a:t>
                      </a: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_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715">
                <a:tc>
                  <a:txBody>
                    <a:bodyPr/>
                    <a:lstStyle/>
                    <a:p>
                      <a:pPr marL="381000" marR="0" lvl="0" indent="-3810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Łącznie suma punktów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396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84696EF8-30CE-4626-8C5B-48975AC34CC3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9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Podstawowe wymagania bezpieczeństwa fizycznego (4/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4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7265</TotalTime>
  <Words>1499</Words>
  <Application>Microsoft Office PowerPoint</Application>
  <PresentationFormat>Pokaz na ekranie (4:3)</PresentationFormat>
  <Paragraphs>215</Paragraphs>
  <Slides>23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0" baseType="lpstr">
      <vt:lpstr>Tahoma</vt:lpstr>
      <vt:lpstr>Arial</vt:lpstr>
      <vt:lpstr>Times New Roman</vt:lpstr>
      <vt:lpstr>Wingdings</vt:lpstr>
      <vt:lpstr>Monotype Sorts</vt:lpstr>
      <vt:lpstr>Symbol</vt:lpstr>
      <vt:lpstr>BBŁiI - pl</vt:lpstr>
      <vt:lpstr>METODYKA DOBORU ŚRODKÓW BEZPIECZEŃSTWA FIZYCZNEGO</vt:lpstr>
      <vt:lpstr>Metodyka doboru ś.b.f. (1/4)</vt:lpstr>
      <vt:lpstr>Metodyka doboru ś.b.f. (2/4)</vt:lpstr>
      <vt:lpstr>Metodyka doboru ś.b.f. (3/4)</vt:lpstr>
      <vt:lpstr>Metodyka doboru ś.b.f. (4/4)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253</cp:revision>
  <cp:lastPrinted>1999-06-07T07:49:35Z</cp:lastPrinted>
  <dcterms:created xsi:type="dcterms:W3CDTF">1999-03-01T08:43:28Z</dcterms:created>
  <dcterms:modified xsi:type="dcterms:W3CDTF">2026-01-16T11:23:53Z</dcterms:modified>
</cp:coreProperties>
</file>