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2"/>
  </p:notesMasterIdLst>
  <p:handoutMasterIdLst>
    <p:handoutMasterId r:id="rId33"/>
  </p:handoutMasterIdLst>
  <p:sldIdLst>
    <p:sldId id="297" r:id="rId2"/>
    <p:sldId id="346" r:id="rId3"/>
    <p:sldId id="347" r:id="rId4"/>
    <p:sldId id="348" r:id="rId5"/>
    <p:sldId id="363" r:id="rId6"/>
    <p:sldId id="349" r:id="rId7"/>
    <p:sldId id="350" r:id="rId8"/>
    <p:sldId id="364" r:id="rId9"/>
    <p:sldId id="351" r:id="rId10"/>
    <p:sldId id="352" r:id="rId11"/>
    <p:sldId id="365" r:id="rId12"/>
    <p:sldId id="353" r:id="rId13"/>
    <p:sldId id="366" r:id="rId14"/>
    <p:sldId id="354" r:id="rId15"/>
    <p:sldId id="367" r:id="rId16"/>
    <p:sldId id="355" r:id="rId17"/>
    <p:sldId id="383" r:id="rId18"/>
    <p:sldId id="384" r:id="rId19"/>
    <p:sldId id="380" r:id="rId20"/>
    <p:sldId id="356" r:id="rId21"/>
    <p:sldId id="357" r:id="rId22"/>
    <p:sldId id="358" r:id="rId23"/>
    <p:sldId id="359" r:id="rId24"/>
    <p:sldId id="374" r:id="rId25"/>
    <p:sldId id="375" r:id="rId26"/>
    <p:sldId id="376" r:id="rId27"/>
    <p:sldId id="377" r:id="rId28"/>
    <p:sldId id="378" r:id="rId29"/>
    <p:sldId id="379" r:id="rId30"/>
    <p:sldId id="372" r:id="rId31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CC66"/>
    <a:srgbClr val="FFFF00"/>
    <a:srgbClr val="FFFF99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67" autoAdjust="0"/>
    <p:restoredTop sz="94629" autoAdjust="0"/>
  </p:normalViewPr>
  <p:slideViewPr>
    <p:cSldViewPr snapToGrid="0">
      <p:cViewPr varScale="1">
        <p:scale>
          <a:sx n="84" d="100"/>
          <a:sy n="84" d="100"/>
        </p:scale>
        <p:origin x="1142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922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F37F101-DFF1-4BE3-9FF0-92EE0B01AC2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99E13EA-3AA9-4CB8-9078-60CDC593840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14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7F5DC90-EF7E-42FA-ABE1-7CF05864EF24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0C05796C-04A8-4110-A84F-2E56BBAC36E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92C5F816-6251-49A8-8B05-26AE2BF17AA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130204600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85C75-5739-47E6-BE7B-C1516AB7F5D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45064-299C-483E-953C-2F73D4E3A11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529164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02011-19FA-49B4-90FA-0B31A2731C8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4A9A5-6AA6-40BC-A028-8EDA67AB6A8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216593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19D2-2781-4F31-BEC7-C768293EA3D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AF3F4-90F1-4950-80EF-04090341C20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590285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166E2-9051-4530-BCDB-D8D49E93F61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D2466-FFF8-47F4-97AA-CB0E0F805C9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530632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2F675-9AA7-44DF-B79C-88A7082BADA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E3CAF-3B6C-4E1D-8DAD-0D2F636FD26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688026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9F85F-4C69-4274-8219-629779BC99A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F880C-1909-4A3B-8ADD-B01586FED6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020092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917A4-2E8F-4FD9-B511-6228115F19B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C27FA-A704-412A-941A-FF3486A5A55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105250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5719F-267A-40FE-A467-32C61CE17A3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7A452-7B7B-4DF2-B02C-36749EE593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446282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DFD6E-B4EC-4705-A920-2561B07136C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C0A5E-CF00-4E14-B0AC-18DE73638F5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193728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BDF5D-F96F-4F2D-BF1B-4BEC0E91D2F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6B3E8-A42D-4F02-B557-414B38D7321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58897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6EB26776-ED6D-40F9-9EC7-BE722F4BD85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31933C-AE5C-40DC-98DC-66C9B4577A9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F7F7C4F-C3C8-475D-BCF5-450F6C4CFC6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05025"/>
            <a:ext cx="7772400" cy="2514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ŚRODKI BEZPIECZEŃSTWA FIZYCZNEGO</a:t>
            </a:r>
            <a:endParaRPr lang="pl-PL" sz="4000" b="1" dirty="0" smtClean="0">
              <a:solidFill>
                <a:srgbClr val="002060"/>
              </a:solidFill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87513"/>
            <a:ext cx="8435975" cy="5170487"/>
          </a:xfrm>
        </p:spPr>
        <p:txBody>
          <a:bodyPr/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Tworzy się następujące strefy ochronne: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strefę ochronną I </a:t>
            </a:r>
            <a:r>
              <a:rPr lang="pl-PL" altLang="pl-PL" smtClean="0"/>
              <a:t>– obejmującą pomieszczenie lub obszar, </a:t>
            </a:r>
            <a:br>
              <a:rPr lang="pl-PL" altLang="pl-PL" smtClean="0"/>
            </a:br>
            <a:r>
              <a:rPr lang="pl-PL" altLang="pl-PL" smtClean="0"/>
              <a:t>w których informacje niejawne o klauzuli „poufne” lub wyższej są przetwarzane w taki sposób, że wstęp do tego pomieszczenia lub obszaru umożliwia uzyskanie bezpośredniego dostępu do tych informacji.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Pomieszczenie lub obszar spełniają następujące wymagania: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wyraźnie wskazana w planie ochrony najwyższa klauzula tajności przetwarzanych informacji niejawnych;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wyraźnie określone i zabezpieczone granice;</a:t>
            </a:r>
          </a:p>
        </p:txBody>
      </p:sp>
      <p:sp>
        <p:nvSpPr>
          <p:cNvPr id="1536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9FA5C80-3418-4510-9BAF-F56F093376B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(2/8)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309563" y="1898650"/>
            <a:ext cx="8605837" cy="4959350"/>
          </a:xfrm>
        </p:spPr>
        <p:txBody>
          <a:bodyPr/>
          <a:lstStyle/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wprowadzony system kontroli dostępu zezwalający na wstęp osób, które posiadają odpowiednie uprawnienie do dostępu do informacji niejawnych w zakresie niezbędnym do wykonywania pracy lub pełnienia służby albo wykonywania czynności zleconych;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 przypadku konieczności wstępu osób innych niż te, o których mowa w lit. c, przetwarzane informacje niejawne zabezpiecza się przed możliwością dostępu do nich tych innych osób oraz zapewnia się nadzór osoby uprawnionej lub równoważne mechanizmy kontrolne;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wstęp możliwy jest wyłącznie ze strefy ochronnej.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F5C7B7B-B5E7-459E-A3A1-5B73C3FCA78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(3/8)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81225"/>
            <a:ext cx="8362950" cy="4676775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2"/>
            </a:pPr>
            <a:r>
              <a:rPr lang="pl-PL" altLang="pl-PL" b="1" smtClean="0">
                <a:solidFill>
                  <a:srgbClr val="FF0000"/>
                </a:solidFill>
              </a:rPr>
              <a:t>strefę ochronną II </a:t>
            </a:r>
            <a:r>
              <a:rPr lang="pl-PL" altLang="pl-PL" smtClean="0"/>
              <a:t>– obejmującą pomieszczenie lub obszar, </a:t>
            </a:r>
            <a:br>
              <a:rPr lang="pl-PL" altLang="pl-PL" smtClean="0"/>
            </a:br>
            <a:r>
              <a:rPr lang="pl-PL" altLang="pl-PL" smtClean="0"/>
              <a:t>w którym informacje niejawne o klauzuli „poufne” lub wyższej są przetwarzane w taki sposób, że wstęp do tego pomieszczenia lub obszaru nie umożliwia uzyskania bezpośredniego dostępu do tych informacji. </a:t>
            </a:r>
          </a:p>
          <a:p>
            <a:pPr marL="365125" indent="-365125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365125" indent="-365125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Pomieszczenie lub obszar spełniają następujące wymagania: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wyraźnie określone i zabezpieczone granice;</a:t>
            </a:r>
          </a:p>
        </p:txBody>
      </p:sp>
      <p:sp>
        <p:nvSpPr>
          <p:cNvPr id="1741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DF8686A-B9E0-415D-A5C5-33A0013DA7B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(4/8)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3088"/>
            <a:ext cx="8458200" cy="5014912"/>
          </a:xfrm>
        </p:spPr>
        <p:txBody>
          <a:bodyPr/>
          <a:lstStyle/>
          <a:p>
            <a:pPr marL="365125" indent="-365125" algn="just">
              <a:lnSpc>
                <a:spcPct val="110000"/>
              </a:lnSpc>
              <a:buFont typeface="Times New Roman" panose="02020603050405020304" pitchFamily="18" charset="0"/>
              <a:buAutoNum type="alphaLcParenR" startAt="2"/>
            </a:pPr>
            <a:r>
              <a:rPr lang="pl-PL" altLang="pl-PL" smtClean="0"/>
              <a:t>wprowadzony system kontroli dostępu zezwalający na wstęp osób, które posiadają odpowiednie uprawnienie do dostępu do informacji niejawnych w zakresie niezbędnym do wykonywania pracy lub pełnienia służby albo wykonywania czynności zleconych;</a:t>
            </a:r>
          </a:p>
          <a:p>
            <a:pPr marL="365125" indent="-365125" algn="just">
              <a:lnSpc>
                <a:spcPct val="110000"/>
              </a:lnSpc>
              <a:buFont typeface="Times New Roman" panose="02020603050405020304" pitchFamily="18" charset="0"/>
              <a:buAutoNum type="alphaLcParenR" startAt="2"/>
            </a:pPr>
            <a:r>
              <a:rPr lang="pl-PL" altLang="pl-PL" smtClean="0"/>
              <a:t>w przypadku konieczności wstępu osób innych, niż te, </a:t>
            </a:r>
            <a:br>
              <a:rPr lang="pl-PL" altLang="pl-PL" smtClean="0"/>
            </a:br>
            <a:r>
              <a:rPr lang="pl-PL" altLang="pl-PL" smtClean="0"/>
              <a:t>o których mowa powyżej, przetwarzane informacje niejawne zabezpiecza się przed możliwością dostępu do nich tych osób oraz zapewnia się nadzór osoby uprawnionej lub równoważne mechanizmy kontrolne;</a:t>
            </a:r>
          </a:p>
          <a:p>
            <a:pPr marL="365125" indent="-365125" algn="just">
              <a:lnSpc>
                <a:spcPct val="110000"/>
              </a:lnSpc>
              <a:buFont typeface="Times New Roman" panose="02020603050405020304" pitchFamily="18" charset="0"/>
              <a:buAutoNum type="alphaLcParenR" startAt="2"/>
            </a:pPr>
            <a:r>
              <a:rPr lang="pl-PL" altLang="pl-PL" smtClean="0"/>
              <a:t>wstęp możliwy jest wyłącznie ze strefy ochronnej.</a:t>
            </a:r>
          </a:p>
          <a:p>
            <a:pPr marL="365125" indent="-365125" algn="just">
              <a:buFont typeface="Times New Roman" panose="02020603050405020304" pitchFamily="18" charset="0"/>
              <a:buAutoNum type="alphaLcParenR" startAt="2"/>
            </a:pPr>
            <a:endParaRPr lang="pl-PL" altLang="pl-PL" smtClean="0"/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682D052-783D-4C93-827A-7F3493884FB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(5/8)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58950"/>
            <a:ext cx="8291512" cy="4670425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strefę ochronną III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obejmującą pomieszczenie lub obszar wymagający wyraźnego określenia granic, w obrębie których jest możliwe kontrolowanie osób i pojazdów;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specjalną strefę ochronną </a:t>
            </a:r>
            <a:r>
              <a:rPr lang="pl-PL" altLang="pl-PL" smtClean="0"/>
              <a:t>– umiejscowioną w obrębie strefy ochronnej I lub strefy ochronnej II, chronioną przed podsłuchem, spełniającą dodatkowo następujące wymagania:</a:t>
            </a:r>
          </a:p>
          <a:p>
            <a:pPr marL="900113" lvl="1" indent="-355600"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strefę wyposaża się w system sygnalizacji włamania </a:t>
            </a:r>
            <a:br>
              <a:rPr lang="pl-PL" altLang="pl-PL" smtClean="0"/>
            </a:br>
            <a:r>
              <a:rPr lang="pl-PL" altLang="pl-PL" smtClean="0"/>
              <a:t>i napadu;</a:t>
            </a:r>
          </a:p>
          <a:p>
            <a:pPr marL="900113" lvl="1" indent="-355600"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strefa pozostaje zamknięta, gdy nikogo w niej nie ma;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1945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9FCEF23-D064-4691-A72A-A9BDEC70687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(6/8)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71663"/>
            <a:ext cx="8458200" cy="4986337"/>
          </a:xfrm>
        </p:spPr>
        <p:txBody>
          <a:bodyPr/>
          <a:lstStyle/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 przypadku posiedzenia niejawnego strefa jest chroniona przed wstępem osób nieupoważnionych do udziału w tym posiedzeniu;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strefa podlega regularnym inspekcjom przeprowadzanym według zaleceń ABW albo SKW, nie rzadziej niż raz w roku oraz po każdym nieuprawnionym wejściu do strefy lub podejrzeniu, że takie wejście mogło mieć miejsce;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 strefie nie mogą znajdować się linie komunikacyjne, telefony, inne urządzenia komunikacyjne ani sprzęt elektryczny lub elektroniczny, których umieszczenie nie zostało zaakceptowane w sposób określony w procedurach bezpieczeństwa.</a:t>
            </a: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9DB5BCF-49C1-484D-AA8C-B3FF205D55C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(7/8)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14513"/>
            <a:ext cx="8458200" cy="5043487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strefie ochronnej I lub w strefie ochronnej II można utworzyć </a:t>
            </a:r>
            <a:r>
              <a:rPr lang="pl-PL" altLang="pl-PL" b="1" smtClean="0">
                <a:solidFill>
                  <a:srgbClr val="FF0000"/>
                </a:solidFill>
              </a:rPr>
              <a:t>pomieszczenie wzmocnione</a:t>
            </a:r>
            <a:r>
              <a:rPr lang="pl-PL" altLang="pl-PL" smtClean="0">
                <a:solidFill>
                  <a:srgbClr val="FF0000"/>
                </a:solidFill>
              </a:rPr>
              <a:t>. </a:t>
            </a:r>
            <a:r>
              <a:rPr lang="pl-PL" altLang="pl-PL" smtClean="0"/>
              <a:t>Konstrukcja pomieszczenia powinna zapewniać ochronę równoważną ochronie zapewnianej przez odpowiednie szafy przeznaczone do przechowywania informacji niejawnych o tej samej klauzuli tajności. W pomieszczeniu wzmocnionym dopuszczalne jest przechowywanie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poza odpowiednimi szafami</a:t>
            </a:r>
            <a:r>
              <a:rPr lang="pl-PL" altLang="pl-PL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800" smtClean="0"/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Strefę ochronną I, strefę ochronną II lub specjalną strefę ochronną można utworzyć </a:t>
            </a:r>
            <a:r>
              <a:rPr lang="pl-PL" altLang="pl-PL" b="1" smtClean="0">
                <a:solidFill>
                  <a:srgbClr val="FF0000"/>
                </a:solidFill>
              </a:rPr>
              <a:t>tymczasowo w strefie ochronnej III w celu odbycia posiedzenia niejawnego</a:t>
            </a:r>
            <a:r>
              <a:rPr lang="pl-PL" altLang="pl-PL" smtClean="0">
                <a:solidFill>
                  <a:srgbClr val="FF0000"/>
                </a:solidFill>
              </a:rPr>
              <a:t>.</a:t>
            </a:r>
            <a:endParaRPr lang="pl-PL" altLang="pl-PL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50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BBAA57D-7484-490D-9AD9-A166BF2D7B6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(8/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2711450" y="1957388"/>
            <a:ext cx="1577975" cy="10096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1397000" y="2967038"/>
            <a:ext cx="2857500" cy="3024187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5" name="Prostokąt 24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1397000" y="2022475"/>
            <a:ext cx="1303338" cy="944563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5649913" y="4724400"/>
            <a:ext cx="3136900" cy="1266825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5699125" y="2105025"/>
            <a:ext cx="3087688" cy="2611438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392113" y="4597400"/>
            <a:ext cx="1004887" cy="1393825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pic>
        <p:nvPicPr>
          <p:cNvPr id="22536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425" y="1973263"/>
            <a:ext cx="4495800" cy="418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Obraz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1790700"/>
            <a:ext cx="4183063" cy="436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Tytuł 24">
            <a:extLst>
              <a:ext uri="{FF2B5EF4-FFF2-40B4-BE49-F238E27FC236}">
                <a16:creationId xmlns:a16="http://schemas.microsoft.com/office/drawing/2014/main" id="{A0CE87E6-586D-4F34-B9B6-3E8FFA27D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1889125"/>
            <a:ext cx="1543050" cy="114458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pl-P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Strefa ochronna</a:t>
            </a:r>
            <a:br>
              <a:rPr lang="pl-P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pl-P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I/II</a:t>
            </a:r>
            <a:endParaRPr lang="pl-PL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0" name="Tytuł 24"/>
          <p:cNvSpPr txBox="1">
            <a:spLocks/>
          </p:cNvSpPr>
          <p:nvPr/>
        </p:nvSpPr>
        <p:spPr bwMode="auto">
          <a:xfrm>
            <a:off x="2132013" y="3697288"/>
            <a:ext cx="154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Tytuł 24"/>
          <p:cNvSpPr txBox="1">
            <a:spLocks/>
          </p:cNvSpPr>
          <p:nvPr/>
        </p:nvSpPr>
        <p:spPr bwMode="auto">
          <a:xfrm>
            <a:off x="6218238" y="4743450"/>
            <a:ext cx="154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" name="Tytuł 24"/>
          <p:cNvSpPr txBox="1">
            <a:spLocks/>
          </p:cNvSpPr>
          <p:nvPr/>
        </p:nvSpPr>
        <p:spPr bwMode="auto">
          <a:xfrm>
            <a:off x="6492875" y="3325813"/>
            <a:ext cx="1541463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I/II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3" name="Tytuł 24"/>
          <p:cNvSpPr txBox="1">
            <a:spLocks/>
          </p:cNvSpPr>
          <p:nvPr/>
        </p:nvSpPr>
        <p:spPr bwMode="auto">
          <a:xfrm>
            <a:off x="5594350" y="2058988"/>
            <a:ext cx="15414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Akredytowany system teleinformatyczny</a:t>
            </a:r>
            <a:endParaRPr lang="pl-PL" altLang="pl-PL" sz="9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" name="Tytuł 24"/>
          <p:cNvSpPr txBox="1">
            <a:spLocks/>
          </p:cNvSpPr>
          <p:nvPr/>
        </p:nvSpPr>
        <p:spPr bwMode="auto">
          <a:xfrm>
            <a:off x="7142163" y="2024063"/>
            <a:ext cx="15684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1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Kancelaria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1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Tajna</a:t>
            </a:r>
            <a:endParaRPr lang="pl-PL" altLang="pl-PL" sz="11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– przykłady</a:t>
            </a:r>
          </a:p>
        </p:txBody>
      </p:sp>
      <p:sp>
        <p:nvSpPr>
          <p:cNvPr id="2254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D556C27-43FD-43A0-8EBE-008A2F37319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7250113" y="2178050"/>
            <a:ext cx="406400" cy="24193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5746750" y="2246313"/>
            <a:ext cx="1503363" cy="23050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4076700" y="2178050"/>
            <a:ext cx="1670050" cy="24193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1947863" y="2133600"/>
            <a:ext cx="2166937" cy="3568700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4114800" y="4597400"/>
            <a:ext cx="3536950" cy="1104900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pic>
        <p:nvPicPr>
          <p:cNvPr id="24583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35175"/>
            <a:ext cx="6996113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ytuł 24"/>
          <p:cNvSpPr txBox="1">
            <a:spLocks/>
          </p:cNvSpPr>
          <p:nvPr/>
        </p:nvSpPr>
        <p:spPr bwMode="auto">
          <a:xfrm>
            <a:off x="2305050" y="2501900"/>
            <a:ext cx="15414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ytuł 24"/>
          <p:cNvSpPr txBox="1">
            <a:spLocks/>
          </p:cNvSpPr>
          <p:nvPr/>
        </p:nvSpPr>
        <p:spPr bwMode="auto">
          <a:xfrm>
            <a:off x="5068888" y="2862263"/>
            <a:ext cx="154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I/II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A8F5D6F-0524-46B5-83F8-9A0D7279800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– przykłady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Akty wykonawcze regulujące kwestię środków bezpieczeństwa fizycznego </a:t>
            </a:r>
            <a:endParaRPr lang="pl-PL" dirty="0"/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Kryteria tworzenia stref ochronnych oraz rodzaje (katalog) środków bezpieczeństwa fizycznego wymienionych </a:t>
            </a:r>
            <a:br>
              <a:rPr lang="pl-PL" altLang="pl-PL" smtClean="0"/>
            </a:br>
            <a:r>
              <a:rPr lang="pl-PL" altLang="pl-PL" smtClean="0"/>
              <a:t>w rozporządzeniu Rady Ministrów z dnia 29 maja 2012 roku </a:t>
            </a:r>
            <a:br>
              <a:rPr lang="pl-PL" altLang="pl-PL" smtClean="0"/>
            </a:br>
            <a:r>
              <a:rPr lang="pl-PL" altLang="pl-PL" smtClean="0"/>
              <a:t>w sprawie środków bezpieczeństwa fizycznego stosowanych do zabezpieczania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obowiązują wszystkie jednostki organizacyjne niezależnie od statusu.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Zakres i dobór odpowiednich środków nie obowiązują jednostek organizacyjnych, do których zastosowanie mają przepisy właściwych zarządzeń wydanych w trybie art. 47 ust. 3 ustawy.</a:t>
            </a:r>
          </a:p>
        </p:txBody>
      </p:sp>
      <p:sp>
        <p:nvSpPr>
          <p:cNvPr id="26628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B865D62-E5FD-483A-8D55-129A1A5CBFC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Środki bezpieczeństwa fizycznego (1/7)</a:t>
            </a:r>
            <a:endParaRPr lang="pl-PL" dirty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8950"/>
            <a:ext cx="8458200" cy="5099050"/>
          </a:xfrm>
        </p:spPr>
        <p:txBody>
          <a:bodyPr/>
          <a:lstStyle/>
          <a:p>
            <a:pPr marL="0" indent="0" algn="just">
              <a:lnSpc>
                <a:spcPct val="95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Jednostki organizacyjne, w których przetwarzane są informacje niejawne, stosują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środki bezpieczeństwa fizycznego </a:t>
            </a:r>
            <a:r>
              <a:rPr lang="pl-PL" altLang="pl-PL" smtClean="0">
                <a:cs typeface="Times New Roman" panose="02020603050405020304" pitchFamily="18" charset="0"/>
              </a:rPr>
              <a:t>odpowiednie do poziomu zagrożeń w celu uniemożliwienia osobom nieuprawnionym dostępu do takich informacji, w szczególności chroniące przed: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działaniem obcych służb specjalnych;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zamachem terrorystycznym lub sabotażem;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kradzieżą lub zniszczeniem materiału;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próbą wejścia osób nieuprawnionych do pomieszczeń,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których przetwarzane są informacje niejawne;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nieuprawnionym dostępem do informacji o wyższej klauzuli tajności niewynikającym z posiadanych uprawnień.</a:t>
            </a:r>
          </a:p>
        </p:txBody>
      </p:sp>
      <p:sp>
        <p:nvSpPr>
          <p:cNvPr id="717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FC8D3B6-17BE-4589-AF82-F7ABF115F42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275" y="1730375"/>
            <a:ext cx="8764588" cy="5043488"/>
          </a:xfrm>
        </p:spPr>
        <p:txBody>
          <a:bodyPr/>
          <a:lstStyle/>
          <a:p>
            <a:pPr marL="0" indent="0" algn="just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pl-PL" altLang="pl-PL" sz="2200" smtClean="0"/>
              <a:t>Informacje niejawne o klauzuli </a:t>
            </a:r>
            <a:r>
              <a:rPr lang="pl-PL" altLang="pl-PL" sz="2200" b="1" smtClean="0">
                <a:solidFill>
                  <a:srgbClr val="FF0000"/>
                </a:solidFill>
              </a:rPr>
              <a:t>„ściśle tajne” </a:t>
            </a:r>
            <a:r>
              <a:rPr lang="pl-PL" altLang="pl-PL" sz="2200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z="2200" smtClean="0"/>
              <a:t>w strefie ochronnej I lub w strefie ochronnej II i </a:t>
            </a:r>
            <a:r>
              <a:rPr lang="pl-PL" altLang="pl-PL" sz="2200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z="2200" smtClean="0"/>
              <a:t>w szafie metalowej spełniającej co najmniej wymagania klasy odporności na włamanie S2, określone w Polskiej Normie PN-EN 14450 lub nowszej, lub </a:t>
            </a:r>
            <a:br>
              <a:rPr lang="pl-PL" altLang="pl-PL" sz="2200" smtClean="0"/>
            </a:br>
            <a:r>
              <a:rPr lang="pl-PL" altLang="pl-PL" sz="2200" smtClean="0"/>
              <a:t>w pomieszczeniu wzmocnionym, z zastosowaniem jednego z poniższych środków uzupełniających:</a:t>
            </a:r>
          </a:p>
          <a:p>
            <a:pPr marL="465138" lvl="1" algn="just">
              <a:lnSpc>
                <a:spcPct val="95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b="1" smtClean="0">
                <a:solidFill>
                  <a:srgbClr val="FF0000"/>
                </a:solidFill>
              </a:rPr>
              <a:t>stała ochrona lub kontrola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w nieregularnych odstępach czasu przez pracownika personelu bezpieczeństwa posiadającego odpowiednie poświadczenie bezpieczeństwa, w szczególności z wykorzystaniem systemu dozoru wizyjnego z obowiązkową rejestracją w rozdzielczości nie mniejszej niż 400 linii telewizyjnych i przechowywaniem zarejestrowanego zapisu przez czas nie krótszy niż 30 dni;</a:t>
            </a:r>
          </a:p>
          <a:p>
            <a:pPr marL="465138" lvl="1" algn="just">
              <a:lnSpc>
                <a:spcPct val="95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b="1" smtClean="0">
                <a:solidFill>
                  <a:srgbClr val="FF0000"/>
                </a:solidFill>
              </a:rPr>
              <a:t>system sygnalizacji włamania i napadu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obsługiwany przez personel bezpieczeństwa z wykorzystaniem systemu dozoru wizyjnego, o którym mowa w pkt. 1.</a:t>
            </a:r>
            <a:endParaRPr lang="pl-PL" altLang="pl-PL" sz="2200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765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65E0798-21A9-4C30-811B-3B182C8B4A6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(1/4)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3788"/>
            <a:ext cx="8458200" cy="42052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Informacje niejawne o klauzuli </a:t>
            </a:r>
            <a:r>
              <a:rPr lang="pl-PL" altLang="pl-PL" b="1" smtClean="0">
                <a:solidFill>
                  <a:srgbClr val="FF0000"/>
                </a:solidFill>
              </a:rPr>
              <a:t>„tajne” </a:t>
            </a:r>
            <a:r>
              <a:rPr lang="pl-PL" altLang="pl-PL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mtClean="0"/>
              <a:t>w strefie ochronnej I lub w strefie ochronnej II i </a:t>
            </a:r>
            <a:r>
              <a:rPr lang="pl-PL" altLang="pl-PL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mtClean="0"/>
              <a:t>w szafie metalowej spełniającej co najmniej wymagania klasy odporności na włamanie S1, określone w Polskiej Normie PN-EN 14450 lub nowszej, lub w pomieszczeniu wzmocnionym.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867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27AA6BD-7389-4F10-A625-5C4A53BA233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(2/4)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70088"/>
            <a:ext cx="8458200" cy="4887912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Informacje niejawne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„poufne”: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mtClean="0"/>
              <a:t>w strefie ochronnej I, II lub III;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mtClean="0"/>
              <a:t>w strefie ochronnej I lub w strefie ochronnej II w szafie metalowej lub w pomieszczeniu wzmocnionym.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Informacje niejawne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w pomieszczeniu lub obszarze wyposażonych w system kontroli dostępu i </a:t>
            </a:r>
            <a:r>
              <a:rPr lang="pl-PL" altLang="pl-PL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mtClean="0"/>
              <a:t>w szafie metalowej, pomieszczeniu wzmocnionym lub zamkniętym na klucz meblu biurowym.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969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FD19CE2-D266-4572-A949-598BEDBDDBF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(3/4)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7075"/>
            <a:ext cx="8458200" cy="4860925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Przetwarzanie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 w systemach teleinformatycznych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odbywa się w strefie ochronnej I lub w strefie ochronnej II, w warunkach uwzględniających wyniki procesu szacowania ryzyka.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Przetwarzanie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systemach teleinformatycznych</a:t>
            </a:r>
            <a:r>
              <a:rPr lang="pl-PL" altLang="pl-PL" smtClean="0"/>
              <a:t> odbywa się w pomieszczeniu lub obszarze wyposażonych w system kontroli dostępu, </a:t>
            </a:r>
            <a:br>
              <a:rPr lang="pl-PL" altLang="pl-PL" smtClean="0"/>
            </a:br>
            <a:r>
              <a:rPr lang="pl-PL" altLang="pl-PL" smtClean="0"/>
              <a:t>w warunkach uwzględniających wyniki procesu szacowania ryzyka.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3072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8B95AC7-E102-4469-A909-3679FE96134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(4/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D934A79-AF1E-4790-9DC0-02873978DEA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Postępowanie w sytuacjach zagrożenia dla informacji niejawnych (1/4) </a:t>
            </a:r>
          </a:p>
        </p:txBody>
      </p:sp>
      <p:sp>
        <p:nvSpPr>
          <p:cNvPr id="31748" name="Symbol zastępczy zawartości 2"/>
          <p:cNvSpPr>
            <a:spLocks noGrp="1"/>
          </p:cNvSpPr>
          <p:nvPr>
            <p:ph idx="4294967295"/>
          </p:nvPr>
        </p:nvSpPr>
        <p:spPr>
          <a:xfrm>
            <a:off x="323850" y="2438400"/>
            <a:ext cx="859155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w sytuacjach zagrożenia dla informacji niejawnych powinno mieć na celu </a:t>
            </a:r>
            <a:r>
              <a:rPr lang="pl-PL" altLang="pl-PL" b="1" smtClean="0">
                <a:solidFill>
                  <a:srgbClr val="FF0000"/>
                </a:solidFill>
              </a:rPr>
              <a:t>zapobieżenie naruszeniu przepisów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o ochronie tych informacji</a:t>
            </a:r>
            <a:r>
              <a:rPr lang="pl-PL" altLang="pl-PL" smtClean="0"/>
              <a:t>, w tym w szczególności zapobieżenie ujawnieniu, utracie lub ich zniszczeniu.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Rodzaj i skala zagrożeń związanych z nieuprawnionym dostępem lub utratą informacji niejawnych powinny zostać uwzględnione przy określaniu </a:t>
            </a:r>
            <a:r>
              <a:rPr lang="pl-PL" altLang="pl-PL" b="1" smtClean="0">
                <a:solidFill>
                  <a:srgbClr val="FF0000"/>
                </a:solidFill>
              </a:rPr>
              <a:t>poziomu zagrożeń </a:t>
            </a:r>
            <a:r>
              <a:rPr lang="pl-PL" altLang="pl-PL" smtClean="0"/>
              <a:t>(art. 45 ustawy).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F38459A-B17D-4634-AFE3-802B16262C7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 smtClean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Postępowanie w sytuacjach zagrożenia dla informacji niejawnych (2/4)</a:t>
            </a:r>
          </a:p>
        </p:txBody>
      </p:sp>
      <p:sp>
        <p:nvSpPr>
          <p:cNvPr id="32772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2255838"/>
            <a:ext cx="8458200" cy="433705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w sytuacjach zagrożenia dla informacji niejawnych powinno mieć przede wszystkim charakter zapobiegawczy oraz polegać ma na przeciwdziałaniu zaistnienia sytuacji zagrożenia dla takich informacji.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Kierownik jednostki organizacyjnej powinien zatwierdzić, opracowaną przez pełnomocnika ochrony, procedurę postępowania w sytuacjach zagrożenia dla informacji niejawnych. </a:t>
            </a:r>
            <a:br>
              <a:rPr lang="pl-PL" altLang="pl-PL" smtClean="0"/>
            </a:br>
            <a:r>
              <a:rPr lang="pl-PL" altLang="pl-PL" smtClean="0"/>
              <a:t>Z przedmiotową procedurą powinni zostać zapoznani wszyscy pracownicy mający dostęp do informacji niejawnych.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50F32B2-A58C-4CE3-AE43-DB3E215D602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 idx="4294967295"/>
          </p:nvPr>
        </p:nvSpPr>
        <p:spPr>
          <a:xfrm>
            <a:off x="1558925" y="9191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/>
              <a:t>Postępowanie w sytuacjach zagrożenia dla informacji niejawnych (3/4)</a:t>
            </a:r>
          </a:p>
        </p:txBody>
      </p:sp>
      <p:sp>
        <p:nvSpPr>
          <p:cNvPr id="33796" name="Symbol zastępczy zawartości 2"/>
          <p:cNvSpPr>
            <a:spLocks noGrp="1"/>
          </p:cNvSpPr>
          <p:nvPr>
            <p:ph idx="4294967295"/>
          </p:nvPr>
        </p:nvSpPr>
        <p:spPr>
          <a:xfrm>
            <a:off x="295275" y="2001838"/>
            <a:ext cx="8620125" cy="4856162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smtClean="0"/>
              <a:t>W przypadku </a:t>
            </a:r>
            <a:r>
              <a:rPr lang="pl-PL" altLang="pl-PL" b="1" smtClean="0">
                <a:solidFill>
                  <a:srgbClr val="FF0000"/>
                </a:solidFill>
              </a:rPr>
              <a:t>stwierdzenia naruszenia przepisów o ochronie informacji niejawnych</a:t>
            </a:r>
            <a:r>
              <a:rPr lang="pl-PL" altLang="pl-PL" smtClean="0"/>
              <a:t> pełnomocnik ochrony powinien: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zawiadomić kierownika jednostki organizacyjnej;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podjąć działania wyjaśniające (niezbędne jest opracowanie szczegółowej instrukcji, wytycznych postępowania wyjaśniającego);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podjąć działania ograniczające negatywne skutki naruszenia przepisów;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zawiadomić, w przypadku stwierdzenia naruszenia przepisów o ochronie informacji niejawnych o klauzuli „poufne” lub wyższej, również odpowiednio ABW lub SKW.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smtClean="0"/>
              <a:t>(art. 17 ustawy)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D37E173-6259-4210-9D9F-FAF749E3A1C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 smtClean="0"/>
          </a:p>
        </p:txBody>
      </p:sp>
      <p:sp>
        <p:nvSpPr>
          <p:cNvPr id="7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Postępowanie w sytuacjach zagrożenia dla informacji niejawnych (4/4)</a:t>
            </a:r>
          </a:p>
        </p:txBody>
      </p:sp>
      <p:sp>
        <p:nvSpPr>
          <p:cNvPr id="34820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2673350"/>
            <a:ext cx="8458200" cy="332105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O naruszeniu przepisów dotyczących ochrony informacji niejawnych należy </a:t>
            </a:r>
            <a:r>
              <a:rPr lang="pl-PL" altLang="pl-PL" b="1" smtClean="0">
                <a:solidFill>
                  <a:srgbClr val="FF0000"/>
                </a:solidFill>
              </a:rPr>
              <a:t>niezwłocznie powiadomić pełnomocnika ochrony.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240289D-14F8-4A51-9478-92900FC32DA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pl-PL" sz="1400" smtClean="0"/>
          </a:p>
        </p:txBody>
      </p:sp>
      <p:sp>
        <p:nvSpPr>
          <p:cNvPr id="7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Postępowanie w przypadku ujawnienia informacji niejawnych</a:t>
            </a:r>
          </a:p>
        </p:txBody>
      </p:sp>
      <p:sp>
        <p:nvSpPr>
          <p:cNvPr id="35844" name="Symbol zastępczy zawartośc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stwierdzenia zaistnienia uzasadnionego podejrzenia popełnienia przestępstwa ujawnienia informacji niejawnych (art. 265 oraz art. 266 k.k.) istnieje obowiązek </a:t>
            </a:r>
            <a:r>
              <a:rPr lang="pl-PL" altLang="pl-PL" b="1" smtClean="0">
                <a:solidFill>
                  <a:srgbClr val="FF0000"/>
                </a:solidFill>
              </a:rPr>
              <a:t>niezwłocznego zawiadomienia właściwego organu ścigania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(prokuratura lub ABW).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304 k.p.k.)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E69F89C-F2D9-4102-A138-F4BC766AD4C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pl-PL" sz="1400" smtClean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568450" y="1084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/>
              <a:t>Postępowanie w sytuacjach </a:t>
            </a:r>
            <a:r>
              <a:rPr lang="pl-PL" dirty="0" smtClean="0"/>
              <a:t>zagrożenia</a:t>
            </a:r>
            <a:br>
              <a:rPr lang="pl-PL" dirty="0" smtClean="0"/>
            </a:br>
            <a:r>
              <a:rPr lang="pl-PL" dirty="0" smtClean="0"/>
              <a:t>dla </a:t>
            </a:r>
            <a:r>
              <a:rPr lang="pl-PL" dirty="0"/>
              <a:t>informacji niejawnych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lub </a:t>
            </a:r>
            <a:r>
              <a:rPr lang="pl-PL" dirty="0"/>
              <a:t>w przypadku ich </a:t>
            </a:r>
            <a:r>
              <a:rPr lang="pl-PL" dirty="0" smtClean="0"/>
              <a:t>ujawnienia</a:t>
            </a:r>
            <a:endParaRPr lang="pl-PL" dirty="0"/>
          </a:p>
        </p:txBody>
      </p:sp>
      <p:sp>
        <p:nvSpPr>
          <p:cNvPr id="36868" name="Symbol zastępczy zawartości 2"/>
          <p:cNvSpPr>
            <a:spLocks noGrp="1"/>
          </p:cNvSpPr>
          <p:nvPr>
            <p:ph idx="4294967295"/>
          </p:nvPr>
        </p:nvSpPr>
        <p:spPr>
          <a:xfrm>
            <a:off x="471488" y="2571750"/>
            <a:ext cx="8458200" cy="4286250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Procedura postępowania zarówno w sytuacjach zagrożenia dla informacji niejawnych jak i w przypadku naruszenia przepisów </a:t>
            </a:r>
            <a:br>
              <a:rPr lang="pl-PL" altLang="pl-PL" smtClean="0"/>
            </a:br>
            <a:r>
              <a:rPr lang="pl-PL" altLang="pl-PL" smtClean="0"/>
              <a:t>o ich ochronie (zwłaszcza ujawnieniu), powinna być opracowana dla konkretnej jednostki organizacyjnej w sposób zindywidualizowany.</a:t>
            </a:r>
          </a:p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Przedmiotowa procedura powinna mieć rangę aktu prawa wewnętrznego obowiązującego w danej jednostce organizacyjnej, np. w postaci załącznika do planu ochrony informacji niejawnych.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3088"/>
            <a:ext cx="8458200" cy="47117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Zakres stosowania środków bezpieczeństwa fizycznego uzależnia się od </a:t>
            </a:r>
            <a:r>
              <a:rPr lang="pl-PL" altLang="pl-PL" b="1" smtClean="0">
                <a:solidFill>
                  <a:srgbClr val="FF0000"/>
                </a:solidFill>
              </a:rPr>
              <a:t>poziomu zagrożeń </a:t>
            </a:r>
            <a:r>
              <a:rPr lang="pl-PL" altLang="pl-PL" smtClean="0"/>
              <a:t>związanych z nieuprawnionym dostępem do informacji niejawnych lub ich utratą (w rozporządzeniu przyjęto określenie </a:t>
            </a:r>
            <a:r>
              <a:rPr lang="pl-PL" altLang="pl-PL" i="1" smtClean="0"/>
              <a:t>„poziom zagrożeń związanych z utratą poufności, integralności lub dostępności informacji niejawnych).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Środki bezpieczeństwa fizycznego stosuje się we wszystkich </a:t>
            </a:r>
            <a:r>
              <a:rPr lang="pl-PL" altLang="pl-PL" b="1" smtClean="0">
                <a:solidFill>
                  <a:srgbClr val="FF0000"/>
                </a:solidFill>
              </a:rPr>
              <a:t>pomieszczeniach i obszarach</a:t>
            </a:r>
            <a:r>
              <a:rPr lang="pl-PL" altLang="pl-PL" smtClean="0"/>
              <a:t>, w których są przetwarzane informacje niejawne (wyjątek: przetwarzanie informacji niejawnych w części mobilnej zasobów systemu TI).</a:t>
            </a:r>
          </a:p>
        </p:txBody>
      </p:sp>
      <p:sp>
        <p:nvSpPr>
          <p:cNvPr id="819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9F1EB4E-21BE-4DEE-A259-F793CAD3676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fizycznego (2/7)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789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Wymagane jest zorganizowanie co najmniej 2 stref ochronnych (wyjątek materiały „zastrzeżone”).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Stosowanie środków bezpieczeństwa fizycznego odpowiednich do poziomu zagrożeń.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Niezwłoczna reakcja na każde naruszenie przepisów o ochronie informacji niejawnych.</a:t>
            </a:r>
          </a:p>
        </p:txBody>
      </p:sp>
      <p:sp>
        <p:nvSpPr>
          <p:cNvPr id="3789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52397DB-194E-45DE-999E-3FD3508877E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74813"/>
            <a:ext cx="8291513" cy="492125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pl-PL" altLang="pl-PL" smtClean="0"/>
              <a:t>	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System środków bezpieczeństwa fizycznego obejmuje stosowanie rozwiązań organizacyjnych, wyposażenia i urządzeń służących ochronie informacji niejawnych oraz elektronicznych systemów pomocniczych wspomagających ochronę informacji niejawnych.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W zależności od poziomu zagrożeń stosuje się odpowiednią kombinację następujących środków bezpieczeństwa fizycznego:</a:t>
            </a:r>
          </a:p>
        </p:txBody>
      </p:sp>
      <p:sp>
        <p:nvSpPr>
          <p:cNvPr id="921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E3F3610-282E-4F2B-9C3A-CE0AD4BA766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(3/7)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zawartości 2"/>
          <p:cNvSpPr>
            <a:spLocks noGrp="1"/>
          </p:cNvSpPr>
          <p:nvPr>
            <p:ph idx="1"/>
          </p:nvPr>
        </p:nvSpPr>
        <p:spPr>
          <a:xfrm>
            <a:off x="182563" y="1785938"/>
            <a:ext cx="8732837" cy="5072062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personel bezpieczeństwa </a:t>
            </a:r>
            <a:r>
              <a:rPr lang="pl-PL" altLang="pl-PL" smtClean="0"/>
              <a:t>– osoby przeszkolone, nadzorowane, </a:t>
            </a:r>
            <a:br>
              <a:rPr lang="pl-PL" altLang="pl-PL" smtClean="0"/>
            </a:br>
            <a:r>
              <a:rPr lang="pl-PL" altLang="pl-PL" smtClean="0"/>
              <a:t>a w razie konieczności posiadające odpowiednie uprawnienie do dostępu do informacji niejawnych, wykonujące czynności związane z fizyczną ochroną informacji niejawnych, w tym kontrolę dostępu do pomieszczeń lub obszarów, w których przetwarzane są informacje niejawne, nadzór nad systemem dozoru wizyjnego, a także reagowanie na alarmy lub sygnały awaryjne;</a:t>
            </a:r>
          </a:p>
          <a:p>
            <a:pPr marL="365125" indent="-365125" algn="just">
              <a:lnSpc>
                <a:spcPct val="12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bariery fizyczne </a:t>
            </a:r>
            <a:r>
              <a:rPr lang="pl-PL" altLang="pl-PL" smtClean="0"/>
              <a:t>– środki chroniące granice miejsca, w którym przetwarzane są informacje niejawne, w szczególności ogrodzenia, ściany, bramy, drzwi i okna;</a:t>
            </a:r>
          </a:p>
        </p:txBody>
      </p:sp>
      <p:sp>
        <p:nvSpPr>
          <p:cNvPr id="10243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973190C-929A-4929-89D6-1E3E50719FE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(4/7)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70088"/>
            <a:ext cx="8440738" cy="4887912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szafy i zamki </a:t>
            </a:r>
            <a:r>
              <a:rPr lang="pl-PL" altLang="pl-PL" smtClean="0"/>
              <a:t>– stosowane do przechowywania informacji niejawnych lub zabezpieczające te informacje przed nieuprawnionym dostępem;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system kontroli dostępu </a:t>
            </a:r>
            <a:r>
              <a:rPr lang="pl-PL" altLang="pl-PL" smtClean="0"/>
              <a:t>– obejmujący elektroniczny system pomocniczy lub rozwiązanie organizacyjne, stosowany w celu zagwarantowania uzyskiwania dostępu do pomieszczenia lub obszaru, w którym przetwarzane są informacje niejawne, wyłącznie przez osoby posiadające odpowiednie uprawnienia;</a:t>
            </a:r>
          </a:p>
        </p:txBody>
      </p:sp>
      <p:sp>
        <p:nvSpPr>
          <p:cNvPr id="1126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E5BEFF1-D38F-44FB-8F7A-B714009F651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(5/7)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4363"/>
            <a:ext cx="8458200" cy="4973637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system sygnalizacji włamania i napadu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elektroniczny system pomocniczy stosowany w celu realizacji procedur ochrony informacji niejawnych oraz podwyższenia poziomu bezpieczeństwa, który dają bariery fizyczne, a w pomieszczeniach i budynkach zastępujący lub wspierający personel bezpieczeństwa;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system dozoru wizyjnego </a:t>
            </a:r>
            <a:r>
              <a:rPr lang="pl-PL" altLang="pl-PL" smtClean="0"/>
              <a:t>– elektroniczny system pomocniczy stosowany w celu bieżącego monitorowania ochronnego lub sprawdzania incydentów bezpieczeństwa i sygnałów alarmowych przez personel bezpieczeństwa;</a:t>
            </a:r>
          </a:p>
        </p:txBody>
      </p:sp>
      <p:sp>
        <p:nvSpPr>
          <p:cNvPr id="1229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99C6DA3-C2DC-43EB-ACD8-06E617A4951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(6/7)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2788"/>
            <a:ext cx="8458200" cy="4011612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7"/>
            </a:pPr>
            <a:r>
              <a:rPr lang="pl-PL" altLang="pl-PL" b="1" smtClean="0">
                <a:solidFill>
                  <a:srgbClr val="FF0000"/>
                </a:solidFill>
              </a:rPr>
              <a:t>system kontroli osób i przedmiotów </a:t>
            </a:r>
            <a:r>
              <a:rPr lang="pl-PL" altLang="pl-PL" smtClean="0"/>
              <a:t>– obejmujący elektroniczny system pomocniczy lub rozwiązanie organizacyjne polegające na zwracaniu się o dobrowolne poddanie się kontroli lub udostępnienie do kontroli rzeczy osobistych, a także przedmiotów wnoszonych lub wynoszonych – stosowany w celu zapobiegania próbom nieuprawnionego wnoszenia na chroniony obszar rzeczy zagrażających bezpieczeństwu informacji niejawnych lub nieuprawnionego wynoszenia informacji niejawnych z budynków lub obiektów.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7"/>
            </a:pPr>
            <a:endParaRPr lang="pl-PL" altLang="pl-PL" smtClean="0"/>
          </a:p>
        </p:txBody>
      </p:sp>
      <p:sp>
        <p:nvSpPr>
          <p:cNvPr id="1331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A7695E2-F453-44D9-B200-1CDA89C7F07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(7/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7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41513"/>
            <a:ext cx="8458200" cy="4586287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W  celu uniemożliwienia osobom nieuprawnionym dostępu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 </a:t>
            </a:r>
            <a:r>
              <a:rPr lang="pl-PL" altLang="pl-PL" smtClean="0"/>
              <a:t>należy </a:t>
            </a:r>
            <a:br>
              <a:rPr lang="pl-PL" altLang="pl-PL" smtClean="0"/>
            </a:br>
            <a:r>
              <a:rPr lang="pl-PL" altLang="pl-PL" smtClean="0"/>
              <a:t>w szczególności: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zorganizować strefy ochronne;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wprowadzić system kontroli wejść i wyjść ze stref ochronnych;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określić uprawnienia do przebywania w strefach ochronnych;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stosować wyposażenie i urządzenia służące ochronie informacji niejawnych, którym przyznano certyfikaty.</a:t>
            </a:r>
          </a:p>
        </p:txBody>
      </p:sp>
      <p:sp>
        <p:nvSpPr>
          <p:cNvPr id="1433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4173C63-213F-425C-805B-42EE3A02F68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Strefy ochronne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(1/8)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7108</TotalTime>
  <Words>1986</Words>
  <Application>Microsoft Office PowerPoint</Application>
  <PresentationFormat>Pokaz na ekranie (4:3)</PresentationFormat>
  <Paragraphs>151</Paragraphs>
  <Slides>30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9" baseType="lpstr">
      <vt:lpstr>Arial</vt:lpstr>
      <vt:lpstr>Comic Sans MS</vt:lpstr>
      <vt:lpstr>Monotype Sorts</vt:lpstr>
      <vt:lpstr>Symbol</vt:lpstr>
      <vt:lpstr>Tahoma</vt:lpstr>
      <vt:lpstr>Times New Roman</vt:lpstr>
      <vt:lpstr>Verdana</vt:lpstr>
      <vt:lpstr>Wingdings</vt:lpstr>
      <vt:lpstr>BBŁiI - pl</vt:lpstr>
      <vt:lpstr>ŚRODKI BEZPIECZEŃSTWA FIZYCZNEGO</vt:lpstr>
      <vt:lpstr>Środki bezpieczeństwa fizycznego (1/7)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Strefa ochronna I/II</vt:lpstr>
      <vt:lpstr>Prezentacja programu PowerPoint</vt:lpstr>
      <vt:lpstr>Akty wykonawcze regulujące kwestię środków bezpieczeństwa fizycznego </vt:lpstr>
      <vt:lpstr>Prezentacja programu PowerPoint</vt:lpstr>
      <vt:lpstr>Prezentacja programu PowerPoint</vt:lpstr>
      <vt:lpstr>Prezentacja programu PowerPoint</vt:lpstr>
      <vt:lpstr>Prezentacja programu PowerPoint</vt:lpstr>
      <vt:lpstr>Postępowanie w sytuacjach zagrożenia dla informacji niejawnych (1/4) </vt:lpstr>
      <vt:lpstr>Postępowanie w sytuacjach zagrożenia dla informacji niejawnych (2/4)</vt:lpstr>
      <vt:lpstr>Postępowanie w sytuacjach zagrożenia dla informacji niejawnych (3/4)</vt:lpstr>
      <vt:lpstr>Postępowanie w sytuacjach zagrożenia dla informacji niejawnych (4/4)</vt:lpstr>
      <vt:lpstr>Postępowanie w przypadku ujawnienia informacji niejawnych</vt:lpstr>
      <vt:lpstr>Postępowanie w sytuacjach zagrożenia dla informacji niejawnych  lub w przypadku ich ujawnienia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242</cp:revision>
  <cp:lastPrinted>1999-06-07T07:49:35Z</cp:lastPrinted>
  <dcterms:created xsi:type="dcterms:W3CDTF">1999-03-01T08:43:28Z</dcterms:created>
  <dcterms:modified xsi:type="dcterms:W3CDTF">2026-01-16T11:29:31Z</dcterms:modified>
</cp:coreProperties>
</file>