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97" r:id="rId2"/>
    <p:sldId id="376" r:id="rId3"/>
    <p:sldId id="369" r:id="rId4"/>
    <p:sldId id="370" r:id="rId5"/>
    <p:sldId id="371" r:id="rId6"/>
    <p:sldId id="381" r:id="rId7"/>
    <p:sldId id="373" r:id="rId8"/>
    <p:sldId id="374" r:id="rId9"/>
    <p:sldId id="377" r:id="rId10"/>
    <p:sldId id="375" r:id="rId11"/>
    <p:sldId id="378" r:id="rId12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CCFF"/>
    <a:srgbClr val="FF9900"/>
    <a:srgbClr val="FFCC66"/>
    <a:srgbClr val="FFFFFF"/>
    <a:srgbClr val="FFFF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16" autoAdjust="0"/>
    <p:restoredTop sz="94646" autoAdjust="0"/>
  </p:normalViewPr>
  <p:slideViewPr>
    <p:cSldViewPr snapToGrid="0">
      <p:cViewPr varScale="1">
        <p:scale>
          <a:sx n="84" d="100"/>
          <a:sy n="84" d="100"/>
        </p:scale>
        <p:origin x="1253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B2EAE8A-1C75-4A0C-AD4B-27D64C070B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A4D1443-EE6B-476D-9DDA-2968B07F55B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14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1BBE703-C4B6-4F4B-BCAB-96EDF7D8CD25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9965F3A5-AA10-4E05-A510-9E63339DD55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9FAF465B-2BDF-4AE7-B4A0-DB6E03D652C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398847413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C6A6B-168F-4BFF-AB4F-FDBA1C8B663B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5FBAB-72EE-445D-B6BC-7EF631BC01D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949705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DC4AE-785F-4869-8D70-1FC242BE9D6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9B7B9-93B4-4FFC-9595-468C932A181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470066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68F56-4705-437F-A982-B83CFD10091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CE3C1-5858-4923-9FDE-4800CD88FE7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47273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499EA-8894-4CE8-982A-6CE22DFB4D4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D7F56-825B-448F-8D0C-26E04ECC2A7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407302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3EA1D6-6144-4BDF-B030-86377B9284D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DE9CD-FB4C-4622-ABF3-176985FF765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447333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FB081-4E38-49F7-AF5A-0E64FCCCBD2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8F237-665B-411F-9D51-3D96B058D04B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355270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65020-F90B-470C-BF00-A1B4576CA6D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43F7A-2751-46C0-8684-C49D35C1570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490175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95ACD-9309-424D-9D71-41FD9923EA5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7B08C-AF66-46E9-A457-1EE10883F5D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327469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A21773-55E4-4719-9A21-DB59467DF82F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2E6A2-631A-447D-A712-A06EBEF750D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603026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8C1A9-2EC8-4E2B-B35F-AD4A2A55106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FA781-9FC4-4441-8851-14EE5BCC3E2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429380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A81C5519-77F2-4043-8BE7-71DEA691146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24DC493-6405-4DC2-8E77-77B44045C6E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4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44C25A8-BA36-415A-8024-CEDF052089B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74813"/>
            <a:ext cx="7772400" cy="39243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POZIOM ZAGROŻEŃ ZWIĄZANYCH </a:t>
            </a:r>
            <a:br>
              <a:rPr lang="pl-PL" sz="40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Z NIEUPRAWNIONYM DOSTĘPEM DO INFORMACJI NIEJAWNYCH </a:t>
            </a:r>
            <a:br>
              <a:rPr lang="pl-PL" sz="40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LUB ICH UTRATĄ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2166938"/>
            <a:ext cx="8535987" cy="469106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Tx/>
              <a:buNone/>
              <a:defRPr/>
            </a:pPr>
            <a:r>
              <a:rPr lang="pl-PL" dirty="0" smtClean="0"/>
              <a:t>Liczbę punktów z poszczególnych kolumn tabeli należy podsumować. Uzyskany wynik wskaże poziom zagrożenia: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do 16 punktów – </a:t>
            </a:r>
            <a:r>
              <a:rPr lang="pl-PL" b="1" dirty="0" smtClean="0">
                <a:solidFill>
                  <a:srgbClr val="FF0000"/>
                </a:solidFill>
              </a:rPr>
              <a:t>poziom niski;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od 17 do 32 punktów – </a:t>
            </a:r>
            <a:r>
              <a:rPr lang="pl-PL" b="1" dirty="0" smtClean="0">
                <a:solidFill>
                  <a:srgbClr val="FF0000"/>
                </a:solidFill>
              </a:rPr>
              <a:t>poziom średni;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powyżej 32 punktów – </a:t>
            </a:r>
            <a:r>
              <a:rPr lang="pl-PL" b="1" dirty="0" smtClean="0">
                <a:solidFill>
                  <a:srgbClr val="FF0000"/>
                </a:solidFill>
              </a:rPr>
              <a:t>poziom wysoki.</a:t>
            </a:r>
          </a:p>
          <a:p>
            <a:pPr marL="0" indent="0" algn="just">
              <a:lnSpc>
                <a:spcPct val="100000"/>
              </a:lnSpc>
              <a:buFontTx/>
              <a:buNone/>
              <a:defRPr/>
            </a:pPr>
            <a:endParaRPr lang="pl-PL" sz="1000" dirty="0" smtClean="0"/>
          </a:p>
          <a:p>
            <a:pPr marL="0" indent="0" algn="just">
              <a:lnSpc>
                <a:spcPct val="100000"/>
              </a:lnSpc>
              <a:buFontTx/>
              <a:buNone/>
              <a:defRPr/>
            </a:pPr>
            <a:r>
              <a:rPr lang="pl-PL" dirty="0" smtClean="0"/>
              <a:t>Ocena poziomu zagrożeń w połączeniu z najwyższą klauzulą tajności przetwarzanych informacji niejawnych będzie determinowała zastosowanie </a:t>
            </a:r>
            <a:r>
              <a:rPr lang="pl-PL" b="1" dirty="0" smtClean="0">
                <a:solidFill>
                  <a:srgbClr val="FF0000"/>
                </a:solidFill>
              </a:rPr>
              <a:t>odpowiednich środków bezpieczeństwa fizycznego</a:t>
            </a:r>
            <a:r>
              <a:rPr lang="pl-PL" dirty="0" smtClean="0"/>
              <a:t>, których metodykę doboru określono </a:t>
            </a:r>
            <a:br>
              <a:rPr lang="pl-PL" dirty="0" smtClean="0"/>
            </a:br>
            <a:r>
              <a:rPr lang="pl-PL" dirty="0" smtClean="0"/>
              <a:t>w załączniku nr 2 do rozporządzenia.</a:t>
            </a:r>
          </a:p>
        </p:txBody>
      </p:sp>
      <p:sp>
        <p:nvSpPr>
          <p:cNvPr id="1536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BD49AC6-D850-4460-AE6A-E171629338D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(6/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1638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30908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Poziom zagrożeń określa się dla obszaru lub pomieszczenia niezależnie od klauzul tajności.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Każdorazowo należy uwzględnić inne czynniki.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Poziom zagrożeń to nie szacowanie ryzyka.</a:t>
            </a:r>
          </a:p>
        </p:txBody>
      </p:sp>
      <p:sp>
        <p:nvSpPr>
          <p:cNvPr id="1638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B2EBBA1-9C8C-46E9-8957-F229C7E8F82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638" y="9191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Poziom zagrożeń a szacowanie ryzyka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0275"/>
            <a:ext cx="8458200" cy="4657725"/>
          </a:xfrm>
        </p:spPr>
        <p:txBody>
          <a:bodyPr/>
          <a:lstStyle/>
          <a:p>
            <a:pPr marL="365125" indent="-365125" algn="just">
              <a:lnSpc>
                <a:spcPct val="14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Pojęcie poziomu zagrożeń związane jest z bezpieczeństwem fizycznym</a:t>
            </a:r>
            <a:r>
              <a:rPr lang="pl-PL" altLang="pl-PL" smtClean="0"/>
              <a:t>, tj. stosowaniem odpowiednich środków bezpieczeństwa fizycznego.</a:t>
            </a:r>
          </a:p>
          <a:p>
            <a:pPr marL="365125" indent="-365125" algn="just">
              <a:lnSpc>
                <a:spcPct val="14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Pojęcie ryzyka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(szacowanie ryzyka, zarządzaniem ryzykiem) </a:t>
            </a:r>
            <a:r>
              <a:rPr lang="pl-PL" altLang="pl-PL" b="1" smtClean="0">
                <a:solidFill>
                  <a:srgbClr val="FF0000"/>
                </a:solidFill>
              </a:rPr>
              <a:t>związane jest z bezpieczeństwem teleinformatycznym</a:t>
            </a:r>
            <a:r>
              <a:rPr lang="pl-PL" altLang="pl-PL" smtClean="0"/>
              <a:t>, tj. przetwarzaniem informacji niejawnych w systemach teleinformatycznych.</a:t>
            </a:r>
          </a:p>
        </p:txBody>
      </p:sp>
      <p:sp>
        <p:nvSpPr>
          <p:cNvPr id="717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5C5F7C1-3ECE-4CAE-B13E-0DA1780DED7A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95500"/>
            <a:ext cx="8458200" cy="4418013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celu prawidłowego zabezpieczenia informacji niejawnych, </a:t>
            </a:r>
            <a:br>
              <a:rPr lang="pl-PL" altLang="pl-PL" smtClean="0"/>
            </a:br>
            <a:r>
              <a:rPr lang="pl-PL" altLang="pl-PL" smtClean="0"/>
              <a:t>w tym doboru odpowiednich środków bezpieczeństwa fizycznego należy określić </a:t>
            </a: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ujawnieniem lub utratą informacji niejawnych.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celu określenia poziomu zagrożeń przeprowadza się </a:t>
            </a:r>
            <a:r>
              <a:rPr lang="pl-PL" altLang="pl-PL" b="1" smtClean="0">
                <a:solidFill>
                  <a:srgbClr val="FF0000"/>
                </a:solidFill>
              </a:rPr>
              <a:t>analizę</a:t>
            </a:r>
            <a:r>
              <a:rPr lang="pl-PL" altLang="pl-PL" smtClean="0"/>
              <a:t>, </a:t>
            </a:r>
            <a:br>
              <a:rPr lang="pl-PL" altLang="pl-PL" smtClean="0"/>
            </a:br>
            <a:r>
              <a:rPr lang="pl-PL" altLang="pl-PL" smtClean="0"/>
              <a:t>w której uwzględnia się wszystkie istotne czynniki mogące mieć wpływ na bezpieczeństwo informacji niejawnych.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ECCE413-FA40-4ABB-83AE-3BF8080DDFE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Poziom zagrożeń (1/2)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857375"/>
            <a:ext cx="8704262" cy="500062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Tx/>
              <a:buNone/>
            </a:pPr>
            <a:r>
              <a:rPr lang="pl-PL" altLang="pl-PL" smtClean="0"/>
              <a:t>Poziom zagrożeń określa się:</a:t>
            </a:r>
          </a:p>
          <a:p>
            <a:pPr marL="465138" lvl="1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dla pomieszczenia lub obszaru, w którym przetwarzane są informacje niejawne;</a:t>
            </a:r>
          </a:p>
          <a:p>
            <a:pPr marL="465138" lvl="1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przed rozpoczęciem przetwarzania informacji niejawnych, a także po każdej zmianie czynników, które uwzględnia się przy analizie poziomu zagrożeń.</a:t>
            </a:r>
          </a:p>
          <a:p>
            <a:pPr marL="0" indent="0" algn="just">
              <a:lnSpc>
                <a:spcPct val="10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00000"/>
              </a:lnSpc>
              <a:buFontTx/>
              <a:buNone/>
            </a:pPr>
            <a:r>
              <a:rPr lang="pl-PL" altLang="pl-PL" smtClean="0"/>
              <a:t>Przy określaniu poziomu zagrożeń oceniane jest znaczenie czynnika dla bezpieczeństwa informacji niejawnych w konkretnej jednostce organizacyjnej, a nie sam czynnik jako taki.</a:t>
            </a:r>
          </a:p>
          <a:p>
            <a:pPr marL="0" indent="0" algn="just">
              <a:lnSpc>
                <a:spcPct val="100000"/>
              </a:lnSpc>
              <a:buFontTx/>
              <a:buNone/>
            </a:pPr>
            <a:endParaRPr lang="pl-PL" altLang="pl-PL" sz="1000" smtClean="0"/>
          </a:p>
          <a:p>
            <a:pPr marL="0" indent="0" algn="ctr">
              <a:lnSpc>
                <a:spcPct val="10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Poziom zagrożeń określa się jako wysoki, średni lub niski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097C6E7-D26A-4512-A8A4-02ADB9AF7BC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Poziom zagrożeń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8363"/>
            <a:ext cx="8553450" cy="47196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Analizę poziomu zagrożeń dokonuje się w oparciu o </a:t>
            </a:r>
            <a:r>
              <a:rPr lang="pl-PL" altLang="pl-PL" b="1" smtClean="0">
                <a:solidFill>
                  <a:srgbClr val="FF0000"/>
                </a:solidFill>
              </a:rPr>
              <a:t>„Tabelę oceny istotności czynników zagrożeń”</a:t>
            </a:r>
            <a:r>
              <a:rPr lang="pl-PL" altLang="pl-PL" smtClean="0"/>
              <a:t> (zał. nr 1 do rozporządzenia ws. środków bezpieczeństwa fizycznego – obowiązek stosowania przez wszystkie jednostki organizacyjne, niezależnie od statusu).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W tabeli wskazano czynniki mające lub mogące mieć wpływ na bezpieczeństwo informacji niejawnych.</a:t>
            </a:r>
          </a:p>
        </p:txBody>
      </p:sp>
      <p:sp>
        <p:nvSpPr>
          <p:cNvPr id="1024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7CEE623-BA45-4C37-94B0-755A530F53F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(1/6)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386862" y="1803242"/>
          <a:ext cx="8458200" cy="4736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84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6942">
                  <a:extLst>
                    <a:ext uri="{9D8B030D-6E8A-4147-A177-3AD203B41FA5}">
                      <a16:colId xmlns:a16="http://schemas.microsoft.com/office/drawing/2014/main" val="2414866706"/>
                    </a:ext>
                  </a:extLst>
                </a:gridCol>
              </a:tblGrid>
              <a:tr h="526236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Lp.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Czynnik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Ocena istotności czynnika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Uzasadnienie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Wskazówki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2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Bardzo istotny 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(8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Istotny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(4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Mało istotny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(1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Klauzula tajności przetwarzanych informacji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Liczba materiałów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Postać informacji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Liczba osób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Lokalizacja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Dostęp osób do budynku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Inne czynniki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26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CCD6A3C-5A74-410E-B34E-84C704B7574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238250" y="72231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(2/6)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3638"/>
            <a:ext cx="8229600" cy="41925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Każdy z czynników podlega </a:t>
            </a:r>
            <a:r>
              <a:rPr lang="pl-PL" altLang="pl-PL" b="1" smtClean="0">
                <a:solidFill>
                  <a:srgbClr val="FF0000"/>
                </a:solidFill>
              </a:rPr>
              <a:t>indywidualnej ocenie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pod kątem znaczenia dla zagrożenia ujawnieniem lub utraty informacji niejawnych w konkretnej jednostce organizacyjnej, tj. powinien zostać oceniony jako czynnik, który ma </a:t>
            </a:r>
            <a:r>
              <a:rPr lang="pl-PL" altLang="pl-PL" i="1" smtClean="0"/>
              <a:t>„bardzo istotne znaczenie”, „istotne znaczenie” </a:t>
            </a:r>
            <a:r>
              <a:rPr lang="pl-PL" altLang="pl-PL" smtClean="0"/>
              <a:t>lub</a:t>
            </a:r>
            <a:r>
              <a:rPr lang="pl-PL" altLang="pl-PL" i="1" smtClean="0"/>
              <a:t> „małe znaczenie”.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i="1" smtClean="0"/>
              <a:t>	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i="1" smtClean="0"/>
              <a:t>	</a:t>
            </a:r>
            <a:endParaRPr lang="pl-PL" altLang="pl-PL" smtClean="0"/>
          </a:p>
        </p:txBody>
      </p:sp>
      <p:sp>
        <p:nvSpPr>
          <p:cNvPr id="1229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1ECDDBD-9978-4681-9BB1-54F6A519BE9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(3/6)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2222500"/>
            <a:ext cx="8648700" cy="4635500"/>
          </a:xfrm>
        </p:spPr>
        <p:txBody>
          <a:bodyPr/>
          <a:lstStyle/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Poszczególnym „ocenom istotności czynnika” przypisano następujące wartości punktowe: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>
                <a:solidFill>
                  <a:srgbClr val="FFCC66"/>
                </a:solidFill>
              </a:rPr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„bardzo 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8 punktów;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>
                <a:solidFill>
                  <a:srgbClr val="FFCC66"/>
                </a:solidFill>
              </a:rPr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4 punkty;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/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„mało 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1 punkt.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 Liczba punktów </a:t>
            </a:r>
            <a:r>
              <a:rPr lang="pl-PL" altLang="pl-PL" sz="2200" b="1" smtClean="0">
                <a:solidFill>
                  <a:srgbClr val="FF0000"/>
                </a:solidFill>
              </a:rPr>
              <a:t>nie podlega modyfikacji.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Wybór należy </a:t>
            </a:r>
            <a:r>
              <a:rPr lang="pl-PL" altLang="pl-PL" sz="2200" b="1" smtClean="0">
                <a:solidFill>
                  <a:srgbClr val="FF0000"/>
                </a:solidFill>
              </a:rPr>
              <a:t>uzasadnić</a:t>
            </a:r>
            <a:r>
              <a:rPr lang="pl-PL" altLang="pl-PL" sz="2200" smtClean="0"/>
              <a:t>, kierując się wskazówkami przedstawionymi </a:t>
            </a:r>
            <a:br>
              <a:rPr lang="pl-PL" altLang="pl-PL" sz="2200" smtClean="0"/>
            </a:br>
            <a:r>
              <a:rPr lang="pl-PL" altLang="pl-PL" sz="2200" smtClean="0"/>
              <a:t>w tabeli.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endParaRPr lang="pl-PL" altLang="pl-PL" sz="2200" smtClean="0"/>
          </a:p>
        </p:txBody>
      </p:sp>
      <p:sp>
        <p:nvSpPr>
          <p:cNvPr id="1331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5380DA5-0722-4B69-ADF6-61064F30A16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(4/6)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458200" cy="355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Uzasadnienie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będące podstawą przyznania odpowiedniej wartości punktowej </a:t>
            </a:r>
            <a:r>
              <a:rPr lang="pl-PL" altLang="pl-PL" b="1" smtClean="0">
                <a:solidFill>
                  <a:srgbClr val="FF0000"/>
                </a:solidFill>
              </a:rPr>
              <a:t>objęte jest zakresem kontroli prowadzonej przez ABW</a:t>
            </a:r>
            <a:r>
              <a:rPr lang="pl-PL" altLang="pl-PL" smtClean="0"/>
              <a:t>, o której mowa w art. 10 ust. 1 pkt 1 ustawy.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(5/6)</a:t>
            </a:r>
          </a:p>
        </p:txBody>
      </p:sp>
      <p:sp>
        <p:nvSpPr>
          <p:cNvPr id="1434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4D3B60C-77E0-4DB5-9F82-6138BD3F37C7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7001</TotalTime>
  <Words>601</Words>
  <Application>Microsoft Office PowerPoint</Application>
  <PresentationFormat>Pokaz na ekranie (4:3)</PresentationFormat>
  <Paragraphs>81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POZIOM ZAGROŻEŃ ZWIĄZANYCH  Z NIEUPRAWNIONYM DOSTĘPEM DO INFORMACJI NIEJAWNYCH  LUB ICH UTRATĄ</vt:lpstr>
      <vt:lpstr>Poziom zagrożeń a szacowanie ryzyka</vt:lpstr>
      <vt:lpstr>Poziom zagrożeń (1/2)</vt:lpstr>
      <vt:lpstr>Poziom zagrożeń (2/2)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237</cp:revision>
  <cp:lastPrinted>1999-06-07T07:49:35Z</cp:lastPrinted>
  <dcterms:created xsi:type="dcterms:W3CDTF">1999-03-01T08:43:28Z</dcterms:created>
  <dcterms:modified xsi:type="dcterms:W3CDTF">2026-01-16T11:23:22Z</dcterms:modified>
</cp:coreProperties>
</file>