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9"/>
  </p:notesMasterIdLst>
  <p:handoutMasterIdLst>
    <p:handoutMasterId r:id="rId30"/>
  </p:handoutMasterIdLst>
  <p:sldIdLst>
    <p:sldId id="280" r:id="rId2"/>
    <p:sldId id="281" r:id="rId3"/>
    <p:sldId id="282" r:id="rId4"/>
    <p:sldId id="283" r:id="rId5"/>
    <p:sldId id="284" r:id="rId6"/>
    <p:sldId id="321" r:id="rId7"/>
    <p:sldId id="307" r:id="rId8"/>
    <p:sldId id="322" r:id="rId9"/>
    <p:sldId id="309" r:id="rId10"/>
    <p:sldId id="285" r:id="rId11"/>
    <p:sldId id="313" r:id="rId12"/>
    <p:sldId id="314" r:id="rId13"/>
    <p:sldId id="323" r:id="rId14"/>
    <p:sldId id="316" r:id="rId15"/>
    <p:sldId id="319" r:id="rId16"/>
    <p:sldId id="310" r:id="rId17"/>
    <p:sldId id="317" r:id="rId18"/>
    <p:sldId id="311" r:id="rId19"/>
    <p:sldId id="312" r:id="rId20"/>
    <p:sldId id="286" r:id="rId21"/>
    <p:sldId id="297" r:id="rId22"/>
    <p:sldId id="298" r:id="rId23"/>
    <p:sldId id="318" r:id="rId24"/>
    <p:sldId id="287" r:id="rId25"/>
    <p:sldId id="304" r:id="rId26"/>
    <p:sldId id="320" r:id="rId27"/>
    <p:sldId id="305" r:id="rId28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FFFFFF"/>
    <a:srgbClr val="FFFF99"/>
    <a:srgbClr val="FFFF00"/>
    <a:srgbClr val="FFCC66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996" autoAdjust="0"/>
    <p:restoredTop sz="94660" autoAdjust="0"/>
  </p:normalViewPr>
  <p:slideViewPr>
    <p:cSldViewPr snapToGrid="0">
      <p:cViewPr varScale="1">
        <p:scale>
          <a:sx n="84" d="100"/>
          <a:sy n="84" d="100"/>
        </p:scale>
        <p:origin x="797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7" Type="http://schemas.openxmlformats.org/officeDocument/2006/relationships/slide" Target="slides/slide24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20.xml"/><Relationship Id="rId5" Type="http://schemas.openxmlformats.org/officeDocument/2006/relationships/slide" Target="slides/slide10.xml"/><Relationship Id="rId4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C7C4350-B32A-4BD0-A63F-A3483582DCD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D8A4A97-0762-41C5-ADA6-013D9B67D46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98CC099F-ECF5-4513-9CEF-7BB50F2947B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D856F590-D45B-4F4D-AB85-06E8BFAAC69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545401820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0C46D-FE60-4608-9C0E-0ACFBE917CF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B211B-21F8-418E-A169-ADB88F820EC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886037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DED9A-B477-456E-8408-DF7239620005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A6876-BDE5-43FB-AE36-5E05DECABFE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363128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F68F-62C1-47AB-91B0-F8C2D474FEFA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B0F90-8E77-4E46-9D3C-531060F9166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673809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87610-22C5-4EAD-9937-BB8459ED867F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A4112-2204-4AD4-93A5-C841DB43266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788576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EB81D-4E59-4E56-9CD6-DAB57E20DFB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10A9A-DA87-47AA-9F34-34F3517D2F1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170472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ECD6A-40B7-4E21-83C4-8DD8D61D294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37CC1-F0CE-4D2E-90B6-4CCDE297F85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776234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F30F3-A9C0-4722-A580-E44ACF882F6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E641C-228C-4FDE-9139-5BD922C7BD7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027564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7DD50-73EB-4027-974D-1FD2E42CF025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DEF7A-CA87-4BAE-A40E-16EE05C8DC5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133088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DA908-01F6-4E79-91B9-7B030D02485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11644-354B-4BB2-A765-63CAE2E7356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845772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B94B9-A9B9-407B-ACF2-F79D87DABC0B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0400E-578E-4A1C-9E35-2924673B60A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867930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8BB87985-6D3C-4B60-AA6A-4EB0C5E35E47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96A4F11-F08C-40A0-A97D-0C2B34C1DB1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itchFamily="18" charset="2"/>
              <a:buAutoNum type="arabicPeriod"/>
              <a:defRPr/>
            </a:pPr>
            <a:endParaRPr lang="en-GB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5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26"/>
            <p:cNvSpPr txBox="1">
              <a:spLocks noChangeArrowheads="1"/>
            </p:cNvSpPr>
            <p:nvPr userDrawn="1"/>
          </p:nvSpPr>
          <p:spPr bwMode="auto">
            <a:xfrm>
              <a:off x="1277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tx1"/>
                </a:buClr>
                <a:buSzPct val="75000"/>
                <a:buFont typeface="Symbol" panose="05050102010706020507" pitchFamily="18" charset="2"/>
                <a:buNone/>
                <a:defRPr/>
              </a:pPr>
              <a:r>
                <a:rPr lang="pl-PL" altLang="pl-PL" sz="1800" b="1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2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28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6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ransition spd="med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F4EFB4E-5665-4F63-9FAB-0F5A427CA46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371600"/>
            <a:ext cx="7815263" cy="4638675"/>
          </a:xfrm>
        </p:spPr>
        <p:txBody>
          <a:bodyPr/>
          <a:lstStyle/>
          <a:p>
            <a:pPr eaLnBrk="1" hangingPunct="1"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PEŁNOMOCNIK ds. OCHRONY INFORMACJI NIEJAWNYCH</a:t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pl-PL" sz="4000" b="1" dirty="0" smtClean="0">
                <a:solidFill>
                  <a:srgbClr val="002060"/>
                </a:solidFill>
              </a:rPr>
              <a:t> </a:t>
            </a:r>
            <a:br>
              <a:rPr lang="pl-PL" sz="4000" b="1" dirty="0" smtClean="0">
                <a:solidFill>
                  <a:srgbClr val="002060"/>
                </a:solidFill>
              </a:rPr>
            </a:br>
            <a:r>
              <a:rPr lang="pl-PL" sz="4000" b="1" dirty="0" smtClean="0">
                <a:solidFill>
                  <a:srgbClr val="002060"/>
                </a:solidFill>
              </a:rPr>
              <a:t>PION OCHRONY</a:t>
            </a:r>
            <a:br>
              <a:rPr lang="pl-PL" sz="4000" b="1" dirty="0" smtClean="0">
                <a:solidFill>
                  <a:srgbClr val="002060"/>
                </a:solidFill>
              </a:rPr>
            </a:br>
            <a:endParaRPr lang="pl-PL" sz="4000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457200" y="5430838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kumimoji="0" lang="pl-PL" sz="2400" b="1" i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cs typeface="+mn-cs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AC8ADA4-AD21-4690-BCFC-904853CB54A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3375" y="1879600"/>
            <a:ext cx="8428038" cy="4705350"/>
          </a:xfrm>
        </p:spPr>
        <p:txBody>
          <a:bodyPr anchor="ctr"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Opracowywanie i aktualizowanie, wymagającego akceptacji kierownika jednostki organizacyjnej, </a:t>
            </a:r>
            <a:r>
              <a:rPr lang="pl-PL" altLang="pl-PL" b="1" smtClean="0">
                <a:solidFill>
                  <a:srgbClr val="FF0000"/>
                </a:solidFill>
              </a:rPr>
              <a:t>planu ochrony informacji niejawnych</a:t>
            </a:r>
            <a:r>
              <a:rPr lang="pl-PL" altLang="pl-PL" smtClean="0"/>
              <a:t> w jednostce organizacyjnej, w tym w razie wprowadzenia stanu nadzwyczajnego, i nadzorowanie jego realizacji (art. 15 ust. 1 pkt 5). 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	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36675" y="10731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(6/18)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054225"/>
            <a:ext cx="8458200" cy="4803775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None/>
              <a:defRPr/>
            </a:pPr>
            <a:r>
              <a:rPr lang="pl-PL" dirty="0" smtClean="0"/>
              <a:t>Przedmiotowy </a:t>
            </a:r>
            <a:r>
              <a:rPr lang="pl-PL" b="1" dirty="0" smtClean="0">
                <a:solidFill>
                  <a:srgbClr val="FF0000"/>
                </a:solidFill>
              </a:rPr>
              <a:t>plan powinien zawierać </a:t>
            </a:r>
            <a:r>
              <a:rPr lang="pl-PL" dirty="0" smtClean="0"/>
              <a:t>elementy</a:t>
            </a:r>
            <a:r>
              <a:rPr lang="pl-PL" b="1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wskazane w § 9 rozporządzenia </a:t>
            </a:r>
            <a:r>
              <a:rPr lang="pl-PL" dirty="0" err="1" smtClean="0"/>
              <a:t>ws</a:t>
            </a:r>
            <a:r>
              <a:rPr lang="pl-PL" dirty="0" smtClean="0"/>
              <a:t>. środków bezpieczeństwa fizycznego, tj.:</a:t>
            </a:r>
          </a:p>
          <a:p>
            <a:pPr algn="just">
              <a:lnSpc>
                <a:spcPct val="110000"/>
              </a:lnSpc>
              <a:buFont typeface="Times New Roman" pitchFamily="18" charset="0"/>
              <a:buAutoNum type="arabicParenR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opis stref ochronnych</a:t>
            </a:r>
            <a:r>
              <a:rPr lang="pl-PL" dirty="0" smtClean="0"/>
              <a:t>, pomieszczeń lub obszarów, w których przetwarza się informacje niejawne o klauzuli „zastrzeżone”, </a:t>
            </a:r>
            <a:br>
              <a:rPr lang="pl-PL" dirty="0" smtClean="0"/>
            </a:br>
            <a:r>
              <a:rPr lang="pl-PL" dirty="0" smtClean="0"/>
              <a:t>w tym określenie ich granic i wprowadzonego systemu kontroli dostępu;</a:t>
            </a:r>
          </a:p>
          <a:p>
            <a:pPr algn="just">
              <a:lnSpc>
                <a:spcPct val="110000"/>
              </a:lnSpc>
              <a:buFont typeface="Times New Roman" pitchFamily="18" charset="0"/>
              <a:buAutoNum type="arabicParenR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procedury zarządzania uprawnieniami </a:t>
            </a:r>
            <a:r>
              <a:rPr lang="pl-PL" dirty="0" smtClean="0"/>
              <a:t>do wejścia, wyjścia </a:t>
            </a:r>
            <a:br>
              <a:rPr lang="pl-PL" dirty="0" smtClean="0"/>
            </a:br>
            <a:r>
              <a:rPr lang="pl-PL" dirty="0" smtClean="0"/>
              <a:t>i przebywania w strefach ochronnych;</a:t>
            </a:r>
          </a:p>
          <a:p>
            <a:pPr algn="just">
              <a:lnSpc>
                <a:spcPct val="110000"/>
              </a:lnSpc>
              <a:buFont typeface="Times New Roman" pitchFamily="18" charset="0"/>
              <a:buAutoNum type="arabicParenR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opis zastosowanych środków bezpieczeństwa fizycznego </a:t>
            </a:r>
            <a:r>
              <a:rPr lang="pl-PL" dirty="0" smtClean="0"/>
              <a:t>uwzględniający certyfikaty oraz poświadczenia zgodności;</a:t>
            </a:r>
          </a:p>
        </p:txBody>
      </p:sp>
      <p:sp>
        <p:nvSpPr>
          <p:cNvPr id="15363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E3E08A0-DF9F-423C-8B8E-FE3E651DF19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(7/18)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zawartości 2"/>
          <p:cNvSpPr>
            <a:spLocks noGrp="1"/>
          </p:cNvSpPr>
          <p:nvPr>
            <p:ph idx="1"/>
          </p:nvPr>
        </p:nvSpPr>
        <p:spPr>
          <a:xfrm>
            <a:off x="196850" y="1843088"/>
            <a:ext cx="8718550" cy="5014912"/>
          </a:xfrm>
        </p:spPr>
        <p:txBody>
          <a:bodyPr/>
          <a:lstStyle/>
          <a:p>
            <a:pPr marL="457200" indent="-457200" algn="just">
              <a:lnSpc>
                <a:spcPct val="95000"/>
              </a:lnSpc>
              <a:buFont typeface="Times New Roman" panose="02020603050405020304" pitchFamily="18" charset="0"/>
              <a:buAutoNum type="arabicParenR" startAt="4"/>
            </a:pPr>
            <a:r>
              <a:rPr lang="pl-PL" altLang="pl-PL" b="1" smtClean="0">
                <a:solidFill>
                  <a:srgbClr val="FF0000"/>
                </a:solidFill>
              </a:rPr>
              <a:t>procedury bezpieczeństwa </a:t>
            </a:r>
            <a:r>
              <a:rPr lang="pl-PL" altLang="pl-PL" smtClean="0"/>
              <a:t>dla strefy ochronnej I, strefy ochronnej II oraz specjalnej strefy ochronnej, określające </a:t>
            </a:r>
            <a:br>
              <a:rPr lang="pl-PL" altLang="pl-PL" smtClean="0"/>
            </a:br>
            <a:r>
              <a:rPr lang="pl-PL" altLang="pl-PL" smtClean="0"/>
              <a:t>w szczególności:</a:t>
            </a:r>
          </a:p>
          <a:p>
            <a:pPr marL="354013" lvl="1" algn="just">
              <a:lnSpc>
                <a:spcPct val="95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z="2400" smtClean="0"/>
              <a:t>klauzule tajności informacji niejawnych przetwarzanych w strefie;</a:t>
            </a:r>
          </a:p>
          <a:p>
            <a:pPr marL="354013" lvl="1" algn="just">
              <a:lnSpc>
                <a:spcPct val="95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z="2400" smtClean="0"/>
              <a:t>sposób sprawowania nadzoru przez osoby uprawnione </a:t>
            </a:r>
            <a:br>
              <a:rPr lang="pl-PL" altLang="pl-PL" sz="2400" smtClean="0"/>
            </a:br>
            <a:r>
              <a:rPr lang="pl-PL" altLang="pl-PL" sz="2400" smtClean="0"/>
              <a:t>w przypadku przebywania w strefie osób nieposiadających stałego upoważnienia do wstępu oraz sposób zabezpieczania przetwarzanych informacji niejawnych przed możliwością nieuprawnionego dostępu tych osób;</a:t>
            </a:r>
          </a:p>
          <a:p>
            <a:pPr marL="354013" lvl="1" algn="just">
              <a:lnSpc>
                <a:spcPct val="95000"/>
              </a:lnSpc>
              <a:buFont typeface="Times New Roman" panose="02020603050405020304" pitchFamily="18" charset="0"/>
              <a:buAutoNum type="alphaLcParenR"/>
            </a:pPr>
            <a:r>
              <a:rPr lang="pl-PL" altLang="pl-PL" sz="2400" smtClean="0"/>
              <a:t>w przypadku specjalnej strefy ochronnej, sposób akceptacji umieszczania linii komunikacyjnych, telefonów, innych urządzeń komunikacyjnych, sprzętu elektrycznego lub elektronicznego, znajdujących się w strefie;</a:t>
            </a:r>
          </a:p>
        </p:txBody>
      </p:sp>
      <p:sp>
        <p:nvSpPr>
          <p:cNvPr id="16387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F273A0D-0378-4929-AE9B-9E8F4EEAE73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936625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(8/18)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zawartości 2"/>
          <p:cNvSpPr>
            <a:spLocks noGrp="1"/>
          </p:cNvSpPr>
          <p:nvPr>
            <p:ph idx="1"/>
          </p:nvPr>
        </p:nvSpPr>
        <p:spPr>
          <a:xfrm>
            <a:off x="371475" y="1550988"/>
            <a:ext cx="8458200" cy="5307012"/>
          </a:xfrm>
        </p:spPr>
        <p:txBody>
          <a:bodyPr/>
          <a:lstStyle/>
          <a:p>
            <a:pPr marL="457200" indent="-457200" algn="just">
              <a:lnSpc>
                <a:spcPct val="100000"/>
              </a:lnSpc>
              <a:spcBef>
                <a:spcPct val="0"/>
              </a:spcBef>
              <a:buFont typeface="Times New Roman" panose="02020603050405020304" pitchFamily="18" charset="0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procedury zarządzania kluczami i kodami </a:t>
            </a:r>
            <a:r>
              <a:rPr lang="pl-PL" altLang="pl-PL" smtClean="0"/>
              <a:t>dostępu do szaf, pomieszczeń lub obszarów, w których są przetwarzane informacje niejawne; </a:t>
            </a:r>
          </a:p>
          <a:p>
            <a:pPr marL="457200" indent="-457200" algn="just">
              <a:lnSpc>
                <a:spcPct val="100000"/>
              </a:lnSpc>
              <a:spcBef>
                <a:spcPct val="0"/>
              </a:spcBef>
              <a:buFont typeface="Times New Roman" panose="02020603050405020304" pitchFamily="18" charset="0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procedury reagowania </a:t>
            </a:r>
            <a:r>
              <a:rPr lang="pl-PL" altLang="pl-PL" smtClean="0"/>
              <a:t>osób odpowiedzialnych za ochronę informacji niejawnych oraz personelu bezpieczeństwa </a:t>
            </a:r>
            <a:br>
              <a:rPr lang="pl-PL" altLang="pl-PL" smtClean="0"/>
            </a:br>
            <a:r>
              <a:rPr lang="pl-PL" altLang="pl-PL" smtClean="0"/>
              <a:t>w przypadku zagrożenia utratą lub ujawnieniem informacji niejawnych;</a:t>
            </a:r>
          </a:p>
          <a:p>
            <a:pPr marL="457200" indent="-457200" algn="just">
              <a:lnSpc>
                <a:spcPct val="100000"/>
              </a:lnSpc>
              <a:spcBef>
                <a:spcPct val="0"/>
              </a:spcBef>
              <a:buFont typeface="Times New Roman" panose="02020603050405020304" pitchFamily="18" charset="0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plany awaryjne </a:t>
            </a:r>
            <a:r>
              <a:rPr lang="pl-PL" altLang="pl-PL" smtClean="0"/>
              <a:t>uwzględniające potrzebę ochrony informacji niejawnych w razie wystąpienia sytuacji szczególnych, w tym wprowadzenia stanów nadzwyczajnych, w celu zapobieżenia utracie poufności, integralności lub dostępności informacji niejawnych. Plany awaryjne powinny zawierać również </a:t>
            </a:r>
            <a:r>
              <a:rPr lang="pl-PL" altLang="pl-PL" b="1" smtClean="0">
                <a:ea typeface="Verdana" panose="020B0604030504040204" pitchFamily="34" charset="0"/>
                <a:cs typeface="Verdana" panose="020B0604030504040204" pitchFamily="34" charset="0"/>
              </a:rPr>
              <a:t>procedury ewakuacji materiałów niejawnych, w tym </a:t>
            </a:r>
            <a:r>
              <a:rPr lang="pl-PL" altLang="pl-PL" b="1" smtClean="0"/>
              <a:t>miejsce ewakuacji</a:t>
            </a:r>
            <a:r>
              <a:rPr lang="pl-PL" altLang="pl-PL" smtClean="0"/>
              <a:t>.</a:t>
            </a:r>
          </a:p>
        </p:txBody>
      </p:sp>
      <p:sp>
        <p:nvSpPr>
          <p:cNvPr id="17411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EEFCBC9-6385-4522-8287-6FFADE0DA5A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23975" y="817563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(9/18)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zawartości 2"/>
          <p:cNvSpPr>
            <a:spLocks noGrp="1"/>
          </p:cNvSpPr>
          <p:nvPr>
            <p:ph idx="1"/>
          </p:nvPr>
        </p:nvSpPr>
        <p:spPr>
          <a:xfrm>
            <a:off x="409575" y="1938338"/>
            <a:ext cx="8505825" cy="41783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Plan ochrony informacji niejawnych </a:t>
            </a:r>
            <a:r>
              <a:rPr lang="pl-PL" altLang="pl-PL" b="1" smtClean="0">
                <a:solidFill>
                  <a:srgbClr val="FF0000"/>
                </a:solidFill>
              </a:rPr>
              <a:t>zatwierdza kierownik jednostki organizacyjnej</a:t>
            </a:r>
            <a:r>
              <a:rPr lang="pl-PL" altLang="pl-PL" smtClean="0"/>
              <a:t>. Z przedmiotowym planem powinni zostać zapoznane osoby, które mają przypisane zadania mające na celu realizację jego zapisów.</a:t>
            </a:r>
          </a:p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przypadkach uzasadnionych organizacją ochrony informacji niejawnych plan ochrony informacji niejawnych </a:t>
            </a:r>
            <a:r>
              <a:rPr lang="pl-PL" altLang="pl-PL" b="1" smtClean="0">
                <a:solidFill>
                  <a:srgbClr val="FF0000"/>
                </a:solidFill>
              </a:rPr>
              <a:t>może zawierać dodatkowe elementy.</a:t>
            </a:r>
          </a:p>
        </p:txBody>
      </p:sp>
      <p:sp>
        <p:nvSpPr>
          <p:cNvPr id="18435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D5FCDCF-85F1-43D9-94D7-8B88EE075E2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 smtClean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19175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(10/18)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31775" y="1843088"/>
            <a:ext cx="8683625" cy="5014912"/>
          </a:xfrm>
        </p:spPr>
        <p:txBody>
          <a:bodyPr/>
          <a:lstStyle/>
          <a:p>
            <a:pPr marL="342900" lvl="1" indent="-342900" algn="just">
              <a:buFont typeface="Wingdings" pitchFamily="2" charset="2"/>
              <a:buChar char="q"/>
              <a:defRPr/>
            </a:pPr>
            <a:r>
              <a:rPr lang="pl-PL" dirty="0" smtClean="0"/>
              <a:t>Pełnomocnik ochrony opracowuje:</a:t>
            </a:r>
          </a:p>
          <a:p>
            <a:pPr marL="531813" lvl="1" indent="-258763" algn="just">
              <a:buFont typeface="Wingdings" pitchFamily="2" charset="2"/>
              <a:buChar char="ü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dokumentację regulującą sposób i tryb przetwarzania informacji niejawnych o klauzuli „poufne” </a:t>
            </a:r>
            <a:r>
              <a:rPr lang="pl-PL" dirty="0" smtClean="0"/>
              <a:t>w podległych komórkach organizacyjnych (art. 43 ust. 3);</a:t>
            </a:r>
          </a:p>
          <a:p>
            <a:pPr marL="531813" lvl="1" indent="-258763" algn="just">
              <a:buFont typeface="Wingdings" pitchFamily="2" charset="2"/>
              <a:buChar char="ü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instrukcję dotyczącą sposobu i trybu przetwarzania informacji niejawnych o klauzuli „zastrzeżone”</a:t>
            </a:r>
            <a:r>
              <a:rPr lang="pl-PL" dirty="0" smtClean="0"/>
              <a:t> w podległych komórkach organizacyjnych oraz zakres i warunki stosowania środków bezpieczeństwa fizycznego w celu ich ochrony (art. 43 ust. 5).</a:t>
            </a:r>
          </a:p>
          <a:p>
            <a:pPr marL="273050" lvl="1" indent="-273050" algn="just">
              <a:buFont typeface="Wingdings" pitchFamily="2" charset="2"/>
              <a:buChar char="q"/>
              <a:defRPr/>
            </a:pPr>
            <a:r>
              <a:rPr lang="pl-PL" dirty="0" smtClean="0"/>
              <a:t>Zapisy zawarte w ww. dokumentacji powinny uwzględniać obowiązujące przepisy prawa oraz odzwierciedlać faktyczne rozwiązania przyjęte przez daną jednostkę w przedmiotowym obszarze.</a:t>
            </a:r>
          </a:p>
          <a:p>
            <a:pPr marL="273050" indent="-273050" algn="just">
              <a:defRPr/>
            </a:pPr>
            <a:r>
              <a:rPr lang="pl-PL" sz="2200" dirty="0" smtClean="0"/>
              <a:t>Wskazaną dokumentację zatwierdza kierownik jednostki organizacyjnej.</a:t>
            </a:r>
          </a:p>
          <a:p>
            <a:pPr marL="273050" indent="-273050" algn="just">
              <a:defRPr/>
            </a:pPr>
            <a:r>
              <a:rPr lang="pl-PL" sz="2200" dirty="0" smtClean="0"/>
              <a:t>Regulacje w niej zawarte powinny być objęte zakresem szkolenia prowadzonego przez pełnomocnika ochrony.</a:t>
            </a:r>
            <a:endParaRPr lang="pl-PL" sz="2200" dirty="0"/>
          </a:p>
        </p:txBody>
      </p:sp>
      <p:sp>
        <p:nvSpPr>
          <p:cNvPr id="19459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C4D3464-042A-45E9-916C-5503A9FE3FC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(11/18)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9BB5CCB-6E67-4AD1-96CC-AC92A7279D4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 smtClean="0"/>
          </a:p>
        </p:txBody>
      </p:sp>
      <p:sp>
        <p:nvSpPr>
          <p:cNvPr id="3" name="Prostokąt 2"/>
          <p:cNvSpPr/>
          <p:nvPr/>
        </p:nvSpPr>
        <p:spPr>
          <a:xfrm>
            <a:off x="355600" y="1719263"/>
            <a:ext cx="8420100" cy="49863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4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Prowadzenie szkoleń w zakresie ochrony informacji niejawnych </a:t>
            </a: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/>
            </a:r>
            <a:b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(art. 15 ust. 1 </a:t>
            </a:r>
            <a:r>
              <a:rPr lang="pl-PL" sz="2200" dirty="0" err="1">
                <a:solidFill>
                  <a:srgbClr val="000000"/>
                </a:solidFill>
                <a:latin typeface="+mn-lt"/>
                <a:cs typeface="Times New Roman" pitchFamily="18" charset="0"/>
              </a:rPr>
              <a:t>pkt</a:t>
            </a: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 6), w tym opracowanie konspektu zawierającego tematykę przedmiotowego szkolenia uwzględniającą zagadnienia wskazane w ustawie, tj.:</a:t>
            </a:r>
          </a:p>
          <a:p>
            <a:pPr marL="381000" indent="-381000" algn="just">
              <a:spcBef>
                <a:spcPts val="4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1) 	przepisy dot. ochrony informacji niejawnych oraz odpowiedzialności karnej, dyscyplinarnej i służbowej za ich naruszenie, w szczególności za nieuprawnione ujawnienie informacji niejawnych;</a:t>
            </a:r>
          </a:p>
          <a:p>
            <a:pPr marL="381000" indent="-381000" algn="just">
              <a:spcBef>
                <a:spcPts val="4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2)	zasady ochrony informacji niejawnych w zakresie niezbędnym do wykonywania pracy lub pełnienia służby, z uwzględnieniem zasad zarządzania ryzkiem bezpieczeństwa informacji niejawnych, </a:t>
            </a:r>
            <a:b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w szczególności szacowania ryzyka;</a:t>
            </a:r>
          </a:p>
          <a:p>
            <a:pPr marL="381000" indent="-381000" algn="just">
              <a:spcBef>
                <a:spcPts val="4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3)	sposób ochrony informacji niejawnych oraz postępowania </a:t>
            </a:r>
            <a:b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pl-PL" sz="22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w sytuacjach zagrożenia dla takich informacji lub w przypadku ich ujawnienia.</a:t>
            </a:r>
            <a:endParaRPr lang="pl-PL" sz="22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97790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(12/18)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A66A198-C6CD-41DB-B71E-A8B70ED7CCD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 smtClean="0"/>
          </a:p>
        </p:txBody>
      </p:sp>
      <p:sp>
        <p:nvSpPr>
          <p:cNvPr id="3" name="Prostokąt 2"/>
          <p:cNvSpPr/>
          <p:nvPr/>
        </p:nvSpPr>
        <p:spPr>
          <a:xfrm>
            <a:off x="477838" y="1801813"/>
            <a:ext cx="8339137" cy="51704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Właściwość pełnomocnika ochrony </a:t>
            </a: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 prowadzenia szkoleń </a:t>
            </a:r>
            <a:b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 zakresie ochrony informacji niejawnych:</a:t>
            </a:r>
          </a:p>
          <a:p>
            <a:pPr marL="355600" indent="-3556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wobec osób zatrudnionych, pełniących służbę lub wykonujących czynności zlecone w danej jednostce organizacyjnej;</a:t>
            </a:r>
          </a:p>
          <a:p>
            <a:pPr marL="355600" indent="-3556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wobec pracowników przedsiębiorcy, posiadającego świadectwo trzeciego stopnia, w którym nie zatrudniono pełnomocnika ochrony </a:t>
            </a:r>
            <a:b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wykonującego umowę związaną z dostępem do informacji niejawnych na rzecz danej jednostki organizacyjnej.</a:t>
            </a:r>
          </a:p>
          <a:p>
            <a:pPr algn="just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Wyjątki:</a:t>
            </a:r>
          </a:p>
          <a:p>
            <a:pPr marL="355600" indent="-3556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zastępca pełnomocnika ochrony (szkolenie prowadzi ABW lub SKW);</a:t>
            </a:r>
          </a:p>
          <a:p>
            <a:pPr marL="355600" indent="-3556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kierownik jednostki organizacyjnej, w której przetwarzane są informacje niejawne o klauzuli „ściśle tajne” lub „tajne” (szkolenie prowadzi ABW lub SKW wspólnie z pełnomocnikiem ochrony).</a:t>
            </a:r>
            <a:endParaRPr lang="pl-PL" sz="22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99060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(13/18)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2B1F57C-B4D1-4628-8F69-E3AC2D92C87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 smtClean="0"/>
          </a:p>
        </p:txBody>
      </p:sp>
      <p:sp>
        <p:nvSpPr>
          <p:cNvPr id="3" name="Prostokąt 2"/>
          <p:cNvSpPr/>
          <p:nvPr/>
        </p:nvSpPr>
        <p:spPr>
          <a:xfrm>
            <a:off x="558800" y="1814513"/>
            <a:ext cx="8148638" cy="4940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Szkolenie:</a:t>
            </a:r>
          </a:p>
          <a:p>
            <a:pPr marL="355600" indent="-355600" algn="just">
              <a:lnSpc>
                <a:spcPct val="12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przeprowadza się nie rzadziej niż </a:t>
            </a:r>
            <a:r>
              <a:rPr lang="pl-P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raz na 5 lat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55600" indent="-355600" algn="just">
              <a:lnSpc>
                <a:spcPct val="12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kończy się wydaniem </a:t>
            </a:r>
            <a:r>
              <a:rPr lang="pl-P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zaświadczenia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wzór określa rozporządzenie Prezesa Rady Ministrów w przedmiotowej sprawie.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Odbierając zaświadczenie, osoba szkolona składa pisemne </a:t>
            </a:r>
            <a:r>
              <a:rPr lang="pl-P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oświadczenie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o zapoznaniu się z przepisami o ochronie informacji niejawnych.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Kopie zaświadczenia wraz z pisemnym oświadczeniem można włączyć do akt zakończonych postępowań sprawdzających.</a:t>
            </a:r>
            <a:endParaRPr lang="pl-PL" sz="2400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10731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(14/18)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DB85675-78D5-4704-864B-5C3BDC4C29E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 smtClean="0"/>
          </a:p>
        </p:txBody>
      </p:sp>
      <p:sp>
        <p:nvSpPr>
          <p:cNvPr id="3" name="Prostokąt 2"/>
          <p:cNvSpPr/>
          <p:nvPr/>
        </p:nvSpPr>
        <p:spPr>
          <a:xfrm>
            <a:off x="382588" y="2022475"/>
            <a:ext cx="8488362" cy="427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Prowadzenie </a:t>
            </a:r>
            <a:r>
              <a:rPr lang="pl-PL" sz="24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zwykłych postępowań sprawdzających</a:t>
            </a:r>
            <a:r>
              <a:rPr lang="pl-PL" sz="24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oraz kontrolnych postępowań sprawdzających (art. 15 ust. 1 </a:t>
            </a:r>
            <a:r>
              <a:rPr lang="pl-PL" sz="2400" dirty="0" err="1">
                <a:solidFill>
                  <a:srgbClr val="000000"/>
                </a:solidFill>
                <a:latin typeface="+mn-lt"/>
                <a:cs typeface="Times New Roman" pitchFamily="18" charset="0"/>
              </a:rPr>
              <a:t>pkt</a:t>
            </a: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 7):</a:t>
            </a:r>
          </a:p>
          <a:p>
            <a:pPr marL="381000" indent="-381000" algn="just">
              <a:lnSpc>
                <a:spcPct val="15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zgodnie z właściwością;</a:t>
            </a:r>
          </a:p>
          <a:p>
            <a:pPr marL="381000" indent="-381000" algn="just">
              <a:lnSpc>
                <a:spcPct val="150000"/>
              </a:lnSpc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wykazując najwyższą staranność co do jego zgodności </a:t>
            </a:r>
            <a:b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z przepisami ustawy.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Powyższe zagadnienie będzie szerzej prezentowane w części dotyczącej bezpieczeństwa osobowego.</a:t>
            </a:r>
            <a:endParaRPr lang="pl-PL" sz="24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10731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(15/18)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6716578-318F-4B8D-AFDD-84C46512DBC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 smtClean="0"/>
          </a:p>
        </p:txBody>
      </p:sp>
      <p:sp>
        <p:nvSpPr>
          <p:cNvPr id="10035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1333500" y="909638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Pełnomocnik ochrony (1/2)</a:t>
            </a:r>
            <a:r>
              <a:rPr lang="pl-PL" dirty="0" smtClean="0"/>
              <a:t> </a:t>
            </a:r>
          </a:p>
        </p:txBody>
      </p:sp>
      <p:sp>
        <p:nvSpPr>
          <p:cNvPr id="6148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124075"/>
            <a:ext cx="8382000" cy="4522788"/>
          </a:xfrm>
        </p:spPr>
        <p:txBody>
          <a:bodyPr anchor="ctr"/>
          <a:lstStyle/>
          <a:p>
            <a:pPr marL="457200" indent="-457200" algn="just" eaLnBrk="1" hangingPunct="1">
              <a:lnSpc>
                <a:spcPct val="130000"/>
              </a:lnSpc>
            </a:pPr>
            <a:r>
              <a:rPr lang="pl-PL" altLang="pl-PL" smtClean="0"/>
              <a:t>P</a:t>
            </a:r>
            <a:r>
              <a:rPr lang="pl-PL" altLang="pl-PL" smtClean="0">
                <a:cs typeface="Times New Roman" panose="02020603050405020304" pitchFamily="18" charset="0"/>
              </a:rPr>
              <a:t>odlega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bezpośrednio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kierownikowi jednostki organizacyjnej</a:t>
            </a:r>
            <a:r>
              <a:rPr lang="pl-PL" altLang="pl-PL" b="1" smtClean="0"/>
              <a:t> </a:t>
            </a:r>
            <a:r>
              <a:rPr lang="pl-PL" altLang="pl-PL" smtClean="0"/>
              <a:t>(art. 14 ust. 2).</a:t>
            </a:r>
          </a:p>
          <a:p>
            <a:pPr marL="457200" indent="-457200" algn="just" eaLnBrk="1" hangingPunct="1">
              <a:lnSpc>
                <a:spcPct val="130000"/>
              </a:lnSpc>
            </a:pPr>
            <a:r>
              <a:rPr lang="pl-PL" altLang="pl-PL" smtClean="0"/>
              <a:t>O</a:t>
            </a:r>
            <a:r>
              <a:rPr lang="pl-PL" altLang="pl-PL" smtClean="0">
                <a:cs typeface="Times New Roman" panose="02020603050405020304" pitchFamily="18" charset="0"/>
              </a:rPr>
              <a:t>dpowiada za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zapewnienie przestrzegania przepisów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/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o ochronie informacji niejawnych (art. 14.</a:t>
            </a:r>
            <a:r>
              <a:rPr lang="pl-PL" altLang="pl-PL" smtClean="0"/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ust. 2</a:t>
            </a:r>
            <a:r>
              <a:rPr lang="pl-PL" altLang="pl-PL" smtClean="0"/>
              <a:t>).</a:t>
            </a:r>
          </a:p>
          <a:p>
            <a:pPr marL="457200" indent="-457200" algn="just" eaLnBrk="1" hangingPunct="1">
              <a:lnSpc>
                <a:spcPct val="130000"/>
              </a:lnSpc>
            </a:pPr>
            <a:r>
              <a:rPr lang="pl-PL" altLang="pl-PL" smtClean="0"/>
              <a:t>Można mu powierzyć </a:t>
            </a:r>
            <a:r>
              <a:rPr lang="pl-PL" altLang="pl-PL" b="1" smtClean="0">
                <a:solidFill>
                  <a:srgbClr val="FF0000"/>
                </a:solidFill>
              </a:rPr>
              <a:t>dodatkowe zadania</a:t>
            </a:r>
            <a:r>
              <a:rPr lang="pl-PL" altLang="pl-PL" smtClean="0"/>
              <a:t>, jeżeli ich realizacja nie naruszy prawidłowego wykonywania zadań pełnomocnika ochrony (art. 15 ust. 4).</a:t>
            </a:r>
          </a:p>
          <a:p>
            <a:pPr marL="457200" indent="-457200" algn="just" eaLnBrk="1" hangingPunct="1">
              <a:lnSpc>
                <a:spcPct val="130000"/>
              </a:lnSpc>
            </a:pPr>
            <a:r>
              <a:rPr lang="pl-PL" altLang="pl-PL" smtClean="0"/>
              <a:t>Realizuje zadania przy pomocy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pionu ochrony</a:t>
            </a:r>
            <a:r>
              <a:rPr lang="pl-PL" altLang="pl-PL" smtClean="0">
                <a:cs typeface="Times New Roman" panose="02020603050405020304" pitchFamily="18" charset="0"/>
              </a:rPr>
              <a:t>, jeżeli został utworzony w jednostce organizacyjnej</a:t>
            </a:r>
            <a:r>
              <a:rPr lang="pl-PL" altLang="pl-PL" smtClean="0"/>
              <a:t> (</a:t>
            </a:r>
            <a:r>
              <a:rPr lang="pl-PL" altLang="pl-PL" smtClean="0">
                <a:cs typeface="Times New Roman" panose="02020603050405020304" pitchFamily="18" charset="0"/>
              </a:rPr>
              <a:t>art. 15 ust. 2</a:t>
            </a:r>
            <a:r>
              <a:rPr lang="pl-PL" altLang="pl-PL" smtClean="0"/>
              <a:t>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760D9D0-A557-4039-B86D-ED2BCA16338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 smtClean="0"/>
          </a:p>
        </p:txBody>
      </p:sp>
      <p:sp>
        <p:nvSpPr>
          <p:cNvPr id="10957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82750"/>
            <a:ext cx="8305800" cy="5083175"/>
          </a:xfrm>
        </p:spPr>
        <p:txBody>
          <a:bodyPr anchor="ctr"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pl-PL" sz="2000" dirty="0" smtClean="0"/>
              <a:t>Prowadzenie </a:t>
            </a:r>
            <a:r>
              <a:rPr lang="pl-PL" sz="2000" b="1" dirty="0" smtClean="0">
                <a:solidFill>
                  <a:srgbClr val="FF0000"/>
                </a:solidFill>
              </a:rPr>
              <a:t>aktualnego wykazu osób </a:t>
            </a:r>
            <a:r>
              <a:rPr lang="pl-PL" sz="2000" dirty="0" smtClean="0"/>
              <a:t>zatrudnionych lub pełniących służbę </a:t>
            </a:r>
            <a:br>
              <a:rPr lang="pl-PL" sz="2000" dirty="0" smtClean="0"/>
            </a:br>
            <a:r>
              <a:rPr lang="pl-PL" sz="2000" dirty="0" smtClean="0"/>
              <a:t>w jednostce organizacyjnej albo wykonujących czynności zlecone, które posiadają uprawnienia do dostępu do informacji niejawnych, oraz osób, którym odmówiono wydania poświadczenia bezpieczeństwa lub je cofnięto, obejmującego wyłącznie: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imię i nazwisko;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numer PESEL;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imię ojca;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datę i miejsce urodzenia;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adres miejsca zamieszkania lub pobytu;</a:t>
            </a:r>
          </a:p>
          <a:p>
            <a:pPr marL="450850" lvl="1" indent="-27305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AutoNum type="alphaLcParenR"/>
              <a:defRPr/>
            </a:pPr>
            <a:r>
              <a:rPr lang="pl-PL" sz="2000" dirty="0" smtClean="0"/>
              <a:t>określenie dokumentu kończącego procedurę, datę jego wydania oraz numer (art. 15 ust. 1 </a:t>
            </a:r>
            <a:r>
              <a:rPr lang="pl-PL" sz="2000" dirty="0" err="1" smtClean="0"/>
              <a:t>pkt</a:t>
            </a:r>
            <a:r>
              <a:rPr lang="pl-PL" sz="2000" dirty="0" smtClean="0"/>
              <a:t> 8).</a:t>
            </a:r>
          </a:p>
          <a:p>
            <a:pPr marL="0" lvl="1" indent="0" algn="just">
              <a:lnSpc>
                <a:spcPct val="100000"/>
              </a:lnSpc>
              <a:spcBef>
                <a:spcPts val="0"/>
              </a:spcBef>
              <a:buFont typeface="Times New Roman" panose="02020603050405020304" pitchFamily="18" charset="0"/>
              <a:buNone/>
              <a:defRPr/>
            </a:pPr>
            <a:r>
              <a:rPr lang="pl-PL" sz="2000" b="1" dirty="0" smtClean="0">
                <a:solidFill>
                  <a:srgbClr val="002060"/>
                </a:solidFill>
              </a:rPr>
              <a:t>UWAGA: </a:t>
            </a:r>
            <a:r>
              <a:rPr lang="pl-PL" sz="2000" dirty="0" smtClean="0"/>
              <a:t>przedmiotowy wykaz obejmuje również: osoby mające dostęp do informacji niejawnych z mocy prawa (np. sędziów, prokuratorów); osoby mające dostęp do informacji niejawnych o klauzuli „zastrzeżone” na podstawie  pisemnego upoważnienia kierownika jednostki; osoby mające dostęp na podstawie zgody wydanej w trybie art. 34 ust. 5 lub ust. 9 ustawy.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336675" y="8953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(16/18)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08D4DD9-84DC-4E5E-BE84-0D4F7D85D6B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1801813"/>
            <a:ext cx="8158162" cy="4843462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Przekazywanie odpowiednio ABW lub SKW do ewidencji, </a:t>
            </a:r>
            <a:br>
              <a:rPr lang="pl-PL" altLang="pl-PL" smtClean="0"/>
            </a:br>
            <a:r>
              <a:rPr lang="pl-PL" altLang="pl-PL" smtClean="0"/>
              <a:t>o których mowa w art. 73 ust. 1 </a:t>
            </a:r>
            <a:r>
              <a:rPr lang="pl-PL" altLang="pl-PL" b="1" smtClean="0">
                <a:solidFill>
                  <a:srgbClr val="FF0000"/>
                </a:solidFill>
              </a:rPr>
              <a:t>danych, o których mowa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w art. 73 ust. 2</a:t>
            </a:r>
            <a:r>
              <a:rPr lang="pl-PL" altLang="pl-PL" smtClean="0"/>
              <a:t>, osób uprawnionych do dostępu do informacji niejawnych, a także osób, którym odmówiono wydania poświadczenia bezpieczeństwa lub wobec których podjęto decyzję o cofnięciu poświadczenia bezpieczeństwa, na podstawie wykazu (art. 15 ust. 1 pkt 9).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Uwaga:</a:t>
            </a:r>
            <a:r>
              <a:rPr lang="pl-PL" altLang="pl-PL" b="1" smtClean="0">
                <a:solidFill>
                  <a:srgbClr val="FFC000"/>
                </a:solidFill>
              </a:rPr>
              <a:t> </a:t>
            </a:r>
            <a:r>
              <a:rPr lang="pl-PL" altLang="pl-PL" smtClean="0"/>
              <a:t>Na podstawie powyższego należy powiadamiać ABW lub SKW o fakcie wydania przez kierownika jednostki organizacyjnej zgody w trybie art. 34 ust. 9.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(17/18)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49F49E4-8A6E-4B83-B33D-64FCABD544B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1828800"/>
            <a:ext cx="8466138" cy="4816475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pl-PL" altLang="pl-PL" smtClean="0"/>
              <a:t>Niezwłoczne poinformowanie kierownika jednostki organizacyjnej oraz podjęcie </a:t>
            </a:r>
            <a:r>
              <a:rPr lang="pl-PL" altLang="pl-PL" b="1" smtClean="0">
                <a:solidFill>
                  <a:srgbClr val="FF0000"/>
                </a:solidFill>
              </a:rPr>
              <a:t>działań w celu wyjaśnienia okoliczności naruszenia przepisów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oraz ograniczenie jego negatywnych skutków (art. 17 ust. 1). 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Niezwłoczne powiadamianie odpowiednio ABW albo SKW </a:t>
            </a: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>w przypadku naruszenia przepisów o ochronie informacji niejawnych oznaczonych klauzulą </a:t>
            </a:r>
            <a:r>
              <a:rPr lang="pl-PL" altLang="pl-PL" b="1" smtClean="0">
                <a:solidFill>
                  <a:srgbClr val="FF0000"/>
                </a:solidFill>
              </a:rPr>
              <a:t>„poufne” lub wyższą </a:t>
            </a:r>
            <a:r>
              <a:rPr lang="pl-PL" altLang="pl-PL" smtClean="0"/>
              <a:t/>
            </a:r>
            <a:br>
              <a:rPr lang="pl-PL" altLang="pl-PL" smtClean="0"/>
            </a:br>
            <a:r>
              <a:rPr lang="pl-PL" altLang="pl-PL" smtClean="0"/>
              <a:t>(art. 17 ust. 2).</a:t>
            </a:r>
          </a:p>
          <a:p>
            <a:pPr marL="0" indent="0" algn="just" eaLnBrk="1" hangingPunct="1">
              <a:lnSpc>
                <a:spcPct val="10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Uwaga:</a:t>
            </a:r>
            <a:r>
              <a:rPr lang="pl-PL" altLang="pl-PL" b="1" smtClean="0">
                <a:solidFill>
                  <a:srgbClr val="FFC000"/>
                </a:solidFill>
              </a:rPr>
              <a:t> </a:t>
            </a:r>
            <a:r>
              <a:rPr lang="pl-PL" altLang="pl-PL" smtClean="0"/>
              <a:t>w zawiadomieniu dotyczącym powyższego naruszenia należy wskazać osoby, które tego się dopuściły, a także wyniki podjętych działań. 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(18/</a:t>
            </a:r>
            <a:r>
              <a:rPr lang="pl-PL" dirty="0" err="1" smtClean="0">
                <a:cs typeface="Times New Roman" pitchFamily="18" charset="0"/>
              </a:rPr>
              <a:t>18</a:t>
            </a:r>
            <a:r>
              <a:rPr lang="pl-PL" dirty="0" smtClean="0">
                <a:cs typeface="Times New Roman" pitchFamily="18" charset="0"/>
              </a:rPr>
              <a:t>)</a:t>
            </a:r>
            <a:r>
              <a:rPr lang="pl-PL" dirty="0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55738" y="77311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Pozostałe zadania w obszarze ochrony informacji niejawnych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763" y="1974850"/>
            <a:ext cx="8458200" cy="4883150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sz="2000" dirty="0" smtClean="0"/>
              <a:t>W przypadku </a:t>
            </a:r>
            <a:r>
              <a:rPr lang="pl-PL" sz="2000" b="1" dirty="0" smtClean="0">
                <a:solidFill>
                  <a:srgbClr val="FF0000"/>
                </a:solidFill>
              </a:rPr>
              <a:t>zawarcia umów związanych z dostępem do informacji niejawnych </a:t>
            </a:r>
            <a:r>
              <a:rPr lang="pl-PL" sz="2000" dirty="0" smtClean="0"/>
              <a:t>jednostka organizacyjna zlecająca: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pl-PL" sz="2000" dirty="0" smtClean="0"/>
              <a:t>opracowuje do umowy </a:t>
            </a:r>
            <a:r>
              <a:rPr lang="pl-PL" sz="2000" b="1" dirty="0" smtClean="0">
                <a:solidFill>
                  <a:srgbClr val="FF0000"/>
                </a:solidFill>
              </a:rPr>
              <a:t>instrukcję bezpieczeństwa przemysłowego </a:t>
            </a:r>
            <a:r>
              <a:rPr lang="pl-PL" sz="2000" dirty="0" smtClean="0"/>
              <a:t>(zgodnie z wymogami wskazanymi w ustawie);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pl-PL" sz="2000" dirty="0" smtClean="0"/>
              <a:t>wyznacza </a:t>
            </a:r>
            <a:r>
              <a:rPr lang="pl-PL" sz="2000" b="1" dirty="0" smtClean="0">
                <a:solidFill>
                  <a:srgbClr val="FF0000"/>
                </a:solidFill>
              </a:rPr>
              <a:t>osobę odpowiedzialną za nadzorowanie, kontrolę i doradztwo </a:t>
            </a:r>
            <a:r>
              <a:rPr lang="pl-PL" sz="2000" dirty="0" smtClean="0"/>
              <a:t>w zakresie wykonywania przez przedsiębiorcę obowiązku ochrony informacji wytworzonych w związku z realizacją umowy;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pl-PL" sz="2000" b="1" dirty="0" smtClean="0">
                <a:solidFill>
                  <a:srgbClr val="FF0000"/>
                </a:solidFill>
              </a:rPr>
              <a:t>informuje ABW lub SKW o fakcie zawarcia i zakończenia umowy</a:t>
            </a:r>
            <a:r>
              <a:rPr lang="pl-PL" sz="2000" dirty="0" smtClean="0"/>
              <a:t>, wskazując m.in. przedmiot umowy i najwyższą klauzulę tajności informacji niejawnych, do których dostęp będzie wiązał się z wykonywaniem umowy.</a:t>
            </a:r>
            <a:endParaRPr lang="pl-PL" sz="2000" b="1" dirty="0" smtClean="0">
              <a:solidFill>
                <a:srgbClr val="FFC000"/>
              </a:solidFill>
            </a:endParaRPr>
          </a:p>
          <a:p>
            <a:pPr marL="0" indent="0" algn="just">
              <a:spcBef>
                <a:spcPts val="1800"/>
              </a:spcBef>
              <a:buFont typeface="Wingdings" panose="05000000000000000000" pitchFamily="2" charset="2"/>
              <a:buNone/>
              <a:defRPr/>
            </a:pPr>
            <a:r>
              <a:rPr lang="pl-PL" sz="2000" b="1" dirty="0" smtClean="0">
                <a:solidFill>
                  <a:srgbClr val="002060"/>
                </a:solidFill>
              </a:rPr>
              <a:t>UWAGA:</a:t>
            </a:r>
            <a:r>
              <a:rPr lang="pl-PL" sz="2000" dirty="0" smtClean="0"/>
              <a:t> Obowiązek informacyjny dot. zawarcia i zakończenia umowy spoczywa również na jednostce wykonującej umowę.</a:t>
            </a:r>
          </a:p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sz="2000" dirty="0" smtClean="0"/>
              <a:t>Powyższe zagadnienie będzie szerzej prezentowane w części dotyczącej bezpieczeństwa przemysłowego.</a:t>
            </a:r>
            <a:endParaRPr lang="pl-PL" sz="2000" dirty="0"/>
          </a:p>
        </p:txBody>
      </p:sp>
      <p:sp>
        <p:nvSpPr>
          <p:cNvPr id="27652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AF9D668-C43E-4842-ADE2-0F2174A4450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03BA296-92A7-4B2A-9473-36BCF74CAC8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pl-PL" sz="1400" smtClean="0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Pion ochrony (1/3)</a:t>
            </a:r>
            <a:r>
              <a:rPr lang="pl-PL" dirty="0" smtClean="0"/>
              <a:t> 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7500" y="2027238"/>
            <a:ext cx="8382000" cy="4381500"/>
          </a:xfrm>
        </p:spPr>
        <p:txBody>
          <a:bodyPr anchor="ctr"/>
          <a:lstStyle/>
          <a:p>
            <a:pPr marL="457200" indent="-457200" algn="just" eaLnBrk="1" hangingPunct="1">
              <a:lnSpc>
                <a:spcPct val="130000"/>
              </a:lnSpc>
              <a:buFont typeface="Wingdings" panose="05000000000000000000" pitchFamily="2" charset="2"/>
              <a:buAutoNum type="arabicPeriod"/>
            </a:pPr>
            <a:r>
              <a:rPr lang="pl-PL" altLang="pl-PL" b="1" smtClean="0">
                <a:solidFill>
                  <a:srgbClr val="FF0000"/>
                </a:solidFill>
              </a:rPr>
              <a:t>Utworzenie pionu ochrony determinuje:</a:t>
            </a:r>
          </a:p>
          <a:p>
            <a:pPr marL="876300" lvl="1" indent="-419100" algn="just" eaLnBrk="1" hangingPunct="1">
              <a:lnSpc>
                <a:spcPct val="130000"/>
              </a:lnSpc>
            </a:pPr>
            <a:r>
              <a:rPr lang="pl-PL" altLang="pl-PL" sz="2400" smtClean="0"/>
              <a:t>funkcjonowanie kancelarii tajnej;</a:t>
            </a:r>
          </a:p>
          <a:p>
            <a:pPr marL="876300" lvl="1" indent="-419100" algn="just" eaLnBrk="1" hangingPunct="1">
              <a:lnSpc>
                <a:spcPct val="130000"/>
              </a:lnSpc>
            </a:pPr>
            <a:r>
              <a:rPr lang="pl-PL" altLang="pl-PL" sz="2400" smtClean="0"/>
              <a:t>przetwarzanie informacji niejawnych w systemach teleinformatycznych.</a:t>
            </a:r>
          </a:p>
          <a:p>
            <a:pPr marL="457200" indent="-457200" algn="just" eaLnBrk="1" hangingPunct="1">
              <a:lnSpc>
                <a:spcPct val="130000"/>
              </a:lnSpc>
              <a:buFont typeface="Wingdings" panose="05000000000000000000" pitchFamily="2" charset="2"/>
              <a:buAutoNum type="arabicPeriod"/>
            </a:pPr>
            <a:r>
              <a:rPr lang="pl-PL" altLang="pl-PL" b="1" smtClean="0">
                <a:solidFill>
                  <a:srgbClr val="FF0000"/>
                </a:solidFill>
              </a:rPr>
              <a:t>W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yodrębnion</a:t>
            </a:r>
            <a:r>
              <a:rPr lang="pl-PL" altLang="pl-PL" b="1" smtClean="0">
                <a:solidFill>
                  <a:srgbClr val="FF0000"/>
                </a:solidFill>
              </a:rPr>
              <a:t>a</a:t>
            </a:r>
            <a:r>
              <a:rPr lang="pl-PL" altLang="pl-PL" b="1" smtClean="0">
                <a:solidFill>
                  <a:srgbClr val="FFCC66"/>
                </a:solidFill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komórk</a:t>
            </a:r>
            <a:r>
              <a:rPr lang="pl-PL" altLang="pl-PL" smtClean="0"/>
              <a:t>a</a:t>
            </a:r>
            <a:r>
              <a:rPr lang="pl-PL" altLang="pl-PL" smtClean="0">
                <a:cs typeface="Times New Roman" panose="02020603050405020304" pitchFamily="18" charset="0"/>
              </a:rPr>
              <a:t> organizacyjn</a:t>
            </a:r>
            <a:r>
              <a:rPr lang="pl-PL" altLang="pl-PL" smtClean="0"/>
              <a:t>a</a:t>
            </a:r>
            <a:r>
              <a:rPr lang="pl-PL" altLang="pl-PL" smtClean="0">
                <a:cs typeface="Times New Roman" panose="02020603050405020304" pitchFamily="18" charset="0"/>
              </a:rPr>
              <a:t> do spraw ochrony informacji niejawnych.</a:t>
            </a:r>
          </a:p>
          <a:p>
            <a:pPr marL="457200" indent="-457200" algn="just" eaLnBrk="1" hangingPunct="1">
              <a:lnSpc>
                <a:spcPct val="130000"/>
              </a:lnSpc>
              <a:buFont typeface="Wingdings" panose="05000000000000000000" pitchFamily="2" charset="2"/>
              <a:buAutoNum type="arabicPeriod"/>
            </a:pPr>
            <a:r>
              <a:rPr lang="pl-PL" altLang="pl-PL" b="1" smtClean="0">
                <a:solidFill>
                  <a:srgbClr val="FF0000"/>
                </a:solidFill>
              </a:rPr>
              <a:t>Podlega pełnomocnikowi ochrony.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82875"/>
            <a:ext cx="8458200" cy="331152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przypadku utworzenia pionu ochrony istotne jest wskazanie </a:t>
            </a:r>
            <a:br>
              <a:rPr lang="pl-PL" altLang="pl-PL" smtClean="0"/>
            </a:br>
            <a:r>
              <a:rPr lang="pl-PL" altLang="pl-PL" smtClean="0"/>
              <a:t>w dokumentacji określającej zakres obowiązków (czynności) poszczególnych pracowników ochrony, ich </a:t>
            </a:r>
            <a:r>
              <a:rPr lang="pl-PL" altLang="pl-PL" b="1" smtClean="0">
                <a:solidFill>
                  <a:srgbClr val="FF0000"/>
                </a:solidFill>
              </a:rPr>
              <a:t>podległości w zakresie ochrony informacji niejawnych</a:t>
            </a:r>
            <a:r>
              <a:rPr lang="pl-PL" altLang="pl-PL" smtClean="0"/>
              <a:t> pełnomocnikowi ochrony.</a:t>
            </a:r>
            <a:endParaRPr lang="pl-PL" altLang="pl-PL" b="1" smtClean="0">
              <a:solidFill>
                <a:srgbClr val="FF9900"/>
              </a:solidFill>
            </a:endParaRPr>
          </a:p>
        </p:txBody>
      </p:sp>
      <p:sp>
        <p:nvSpPr>
          <p:cNvPr id="29699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CBC30D4-C469-4EC0-9891-D694FC6B8C4E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pl-PL" sz="1400"/>
          </a:p>
        </p:txBody>
      </p:sp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Pion ochrony (2/3)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43038" y="663575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Pion ochrony (3/</a:t>
            </a:r>
            <a:r>
              <a:rPr lang="pl-PL" dirty="0" err="1" smtClean="0">
                <a:cs typeface="Times New Roman" pitchFamily="18" charset="0"/>
              </a:rPr>
              <a:t>3</a:t>
            </a:r>
            <a:r>
              <a:rPr lang="pl-PL" dirty="0" smtClean="0">
                <a:cs typeface="Times New Roman" pitchFamily="18" charset="0"/>
              </a:rPr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4650" y="1577975"/>
            <a:ext cx="8458200" cy="5280025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  <a:spcBef>
                <a:spcPct val="250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pl-PL" b="1" spc="10" dirty="0" smtClean="0">
                <a:solidFill>
                  <a:srgbClr val="FF0000"/>
                </a:solidFill>
              </a:rPr>
              <a:t>Pracownikiem pionu ochrony może być osoba, która:</a:t>
            </a:r>
          </a:p>
          <a:p>
            <a:pPr algn="just" eaLnBrk="1" hangingPunct="1">
              <a:lnSpc>
                <a:spcPct val="100000"/>
              </a:lnSpc>
              <a:spcBef>
                <a:spcPct val="25000"/>
              </a:spcBef>
              <a:buClrTx/>
              <a:buSzTx/>
              <a:buFontTx/>
              <a:buChar char="-"/>
              <a:defRPr/>
            </a:pPr>
            <a:r>
              <a:rPr kumimoji="0" lang="pl-PL" spc="10" dirty="0" smtClean="0"/>
              <a:t>p</a:t>
            </a:r>
            <a:r>
              <a:rPr kumimoji="0" lang="pl-PL" spc="10" dirty="0" smtClean="0">
                <a:cs typeface="Times New Roman" pitchFamily="18" charset="0"/>
              </a:rPr>
              <a:t>osiada obywatelstwo polskie (z wyjątkiem zatrudnionych </a:t>
            </a:r>
            <a:br>
              <a:rPr kumimoji="0" lang="pl-PL" spc="10" dirty="0" smtClean="0">
                <a:cs typeface="Times New Roman" pitchFamily="18" charset="0"/>
              </a:rPr>
            </a:br>
            <a:r>
              <a:rPr kumimoji="0" lang="pl-PL" spc="10" dirty="0" smtClean="0">
                <a:cs typeface="Times New Roman" pitchFamily="18" charset="0"/>
              </a:rPr>
              <a:t>u przedsiębiorcy);</a:t>
            </a:r>
          </a:p>
          <a:p>
            <a:pPr algn="just" eaLnBrk="1" hangingPunct="1">
              <a:lnSpc>
                <a:spcPct val="100000"/>
              </a:lnSpc>
              <a:spcBef>
                <a:spcPct val="25000"/>
              </a:spcBef>
              <a:buClrTx/>
              <a:buSzTx/>
              <a:buFontTx/>
              <a:buChar char="-"/>
              <a:defRPr/>
            </a:pPr>
            <a:r>
              <a:rPr kumimoji="0" lang="pl-PL" spc="10" dirty="0" smtClean="0"/>
              <a:t>u</a:t>
            </a:r>
            <a:r>
              <a:rPr kumimoji="0" lang="pl-PL" spc="10" dirty="0" smtClean="0">
                <a:cs typeface="Times New Roman" pitchFamily="18" charset="0"/>
              </a:rPr>
              <a:t>zyskała odpowiednie poświadczenie bezpieczeństwa lub upoważnienie („zastrzeżone”);</a:t>
            </a:r>
          </a:p>
          <a:p>
            <a:pPr algn="just" eaLnBrk="1" hangingPunct="1">
              <a:lnSpc>
                <a:spcPct val="100000"/>
              </a:lnSpc>
              <a:spcBef>
                <a:spcPct val="25000"/>
              </a:spcBef>
              <a:buClrTx/>
              <a:buSzTx/>
              <a:buFontTx/>
              <a:buChar char="-"/>
              <a:defRPr/>
            </a:pPr>
            <a:r>
              <a:rPr kumimoji="0" lang="pl-PL" spc="10" dirty="0" smtClean="0"/>
              <a:t>o</a:t>
            </a:r>
            <a:r>
              <a:rPr kumimoji="0" lang="pl-PL" spc="10" dirty="0" smtClean="0">
                <a:cs typeface="Times New Roman" pitchFamily="18" charset="0"/>
              </a:rPr>
              <a:t>dbyła przeszkolenie w zakresie ochrony informacji niejawnych.</a:t>
            </a:r>
          </a:p>
          <a:p>
            <a:pPr marL="0" indent="0" algn="just" eaLnBrk="1" hangingPunct="1">
              <a:lnSpc>
                <a:spcPct val="100000"/>
              </a:lnSpc>
              <a:spcBef>
                <a:spcPts val="120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pl-PL" b="1" spc="10" dirty="0" smtClean="0">
                <a:solidFill>
                  <a:srgbClr val="002060"/>
                </a:solidFill>
                <a:cs typeface="Times New Roman" pitchFamily="18" charset="0"/>
              </a:rPr>
              <a:t>UWAGA:</a:t>
            </a:r>
            <a:r>
              <a:rPr kumimoji="0" lang="pl-PL" spc="10" dirty="0" smtClean="0">
                <a:cs typeface="Times New Roman" pitchFamily="18" charset="0"/>
              </a:rPr>
              <a:t> Kwestia odpowiedniości poświadczenia bezpieczeństwa związana jest z zakresem obowiązków pracownika pionu ochrony (z wyjątkiem zatrudnionych u przedsiębiorcy oraz w przypadku administratora systemu, w którym przetwarzane są informacje niejawne międzynarodowe NATO i UE).</a:t>
            </a:r>
            <a:endParaRPr lang="pl-PL" dirty="0"/>
          </a:p>
        </p:txBody>
      </p:sp>
      <p:sp>
        <p:nvSpPr>
          <p:cNvPr id="30724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67C24EF-87E7-440D-8F07-C380D7C616D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26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24088"/>
            <a:ext cx="8458200" cy="4633912"/>
          </a:xfrm>
        </p:spPr>
        <p:txBody>
          <a:bodyPr/>
          <a:lstStyle/>
          <a:p>
            <a:pPr marL="419100" indent="-419100" algn="just">
              <a:lnSpc>
                <a:spcPct val="130000"/>
              </a:lnSpc>
            </a:pPr>
            <a:r>
              <a:rPr lang="pl-PL" altLang="pl-PL" smtClean="0"/>
              <a:t>Spełnianie wymogów formalnych przez:</a:t>
            </a:r>
          </a:p>
          <a:p>
            <a:pPr marL="723900" lvl="2" indent="-273050" algn="just">
              <a:lnSpc>
                <a:spcPct val="130000"/>
              </a:lnSpc>
              <a:buFont typeface="Symbol" panose="05050102010706020507" pitchFamily="18" charset="2"/>
              <a:buChar char="-"/>
            </a:pPr>
            <a:r>
              <a:rPr lang="pl-PL" altLang="pl-PL" sz="2400" smtClean="0"/>
              <a:t>pełnomocnika/zastępcę pełnomocnika ochrony przed powołaniem na przedmiotową funkcję (stanowisko);</a:t>
            </a:r>
          </a:p>
          <a:p>
            <a:pPr marL="723900" lvl="2" indent="-273050" algn="just">
              <a:lnSpc>
                <a:spcPct val="130000"/>
              </a:lnSpc>
              <a:buFont typeface="Symbol" panose="05050102010706020507" pitchFamily="18" charset="2"/>
              <a:buChar char="-"/>
            </a:pPr>
            <a:r>
              <a:rPr lang="pl-PL" altLang="pl-PL" sz="2400" smtClean="0"/>
              <a:t>pracowników pionu ochrony przed podjęciem zatrudnienia </a:t>
            </a:r>
            <a:br>
              <a:rPr lang="pl-PL" altLang="pl-PL" sz="2400" smtClean="0"/>
            </a:br>
            <a:r>
              <a:rPr lang="pl-PL" altLang="pl-PL" sz="2400" smtClean="0"/>
              <a:t>w pionie ochrony.</a:t>
            </a:r>
          </a:p>
          <a:p>
            <a:pPr marL="419100" lvl="1" indent="-419100" algn="just">
              <a:lnSpc>
                <a:spcPct val="130000"/>
              </a:lnSpc>
              <a:buFont typeface="Wingdings" panose="05000000000000000000" pitchFamily="2" charset="2"/>
              <a:buChar char="q"/>
            </a:pPr>
            <a:r>
              <a:rPr lang="pl-PL" altLang="pl-PL" sz="2400" smtClean="0"/>
              <a:t>Zadania pełnomocnika ochrony.</a:t>
            </a:r>
          </a:p>
          <a:p>
            <a:pPr marL="419100" lvl="1" indent="-419100" algn="just">
              <a:lnSpc>
                <a:spcPct val="130000"/>
              </a:lnSpc>
              <a:buFont typeface="Wingdings" panose="05000000000000000000" pitchFamily="2" charset="2"/>
              <a:buChar char="q"/>
            </a:pPr>
            <a:r>
              <a:rPr lang="pl-PL" altLang="pl-PL" sz="2400" smtClean="0"/>
              <a:t>Rola pionu ochrony.</a:t>
            </a:r>
          </a:p>
        </p:txBody>
      </p:sp>
      <p:sp>
        <p:nvSpPr>
          <p:cNvPr id="31748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76F13CC-E028-4F36-B431-D7F280845584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27</a:t>
            </a:fld>
            <a:endParaRPr kumimoji="0" lang="en-US" altLang="pl-PL" sz="140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2E348D6-7ECB-4A89-AC63-49FEA746830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3500" y="841375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Pełnomocnik ochrony (2/</a:t>
            </a:r>
            <a:r>
              <a:rPr lang="pl-PL" dirty="0" err="1" smtClean="0">
                <a:cs typeface="Times New Roman" pitchFamily="18" charset="0"/>
              </a:rPr>
              <a:t>2</a:t>
            </a:r>
            <a:r>
              <a:rPr lang="pl-PL" dirty="0" smtClean="0">
                <a:cs typeface="Times New Roman" pitchFamily="18" charset="0"/>
              </a:rPr>
              <a:t>)</a:t>
            </a:r>
            <a:r>
              <a:rPr lang="pl-PL" dirty="0" smtClean="0"/>
              <a:t> 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997075"/>
            <a:ext cx="8512175" cy="4479925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Pełnomocnikiem ochrony może być osoba, która posiada: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obywatelstwo polskie;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wyższe wykształcenie;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odpowiednie poświadczenie bezpieczeństwa </a:t>
            </a:r>
            <a:r>
              <a:rPr lang="pl-PL" altLang="pl-PL" smtClean="0"/>
              <a:t>wydane przez ABW albo SKW, tj. do najwyższej klauzuli przetwarzanych </a:t>
            </a:r>
            <a:br>
              <a:rPr lang="pl-PL" altLang="pl-PL" smtClean="0"/>
            </a:br>
            <a:r>
              <a:rPr lang="pl-PL" altLang="pl-PL" smtClean="0"/>
              <a:t>w jednostce organizacyjnej informacji niejawnych;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zaświadczenie o przeszkoleniu </a:t>
            </a:r>
            <a:r>
              <a:rPr lang="pl-PL" altLang="pl-PL" smtClean="0"/>
              <a:t>w zakresie o.i.n. przeprowadzonym przez ABW albo SKW (zgodnie z art. 19 ust.  3 - konieczność posiadania aktualnego zaświadczenia).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34763A4-8CB9-4B8C-A192-E38B1610D9A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 smtClean="0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3500" y="785813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Zastępca pełnomocnika ochrony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51000"/>
            <a:ext cx="8458200" cy="50292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defRPr/>
            </a:pPr>
            <a:r>
              <a:rPr lang="pl-PL" dirty="0" smtClean="0"/>
              <a:t>Kierownik jednostki </a:t>
            </a:r>
            <a:r>
              <a:rPr lang="pl-PL" b="1" dirty="0" smtClean="0">
                <a:solidFill>
                  <a:srgbClr val="FF0000"/>
                </a:solidFill>
              </a:rPr>
              <a:t>może zatrudnić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zastępcę lub zastępców pełnomocnika ochrony (art. 14 ust. 4).</a:t>
            </a:r>
          </a:p>
          <a:p>
            <a:pPr marL="381000" indent="-381000" algn="just" eaLnBrk="1" hangingPunct="1">
              <a:lnSpc>
                <a:spcPct val="120000"/>
              </a:lnSpc>
              <a:defRPr/>
            </a:pPr>
            <a:r>
              <a:rPr lang="pl-PL" dirty="0" smtClean="0"/>
              <a:t>Osoba pełniąca funkcję zastępcy pełnomocnika ochrony </a:t>
            </a:r>
            <a:r>
              <a:rPr lang="pl-PL" b="1" dirty="0" smtClean="0">
                <a:solidFill>
                  <a:srgbClr val="FF0000"/>
                </a:solidFill>
              </a:rPr>
              <a:t>musi spełniać wymogi </a:t>
            </a:r>
            <a:r>
              <a:rPr lang="pl-PL" dirty="0" smtClean="0"/>
              <a:t>przewidziane dla pełnomocnika ochrony.</a:t>
            </a:r>
          </a:p>
          <a:p>
            <a:pPr marL="381000" indent="-381000" algn="just" eaLnBrk="1" hangingPunct="1">
              <a:lnSpc>
                <a:spcPct val="120000"/>
              </a:lnSpc>
              <a:defRPr/>
            </a:pPr>
            <a:r>
              <a:rPr lang="pl-PL" dirty="0" smtClean="0"/>
              <a:t>Szczegółowy zakres czynności zastępcy pełnomocnika ochrony </a:t>
            </a:r>
            <a:r>
              <a:rPr lang="pl-PL" b="1" dirty="0" smtClean="0">
                <a:solidFill>
                  <a:srgbClr val="FF0000"/>
                </a:solidFill>
              </a:rPr>
              <a:t>określa kierownik jednostki organizacyjnej.  </a:t>
            </a:r>
          </a:p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002060"/>
                </a:solidFill>
              </a:rPr>
              <a:t>Przedmiotowy dokument stanowi podstawę działania zastępcy pełnomocnika ochrony, a więc może on wykonywać wyłącznie te zadania, które zostały w nim wskazane.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5054D02-0887-4713-94C4-FA4091C0AA8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 smtClean="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6675" y="1073150"/>
            <a:ext cx="7077075" cy="7334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Zadania pełnomocnika ochrony (1/18)</a:t>
            </a:r>
            <a:r>
              <a:rPr lang="pl-PL" dirty="0" smtClean="0"/>
              <a:t> 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8613" y="1801813"/>
            <a:ext cx="8582025" cy="4933950"/>
          </a:xfrm>
        </p:spPr>
        <p:txBody>
          <a:bodyPr anchor="ctr"/>
          <a:lstStyle/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None/>
              <a:defRPr/>
            </a:pPr>
            <a:r>
              <a:rPr lang="pl-PL" b="1" dirty="0" smtClean="0">
                <a:solidFill>
                  <a:srgbClr val="FF0000"/>
                </a:solidFill>
              </a:rPr>
              <a:t>Zapewnienie ochrony informacji niejawnych</a:t>
            </a:r>
            <a:r>
              <a:rPr lang="pl-PL" dirty="0" smtClean="0"/>
              <a:t>, w tym stosowanie środków bezpieczeństwa fizycznego (art. 15 ust. 1 </a:t>
            </a:r>
            <a:r>
              <a:rPr lang="pl-PL" dirty="0" err="1" smtClean="0"/>
              <a:t>pkt</a:t>
            </a:r>
            <a:r>
              <a:rPr lang="pl-PL" dirty="0" smtClean="0"/>
              <a:t> 1):</a:t>
            </a:r>
          </a:p>
          <a:p>
            <a:pPr marL="381000" indent="-381000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opracowanie dokumentacji określającej poziom zagrożeń związanych z nieuprawnionym dostępem do informacji niejawnych lub ich utratą;</a:t>
            </a:r>
          </a:p>
          <a:p>
            <a:pPr marL="381000" indent="-381000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przeprowadzenie metodyki doboru środków bezpieczeństwa fizycznego stosownie do obowiązujących daną jednostkę organizacyjną przepisów (zał. Nr 2 do rozporządzenia Rady Ministrów </a:t>
            </a:r>
            <a:r>
              <a:rPr lang="pl-PL" dirty="0" err="1" smtClean="0"/>
              <a:t>ws</a:t>
            </a:r>
            <a:r>
              <a:rPr lang="pl-PL" dirty="0" smtClean="0"/>
              <a:t>. środków bezpieczeństwa fizycznego lub zarządzenie wydane w trybie art. 47 ust. 3 ustawy).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5274FFE-0439-460D-AAD6-0E77B575890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 smtClean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28613" y="1636713"/>
            <a:ext cx="8582025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lnSpc>
                <a:spcPct val="12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None/>
              <a:defRPr/>
            </a:pP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W przypadku przetwarzania informacji niejawnych o klauzuli </a:t>
            </a:r>
            <a:r>
              <a:rPr lang="pl-PL" sz="2400" b="1" kern="0" dirty="0">
                <a:solidFill>
                  <a:srgbClr val="FF0000"/>
                </a:solidFill>
                <a:latin typeface="+mn-lt"/>
                <a:cs typeface="+mn-cs"/>
              </a:rPr>
              <a:t>„poufne” lub wyższej </a:t>
            </a: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dodatkowo:</a:t>
            </a:r>
          </a:p>
          <a:p>
            <a:pPr marL="381000" indent="-381000" algn="just">
              <a:lnSpc>
                <a:spcPct val="12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zorganizowanie stref ochronnych (wg kryteriów określonych </a:t>
            </a:r>
            <a:b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</a:b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w rozporządzeniu </a:t>
            </a:r>
            <a:r>
              <a:rPr lang="pl-PL" sz="2400" kern="0" dirty="0" err="1">
                <a:solidFill>
                  <a:srgbClr val="000000"/>
                </a:solidFill>
                <a:latin typeface="+mn-lt"/>
                <a:cs typeface="+mn-cs"/>
              </a:rPr>
              <a:t>ws</a:t>
            </a: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. środków bezpieczeństwa fizycznego);</a:t>
            </a:r>
          </a:p>
          <a:p>
            <a:pPr marL="381000" indent="-381000" algn="just">
              <a:lnSpc>
                <a:spcPct val="12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kern="0" dirty="0">
                <a:solidFill>
                  <a:srgbClr val="000000"/>
                </a:solidFill>
                <a:latin typeface="+mn-lt"/>
                <a:cs typeface="+mn-cs"/>
              </a:rPr>
              <a:t>stosowanie  wyposażenia i urządzeń służących ochronie  informacji niejawnych, którym przyznano odpowiednie certyfikaty.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10731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(2/18)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B86F3A0-93D4-494B-AFAA-F981AAA7B77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5" name="Prostokąt 4"/>
          <p:cNvSpPr/>
          <p:nvPr/>
        </p:nvSpPr>
        <p:spPr>
          <a:xfrm>
            <a:off x="450850" y="1787525"/>
            <a:ext cx="8324850" cy="48196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Zapewnienie ochrony systemów teleinformatycznych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w których są przetwarzane informacje niejawne (art. 15 ust. 1 </a:t>
            </a:r>
            <a:r>
              <a:rPr lang="pl-PL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2):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przestrzeganie wypełniania wymogów formalnych przez administratora systemu i inspektora bezpieczeństwa teleinformatycznego;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przestrzeganie obowiązku przetwarzania informacji niejawnych wyłącznie w akredytowanych systemach  teleinformatycznych;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przestrzeganie terminu ważności wydanego świadectwa akredytacji;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nadzór nad wykonywaniem obowiązków przez administratora systemu i inspektora bezpieczeństwa teleinformatycznego.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963613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(3/18)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FA871F9-1CE1-47F7-ABC3-6D31B47EBEE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12291" name="Prostokąt 2"/>
          <p:cNvSpPr>
            <a:spLocks noChangeArrowheads="1"/>
          </p:cNvSpPr>
          <p:nvPr/>
        </p:nvSpPr>
        <p:spPr bwMode="auto">
          <a:xfrm>
            <a:off x="558800" y="2252663"/>
            <a:ext cx="8216900" cy="294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b="1">
                <a:solidFill>
                  <a:srgbClr val="FF0000"/>
                </a:solidFill>
                <a:cs typeface="Times New Roman" panose="02020603050405020304" pitchFamily="18" charset="0"/>
              </a:rPr>
              <a:t>Zarządzanie ryzykiem</a:t>
            </a:r>
            <a:r>
              <a:rPr lang="pl-PL" altLang="pl-PL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>
                <a:cs typeface="Times New Roman" panose="02020603050405020304" pitchFamily="18" charset="0"/>
              </a:rPr>
              <a:t>bezpieczeństwa informacji niejawnych,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>
                <a:cs typeface="Times New Roman" panose="02020603050405020304" pitchFamily="18" charset="0"/>
              </a:rPr>
              <a:t>w szczególności szacowanie ryzyka (art. 15 ust. 1 pkt 3):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pl-PL" altLang="pl-PL">
                <a:cs typeface="Times New Roman" panose="02020603050405020304" pitchFamily="18" charset="0"/>
              </a:rPr>
              <a:t>przeprowadzenie procesu analizy i oceny ryzyka. Wyniki procesu szacowania ryzyka wymagają akceptacji kierownika jednostki organizacyjnej.</a:t>
            </a:r>
            <a:endParaRPr lang="pl-PL" altLang="pl-PL">
              <a:latin typeface="Tahoma" panose="020B060403050404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1073150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(4/18)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9B6888E-DDC8-47CF-BEDC-B6AE44FB9A4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 smtClean="0"/>
          </a:p>
        </p:txBody>
      </p:sp>
      <p:sp>
        <p:nvSpPr>
          <p:cNvPr id="3" name="Prostokąt 2"/>
          <p:cNvSpPr/>
          <p:nvPr/>
        </p:nvSpPr>
        <p:spPr>
          <a:xfrm>
            <a:off x="382588" y="1752600"/>
            <a:ext cx="8488362" cy="5040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/>
            </a:pPr>
            <a:r>
              <a:rPr lang="pl-PL" sz="2400" b="1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Kontrola ochrony informacji niejawnych</a:t>
            </a:r>
            <a:r>
              <a:rPr lang="pl-PL" sz="24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oraz przestrzegania przepisów o ochronie tych informacji, w szczególności okresowa (co najmniej raz na trzy lata) kontrola ewidencji, materiałów </a:t>
            </a:r>
            <a:b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</a:b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i obiegu dokumentów (art. 15 ust. 1 </a:t>
            </a:r>
            <a:r>
              <a:rPr lang="pl-PL" sz="2400" dirty="0" err="1">
                <a:solidFill>
                  <a:srgbClr val="000000"/>
                </a:solidFill>
                <a:latin typeface="+mn-lt"/>
                <a:cs typeface="Times New Roman" pitchFamily="18" charset="0"/>
              </a:rPr>
              <a:t>pkt</a:t>
            </a: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 4):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opracowanie dokumentacji potwierdzającej fakt prowadzenia kontroli, wskazując w niej zakres przedmiotowy kontroli, skład członków komisji posiadających stosowne uprawnienia dostępowe (odpowiednie poświadczenie bezpieczeństwa oraz aktualne zaświadczenie o przeszkoleniu), wyniki kontroli wraz ze stwierdzonymi nieprawidłowościami oraz zalecenia pokontrolne;</a:t>
            </a:r>
          </a:p>
          <a:p>
            <a:pPr marL="381000" indent="-381000" algn="just">
              <a:spcBef>
                <a:spcPct val="20000"/>
              </a:spcBef>
              <a:buClr>
                <a:srgbClr val="000000"/>
              </a:buClr>
              <a:buSzPct val="75000"/>
              <a:buFont typeface="Wingdings" pitchFamily="2" charset="2"/>
              <a:buChar char="ü"/>
              <a:defRPr/>
            </a:pPr>
            <a:r>
              <a:rPr lang="pl-PL" sz="24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przedmiotowa dokumentacja powinna być zatwierdzona przez kierownika jednostki organizacyjnej.</a:t>
            </a:r>
            <a:endParaRPr lang="pl-PL" sz="24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36675" y="963613"/>
            <a:ext cx="70770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Zadania pełnomocnika ochrony (5/18)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6728</TotalTime>
  <Words>2081</Words>
  <Application>Microsoft Office PowerPoint</Application>
  <PresentationFormat>Pokaz na ekranie (4:3)</PresentationFormat>
  <Paragraphs>159</Paragraphs>
  <Slides>27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5" baseType="lpstr">
      <vt:lpstr>Tahoma</vt:lpstr>
      <vt:lpstr>Arial</vt:lpstr>
      <vt:lpstr>Times New Roman</vt:lpstr>
      <vt:lpstr>Wingdings</vt:lpstr>
      <vt:lpstr>Monotype Sorts</vt:lpstr>
      <vt:lpstr>Symbol</vt:lpstr>
      <vt:lpstr>Verdana</vt:lpstr>
      <vt:lpstr>BBŁiI - pl</vt:lpstr>
      <vt:lpstr>PEŁNOMOCNIK ds. OCHRONY INFORMACJI NIEJAWNYCH     PION OCHRONY </vt:lpstr>
      <vt:lpstr>Pełnomocnik ochrony (1/2) </vt:lpstr>
      <vt:lpstr>Pełnomocnik ochrony (2/2) </vt:lpstr>
      <vt:lpstr>Zastępca pełnomocnika ochrony</vt:lpstr>
      <vt:lpstr>Zadania pełnomocnika ochrony (1/18)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Zadania pełnomocnika ochrony (7/18) </vt:lpstr>
      <vt:lpstr>Zadania pełnomocnika ochrony (8/18) </vt:lpstr>
      <vt:lpstr>Zadania pełnomocnika ochrony (9/18) </vt:lpstr>
      <vt:lpstr>Zadania pełnomocnika ochrony (10/18) </vt:lpstr>
      <vt:lpstr>Zadania pełnomocnika ochrony (11/18)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Zadania pełnomocnika ochrony (17/18) </vt:lpstr>
      <vt:lpstr>Zadania pełnomocnika ochrony (18/18) </vt:lpstr>
      <vt:lpstr>Pozostałe zadania w obszarze ochrony informacji niejawnych</vt:lpstr>
      <vt:lpstr>Pion ochrony (1/3) </vt:lpstr>
      <vt:lpstr>Prezentacja programu PowerPoint</vt:lpstr>
      <vt:lpstr>Pion ochrony (3/3)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295</cp:revision>
  <cp:lastPrinted>1999-06-07T07:49:35Z</cp:lastPrinted>
  <dcterms:created xsi:type="dcterms:W3CDTF">1999-03-01T08:43:28Z</dcterms:created>
  <dcterms:modified xsi:type="dcterms:W3CDTF">2026-01-16T11:22:41Z</dcterms:modified>
</cp:coreProperties>
</file>