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27"/>
  </p:notesMasterIdLst>
  <p:handoutMasterIdLst>
    <p:handoutMasterId r:id="rId28"/>
  </p:handoutMasterIdLst>
  <p:sldIdLst>
    <p:sldId id="257" r:id="rId2"/>
    <p:sldId id="315" r:id="rId3"/>
    <p:sldId id="316" r:id="rId4"/>
    <p:sldId id="317" r:id="rId5"/>
    <p:sldId id="318" r:id="rId6"/>
    <p:sldId id="319" r:id="rId7"/>
    <p:sldId id="320" r:id="rId8"/>
    <p:sldId id="321" r:id="rId9"/>
    <p:sldId id="322" r:id="rId10"/>
    <p:sldId id="323" r:id="rId11"/>
    <p:sldId id="324" r:id="rId12"/>
    <p:sldId id="303" r:id="rId13"/>
    <p:sldId id="285" r:id="rId14"/>
    <p:sldId id="268" r:id="rId15"/>
    <p:sldId id="269" r:id="rId16"/>
    <p:sldId id="294" r:id="rId17"/>
    <p:sldId id="296" r:id="rId18"/>
    <p:sldId id="297" r:id="rId19"/>
    <p:sldId id="270" r:id="rId20"/>
    <p:sldId id="304" r:id="rId21"/>
    <p:sldId id="311" r:id="rId22"/>
    <p:sldId id="312" r:id="rId23"/>
    <p:sldId id="306" r:id="rId24"/>
    <p:sldId id="313" r:id="rId25"/>
    <p:sldId id="308" r:id="rId26"/>
  </p:sldIdLst>
  <p:sldSz cx="9144000" cy="6858000" type="screen4x3"/>
  <p:notesSz cx="6854825" cy="97504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FFFF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FFFF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FFFF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FFFF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rgbClr val="FFFFFF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kumimoji="1" sz="2400" kern="1200">
        <a:solidFill>
          <a:srgbClr val="FFFFFF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kumimoji="1" sz="2400" kern="1200">
        <a:solidFill>
          <a:srgbClr val="FFFFFF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kumimoji="1" sz="2400" kern="1200">
        <a:solidFill>
          <a:srgbClr val="FFFFFF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kumimoji="1" sz="2400" kern="1200">
        <a:solidFill>
          <a:srgbClr val="FFFFFF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71">
          <p15:clr>
            <a:srgbClr val="A4A3A4"/>
          </p15:clr>
        </p15:guide>
        <p15:guide id="2" pos="215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FF9900"/>
    <a:srgbClr val="FFFFFF"/>
    <a:srgbClr val="FFFF99"/>
    <a:srgbClr val="FFFF00"/>
    <a:srgbClr val="FFCC66"/>
    <a:srgbClr val="00CC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3996" autoAdjust="0"/>
    <p:restoredTop sz="97755" autoAdjust="0"/>
  </p:normalViewPr>
  <p:slideViewPr>
    <p:cSldViewPr snapToGrid="0">
      <p:cViewPr varScale="1">
        <p:scale>
          <a:sx n="80" d="100"/>
          <a:sy n="80" d="100"/>
        </p:scale>
        <p:origin x="893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08"/>
    </p:cViewPr>
  </p:sorterViewPr>
  <p:notesViewPr>
    <p:cSldViewPr snapToGrid="0">
      <p:cViewPr varScale="1">
        <p:scale>
          <a:sx n="58" d="100"/>
          <a:sy n="58" d="100"/>
        </p:scale>
        <p:origin x="-1770" y="-66"/>
      </p:cViewPr>
      <p:guideLst>
        <p:guide orient="horz" pos="3071"/>
        <p:guide pos="215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14.xml"/><Relationship Id="rId2" Type="http://schemas.openxmlformats.org/officeDocument/2006/relationships/slide" Target="slides/slide6.xml"/><Relationship Id="rId1" Type="http://schemas.openxmlformats.org/officeDocument/2006/relationships/slide" Target="slides/slide5.xml"/><Relationship Id="rId5" Type="http://schemas.openxmlformats.org/officeDocument/2006/relationships/slide" Target="slides/slide19.xml"/><Relationship Id="rId4" Type="http://schemas.openxmlformats.org/officeDocument/2006/relationships/slide" Target="slides/slide1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2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021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2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63063"/>
            <a:ext cx="2970213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2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263063"/>
            <a:ext cx="2970212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5B16927-029B-4FCA-A457-A5884E67F217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2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021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2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31838"/>
            <a:ext cx="4875213" cy="36560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32325"/>
            <a:ext cx="5026025" cy="438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63063"/>
            <a:ext cx="2970213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sz="12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263063"/>
            <a:ext cx="2970212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C9C923F3-4259-4AE0-B397-7FE01E2EB302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56529DF-D73D-44B6-BEB7-4D0C989216A3}" type="slidenum">
              <a:rPr kumimoji="0" lang="pl-PL" altLang="pl-PL" smtClean="0"/>
              <a:pPr>
                <a:spcBef>
                  <a:spcPct val="0"/>
                </a:spcBef>
              </a:pPr>
              <a:t>1</a:t>
            </a:fld>
            <a:endParaRPr kumimoji="0" lang="pl-PL" altLang="pl-PL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57200"/>
            <a:ext cx="91757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828800" y="914400"/>
            <a:ext cx="6553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40000"/>
              </a:spcBef>
              <a:buClr>
                <a:srgbClr val="CCFFFF"/>
              </a:buClr>
              <a:buSzPct val="75000"/>
              <a:buFont typeface="Wingdings" pitchFamily="2" charset="2"/>
              <a:buNone/>
              <a:defRPr/>
            </a:pPr>
            <a:endParaRPr lang="pl-P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1828800" y="990600"/>
            <a:ext cx="6553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40000"/>
              </a:spcBef>
              <a:buClr>
                <a:srgbClr val="CCFFFF"/>
              </a:buClr>
              <a:buSzPct val="75000"/>
              <a:buFont typeface="Wingdings" pitchFamily="2" charset="2"/>
              <a:buNone/>
              <a:defRPr/>
            </a:pPr>
            <a:endParaRPr lang="pl-P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2133600" y="304800"/>
            <a:ext cx="57673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tIns="0" rIns="18000" bIns="0"/>
          <a:lstStyle/>
          <a:p>
            <a:pPr algn="ctr">
              <a:defRPr/>
            </a:pPr>
            <a:r>
              <a:rPr lang="pl-PL" sz="2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Biuro Bezpieczeństwa Łączności i Informatyki</a:t>
            </a:r>
          </a:p>
          <a:p>
            <a:pPr algn="ctr">
              <a:defRPr/>
            </a:pPr>
            <a:r>
              <a:rPr lang="pl-PL" sz="1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Urząd Ochrony Państwa </a:t>
            </a:r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057400"/>
            <a:ext cx="7772400" cy="1219200"/>
          </a:xfrm>
        </p:spPr>
        <p:txBody>
          <a:bodyPr anchor="b"/>
          <a:lstStyle>
            <a:lvl1pPr>
              <a:defRPr sz="1700"/>
            </a:lvl1pPr>
          </a:lstStyle>
          <a:p>
            <a:r>
              <a:rPr lang="pl-PL"/>
              <a:t>Kliknij, aby edytować styl tytułu z Wzorca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l-PL"/>
              <a:t>Kliknij, aby edytować styl podtytułu z Wzorca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z="1400" i="0">
                <a:solidFill>
                  <a:srgbClr val="CCECFF"/>
                </a:solidFill>
                <a:latin typeface="+mn-lt"/>
              </a:defRPr>
            </a:lvl1pPr>
          </a:lstStyle>
          <a:p>
            <a:pPr>
              <a:defRPr/>
            </a:pPr>
            <a:fld id="{41CCB469-98C9-462B-A8EF-601F542D4106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buClrTx/>
              <a:buSzTx/>
              <a:buFontTx/>
              <a:buNone/>
              <a:defRPr kumimoji="0" u="none">
                <a:solidFill>
                  <a:srgbClr val="CCECFF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pPr>
              <a:defRPr/>
            </a:pPr>
            <a:fld id="{04CB4F95-AE26-46A7-A1F1-F924C549533F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660232834"/>
      </p:ext>
    </p:extLst>
  </p:cSld>
  <p:clrMapOvr>
    <a:masterClrMapping/>
  </p:clrMapOvr>
  <p:transition spd="slow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A78C29-17C6-4A66-BFDD-DCAE8A1125C3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BC1CB1-7013-45FC-B301-3BC8577E7FC1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7941874"/>
      </p:ext>
    </p:extLst>
  </p:cSld>
  <p:clrMapOvr>
    <a:masterClrMapping/>
  </p:clrMapOvr>
  <p:transition spd="slow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00850" y="1073150"/>
            <a:ext cx="2114550" cy="492125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073150"/>
            <a:ext cx="6191250" cy="492125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9C93FD-5E97-4D58-972A-EE3BFC0E59B1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DAD1AD-DAAE-43D6-9C0B-F527AF8CAB9E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8914018"/>
      </p:ext>
    </p:extLst>
  </p:cSld>
  <p:clrMapOvr>
    <a:masterClrMapping/>
  </p:clrMapOvr>
  <p:transition spd="slow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A32736-85B3-41F1-86E4-992DF9886268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72E18-D4CB-4C5B-988A-8C13621932E2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7197926"/>
      </p:ext>
    </p:extLst>
  </p:cSld>
  <p:clrMapOvr>
    <a:masterClrMapping/>
  </p:clrMapOvr>
  <p:transition spd="slow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69016-B7B1-4778-B3B2-D0512FADE67B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52A0F1-ECCF-4995-83CD-FE75F383C2BA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0710794"/>
      </p:ext>
    </p:extLst>
  </p:cSld>
  <p:clrMapOvr>
    <a:masterClrMapping/>
  </p:clrMapOvr>
  <p:transition spd="slow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2438400"/>
            <a:ext cx="4152900" cy="355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762500" y="2438400"/>
            <a:ext cx="4152900" cy="355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1CFDB2-6677-4E78-82FC-23D140481A9F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9A22BA-3F70-401C-8DE5-66DAC849C057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8029266"/>
      </p:ext>
    </p:extLst>
  </p:cSld>
  <p:clrMapOvr>
    <a:masterClrMapping/>
  </p:clrMapOvr>
  <p:transition spd="slow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B521EA-BF7B-4B14-AE82-8557EA5C6D9E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5EE21C-A762-4B1A-AAE0-EC2F8FD49B51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6350300"/>
      </p:ext>
    </p:extLst>
  </p:cSld>
  <p:clrMapOvr>
    <a:masterClrMapping/>
  </p:clrMapOvr>
  <p:transition spd="slow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B20FB6-D92F-4DA7-8F94-728615668026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D3A96C-D39B-4767-B98E-2AD26C9E860E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4304690"/>
      </p:ext>
    </p:extLst>
  </p:cSld>
  <p:clrMapOvr>
    <a:masterClrMapping/>
  </p:clrMapOvr>
  <p:transition spd="slow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14A244-D489-48A5-9236-D9E45BFF07BA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6C7BB7-7296-44D5-B785-FB86AE279430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3352708"/>
      </p:ext>
    </p:extLst>
  </p:cSld>
  <p:clrMapOvr>
    <a:masterClrMapping/>
  </p:clrMapOvr>
  <p:transition spd="slow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90AF4-F867-43A0-8603-57767E318263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D5AA64-6E0E-4F15-B005-8FEE263F970D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2285331"/>
      </p:ext>
    </p:extLst>
  </p:cSld>
  <p:clrMapOvr>
    <a:masterClrMapping/>
  </p:clrMapOvr>
  <p:transition spd="slow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9ABE8B-760A-474A-9073-EB861857D501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3C52E5-5B0A-441A-B9C0-E44D808664DD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7638053"/>
      </p:ext>
    </p:extLst>
  </p:cSld>
  <p:clrMapOvr>
    <a:masterClrMapping/>
  </p:clrMapOvr>
  <p:transition spd="slow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38400"/>
            <a:ext cx="8458200" cy="355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l-PL" smtClean="0"/>
              <a:t>Kliknij, aby edytować style tekstu z Wzorca</a:t>
            </a:r>
          </a:p>
          <a:p>
            <a:pPr lvl="1"/>
            <a:r>
              <a:rPr lang="en-US" altLang="pl-PL" smtClean="0"/>
              <a:t>Drugi poziom</a:t>
            </a:r>
          </a:p>
          <a:p>
            <a:pPr lvl="2"/>
            <a:r>
              <a:rPr lang="en-US" altLang="pl-PL" smtClean="0"/>
              <a:t>Trzeci poziom</a:t>
            </a:r>
          </a:p>
          <a:p>
            <a:pPr lvl="3"/>
            <a:r>
              <a:rPr lang="en-US" altLang="pl-PL" smtClean="0"/>
              <a:t>Czwarty poziom</a:t>
            </a:r>
          </a:p>
          <a:p>
            <a:pPr lvl="4"/>
            <a:r>
              <a:rPr lang="en-US" altLang="pl-PL" smtClean="0"/>
              <a:t>Piąty poziom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43675"/>
            <a:ext cx="3116263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  <a:defRPr kumimoji="0" sz="1200" i="1">
                <a:solidFill>
                  <a:srgbClr val="000000"/>
                </a:solidFill>
                <a:effectLst/>
                <a:latin typeface="Tahoma" pitchFamily="34" charset="0"/>
              </a:defRPr>
            </a:lvl1pPr>
          </a:lstStyle>
          <a:p>
            <a:pPr>
              <a:defRPr/>
            </a:pPr>
            <a:fld id="{54C66969-E85C-4644-A43E-399964588156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50000"/>
              </a:spcBef>
              <a:defRPr kumimoji="0"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8040D7CE-3788-46A7-8668-9EFA716A52A2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333500" y="1073150"/>
            <a:ext cx="68389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dirty="0" smtClean="0"/>
              <a:t>Kliknij, aby edytować styl wzorca tytułu</a:t>
            </a:r>
          </a:p>
        </p:txBody>
      </p:sp>
      <p:sp>
        <p:nvSpPr>
          <p:cNvPr id="83974" name="Text Box 6"/>
          <p:cNvSpPr txBox="1">
            <a:spLocks noChangeArrowheads="1"/>
          </p:cNvSpPr>
          <p:nvPr/>
        </p:nvSpPr>
        <p:spPr bwMode="auto">
          <a:xfrm>
            <a:off x="3657600" y="6324600"/>
            <a:ext cx="2362200" cy="396875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>
                <a:schemeClr val="tx1"/>
              </a:buClr>
              <a:buSzPct val="75000"/>
              <a:buFont typeface="Symbol" pitchFamily="18" charset="2"/>
              <a:buAutoNum type="arabicPeriod"/>
              <a:defRPr/>
            </a:pPr>
            <a:endParaRPr lang="en-GB" sz="2000">
              <a:solidFill>
                <a:srgbClr val="00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sp>
        <p:nvSpPr>
          <p:cNvPr id="8397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00400" y="6477000"/>
            <a:ext cx="2895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lnSpc>
                <a:spcPct val="10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buNone/>
              <a:defRPr sz="1400" u="sng">
                <a:solidFill>
                  <a:srgbClr val="0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grpSp>
        <p:nvGrpSpPr>
          <p:cNvPr id="1032" name="Group 26"/>
          <p:cNvGrpSpPr>
            <a:grpSpLocks/>
          </p:cNvGrpSpPr>
          <p:nvPr userDrawn="1"/>
        </p:nvGrpSpPr>
        <p:grpSpPr bwMode="auto">
          <a:xfrm>
            <a:off x="114300" y="63500"/>
            <a:ext cx="8685213" cy="1485900"/>
            <a:chOff x="72" y="40"/>
            <a:chExt cx="5471" cy="936"/>
          </a:xfrm>
        </p:grpSpPr>
        <p:sp>
          <p:nvSpPr>
            <p:cNvPr id="1033" name="Text Box 27"/>
            <p:cNvSpPr txBox="1">
              <a:spLocks noChangeArrowheads="1"/>
            </p:cNvSpPr>
            <p:nvPr userDrawn="1"/>
          </p:nvSpPr>
          <p:spPr bwMode="auto">
            <a:xfrm>
              <a:off x="1453" y="268"/>
              <a:ext cx="3537" cy="2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defRPr kumimoji="1" sz="240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defRPr kumimoji="1" sz="240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defRPr kumimoji="1" sz="240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defRPr kumimoji="1" sz="240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defRPr kumimoji="1" sz="240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spcBef>
                  <a:spcPct val="40000"/>
                </a:spcBef>
                <a:buClr>
                  <a:srgbClr val="CCFFFF"/>
                </a:buClr>
                <a:buSzPct val="75000"/>
                <a:buFont typeface="Wingdings" panose="05000000000000000000" pitchFamily="2" charset="2"/>
                <a:buNone/>
                <a:defRPr/>
              </a:pPr>
              <a:r>
                <a:rPr lang="pl-PL" altLang="pl-PL" sz="1800" b="1" smtClean="0">
                  <a:solidFill>
                    <a:srgbClr val="000000"/>
                  </a:solidFill>
                </a:rPr>
                <a:t>AGENCJA BEZPIECZEŃSTWA WEWNĘTRZNEGO</a:t>
              </a:r>
            </a:p>
          </p:txBody>
        </p:sp>
        <p:pic>
          <p:nvPicPr>
            <p:cNvPr id="1034" name="Picture 28"/>
            <p:cNvPicPr>
              <a:picLocks noChangeAspect="1" noChangeArrowheads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9" y="493"/>
              <a:ext cx="5314" cy="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5" name="Picture 29" descr="logoABW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" y="40"/>
              <a:ext cx="808" cy="9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56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</p:sldLayoutIdLst>
  <p:transition spd="slow">
    <p:random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Wingdings" panose="05000000000000000000" pitchFamily="2" charset="2"/>
        <a:buChar char="q"/>
        <a:defRPr kumimoji="1" sz="2400">
          <a:solidFill>
            <a:srgbClr val="000000"/>
          </a:solidFill>
          <a:latin typeface="Times New Roman" pitchFamily="18" charset="0"/>
          <a:ea typeface="+mn-ea"/>
          <a:cs typeface="Times New Roman" pitchFamily="18" charset="0"/>
        </a:defRPr>
      </a:lvl1pPr>
      <a:lvl2pPr marL="742950" indent="-28575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Times New Roman" panose="02020603050405020304" pitchFamily="18" charset="0"/>
        <a:buChar char="–"/>
        <a:defRPr kumimoji="1" sz="2200">
          <a:solidFill>
            <a:srgbClr val="000000"/>
          </a:solidFill>
          <a:latin typeface="Times New Roman" pitchFamily="18" charset="0"/>
          <a:cs typeface="Times New Roman" pitchFamily="18" charset="0"/>
        </a:defRPr>
      </a:lvl2pPr>
      <a:lvl3pPr marL="11430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Wingdings" panose="05000000000000000000" pitchFamily="2" charset="2"/>
        <a:buChar char="q"/>
        <a:defRPr kumimoji="1" sz="2000">
          <a:solidFill>
            <a:srgbClr val="000000"/>
          </a:solidFill>
          <a:latin typeface="Times New Roman" pitchFamily="18" charset="0"/>
          <a:cs typeface="Times New Roman" pitchFamily="18" charset="0"/>
        </a:defRPr>
      </a:lvl3pPr>
      <a:lvl4pPr marL="16002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Times New Roman" panose="02020603050405020304" pitchFamily="18" charset="0"/>
        <a:buChar char="–"/>
        <a:defRPr kumimoji="1" sz="2000">
          <a:solidFill>
            <a:srgbClr val="000000"/>
          </a:solidFill>
          <a:latin typeface="Times New Roman" pitchFamily="18" charset="0"/>
          <a:cs typeface="Times New Roman" pitchFamily="18" charset="0"/>
        </a:defRPr>
      </a:lvl4pPr>
      <a:lvl5pPr marL="20574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Monotype Sorts"/>
        <a:buChar char="n"/>
        <a:defRPr kumimoji="1" sz="1600">
          <a:solidFill>
            <a:srgbClr val="000000"/>
          </a:solidFill>
          <a:latin typeface="Times New Roman" pitchFamily="18" charset="0"/>
          <a:cs typeface="Times New Roman" pitchFamily="18" charset="0"/>
        </a:defRPr>
      </a:lvl5pPr>
      <a:lvl6pPr marL="25146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1"/>
        </a:buClr>
        <a:buSzPct val="50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1"/>
        </a:buClr>
        <a:buSzPct val="50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1"/>
        </a:buClr>
        <a:buSzPct val="50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1"/>
        </a:buClr>
        <a:buSzPct val="50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3FF1BF90-151C-414B-93EA-9A4C8C9FCA46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</a:t>
            </a:fld>
            <a:endParaRPr kumimoji="0" lang="en-US" altLang="pl-PL" sz="1400" smtClean="0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50813" y="2085975"/>
            <a:ext cx="8743950" cy="259715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defRPr/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ORGANIZACJA SYSTEMU OCHRONY </a:t>
            </a:r>
            <a:b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</a:b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INFORMACJI NIEJAWNYCH RP</a:t>
            </a:r>
            <a:r>
              <a:rPr lang="pl-PL" sz="4000" b="1" dirty="0" smtClean="0">
                <a:solidFill>
                  <a:srgbClr val="002060"/>
                </a:solidFill>
              </a:rPr>
              <a:t> 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E8AE6CB0-C383-483B-84A9-C07B014AC77E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10</a:t>
            </a:fld>
            <a:endParaRPr kumimoji="0" lang="en-US" altLang="pl-PL" sz="140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4963" y="1855788"/>
            <a:ext cx="8458200" cy="4975225"/>
          </a:xfrm>
        </p:spPr>
        <p:txBody>
          <a:bodyPr/>
          <a:lstStyle/>
          <a:p>
            <a:pPr marL="531813" lvl="1" indent="-352425" algn="just">
              <a:lnSpc>
                <a:spcPct val="120000"/>
              </a:lnSpc>
            </a:pPr>
            <a:r>
              <a:rPr lang="pl-PL" altLang="pl-PL" smtClean="0"/>
              <a:t>wyznacza</a:t>
            </a:r>
            <a:r>
              <a:rPr lang="pl-PL" altLang="pl-PL" b="1" smtClean="0"/>
              <a:t> </a:t>
            </a:r>
            <a:r>
              <a:rPr lang="pl-PL" altLang="pl-PL" smtClean="0"/>
              <a:t>pracownika lub pracowników pionu ochrony pełniących funkcję </a:t>
            </a:r>
            <a:r>
              <a:rPr lang="pl-PL" altLang="pl-PL" b="1" smtClean="0">
                <a:solidFill>
                  <a:srgbClr val="FF0000"/>
                </a:solidFill>
              </a:rPr>
              <a:t>inspektora bezpieczeństwa teleinformatycznego</a:t>
            </a:r>
            <a:r>
              <a:rPr lang="pl-PL" altLang="pl-PL" smtClean="0"/>
              <a:t>, odpowiedzialnych za weryfikację i bieżącą kontrolę zgodności funkcjonowania systemu teleinformatycznego ze szczególnymi wymaganiami bezpieczeństwa oraz przestrzegania procedur bezpiecznej eksploatacji (art. 52 ust. 1 pkt 1);</a:t>
            </a:r>
          </a:p>
          <a:p>
            <a:pPr marL="531813" lvl="1" indent="-352425" algn="just">
              <a:lnSpc>
                <a:spcPct val="120000"/>
              </a:lnSpc>
            </a:pPr>
            <a:r>
              <a:rPr lang="pl-PL" altLang="pl-PL" smtClean="0"/>
              <a:t>wyznacza osobę lub zespół osób, niepełniących funkcji inspektora bezpieczeństwa teleinformatycznego, odpowiedzialnych za funkcjonowanie systemu teleinformatycznego oraz za przestrzeganie zasad i wymagań bezpieczeństwa przewidzianych dla systemu teleinformatycznego, zwanych </a:t>
            </a:r>
            <a:r>
              <a:rPr lang="pl-PL" altLang="pl-PL" b="1" smtClean="0">
                <a:solidFill>
                  <a:srgbClr val="FF0000"/>
                </a:solidFill>
              </a:rPr>
              <a:t>administratorem systemu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(art. 52 ust. 1 pkt 2).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044575" y="1031875"/>
            <a:ext cx="7812088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Rozwiązania instytucjonalne (9/10) 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4A5CBA13-0D66-4EE3-BE34-A72E69A4984C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11</a:t>
            </a:fld>
            <a:endParaRPr kumimoji="0" lang="en-US" altLang="pl-PL" sz="140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2413" y="1974850"/>
            <a:ext cx="8686800" cy="4883150"/>
          </a:xfrm>
        </p:spPr>
        <p:txBody>
          <a:bodyPr/>
          <a:lstStyle/>
          <a:p>
            <a:pPr marL="0" indent="0" algn="just"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endParaRPr lang="pl-PL" altLang="pl-PL" b="1" smtClean="0">
              <a:solidFill>
                <a:srgbClr val="FF9900"/>
              </a:solidFill>
            </a:endParaRPr>
          </a:p>
          <a:p>
            <a:pPr marL="0" indent="0" algn="just"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Ponadto</a:t>
            </a:r>
            <a:r>
              <a:rPr lang="pl-PL" altLang="pl-PL" b="1" smtClean="0">
                <a:solidFill>
                  <a:srgbClr val="FF0000"/>
                </a:solidFill>
              </a:rPr>
              <a:t> kierownik jednostki organizacyjnej </a:t>
            </a:r>
            <a:r>
              <a:rPr lang="pl-PL" altLang="pl-PL" smtClean="0"/>
              <a:t>organizującej system odpowiada za opracowanie oraz przekazanie odpowiednio ABW lub SKW dokumentacji bezpieczeństwa systemu teleinformatycznego </a:t>
            </a:r>
            <a:br>
              <a:rPr lang="pl-PL" altLang="pl-PL" smtClean="0"/>
            </a:br>
            <a:r>
              <a:rPr lang="pl-PL" altLang="pl-PL" smtClean="0"/>
              <a:t>w przypadku gdy system ten będzie funkcjonował </a:t>
            </a:r>
            <a:r>
              <a:rPr lang="pl-PL" altLang="pl-PL" b="1" smtClean="0">
                <a:solidFill>
                  <a:srgbClr val="FF0000"/>
                </a:solidFill>
              </a:rPr>
              <a:t>w więcej niż jednej jednostce organizacyjnej </a:t>
            </a:r>
            <a:r>
              <a:rPr lang="pl-PL" altLang="pl-PL" smtClean="0"/>
              <a:t>(art. 49 ust. 6).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044575" y="1031875"/>
            <a:ext cx="7812088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Rozwiązania instytucjonalne (10/</a:t>
            </a:r>
            <a:r>
              <a:rPr lang="pl-PL" sz="3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8613" y="2219325"/>
            <a:ext cx="8458200" cy="4610100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Kryterium podziału klauzul tajności związane jest z pojęciem </a:t>
            </a:r>
            <a:r>
              <a:rPr lang="pl-PL" altLang="pl-PL" b="1" smtClean="0">
                <a:solidFill>
                  <a:srgbClr val="FF0000"/>
                </a:solidFill>
              </a:rPr>
              <a:t>szkody</a:t>
            </a:r>
            <a:r>
              <a:rPr lang="pl-PL" altLang="pl-PL" smtClean="0"/>
              <a:t>, jaką ujawnienie informacji niejawnych mogłoby przynieść dla bezpieczeństwa i interesów RP.</a:t>
            </a:r>
          </a:p>
          <a:p>
            <a:pPr marL="0" indent="0" algn="just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W przypadku informacji niejawnych o klauzulach „ściśle tajne”, „tajne” i „poufne” </a:t>
            </a:r>
            <a:r>
              <a:rPr lang="pl-PL" altLang="pl-PL" b="1" smtClean="0">
                <a:solidFill>
                  <a:srgbClr val="FF0000"/>
                </a:solidFill>
              </a:rPr>
              <a:t>muszą być spełnione łącznie dwie przesłanki:</a:t>
            </a:r>
          </a:p>
          <a:p>
            <a:pPr marL="531813" lvl="1" indent="-352425" algn="just">
              <a:lnSpc>
                <a:spcPct val="100000"/>
              </a:lnSpc>
              <a:buFont typeface="Wingdings" panose="05000000000000000000" pitchFamily="2" charset="2"/>
              <a:buAutoNum type="arabicParenR"/>
            </a:pPr>
            <a:r>
              <a:rPr lang="pl-PL" altLang="pl-PL" sz="2400" smtClean="0"/>
              <a:t>nieuprawnione ujawnienie tych informacji </a:t>
            </a:r>
            <a:r>
              <a:rPr lang="pl-PL" altLang="pl-PL" sz="2400" b="1" smtClean="0">
                <a:solidFill>
                  <a:srgbClr val="FF0000"/>
                </a:solidFill>
              </a:rPr>
              <a:t>musi zagrażać</a:t>
            </a:r>
            <a:r>
              <a:rPr lang="pl-PL" altLang="pl-PL" sz="2400" smtClean="0">
                <a:solidFill>
                  <a:srgbClr val="FF0000"/>
                </a:solidFill>
              </a:rPr>
              <a:t> </a:t>
            </a:r>
            <a:r>
              <a:rPr lang="pl-PL" altLang="pl-PL" sz="2400" smtClean="0"/>
              <a:t>wymienionym enumeratywnie (zróżnicowanym adekwatnie do klauzuli) dobrom;</a:t>
            </a:r>
          </a:p>
          <a:p>
            <a:pPr marL="531813" lvl="1" indent="-352425" algn="just">
              <a:lnSpc>
                <a:spcPct val="100000"/>
              </a:lnSpc>
              <a:buFont typeface="Wingdings" panose="05000000000000000000" pitchFamily="2" charset="2"/>
              <a:buAutoNum type="arabicParenR"/>
            </a:pPr>
            <a:r>
              <a:rPr lang="pl-PL" altLang="pl-PL" sz="2400" smtClean="0"/>
              <a:t>nieuprawnione ujawnienie tych informacji spowoduje dla RP – w przypadku informacji „ściśle tajnych” – </a:t>
            </a:r>
            <a:r>
              <a:rPr lang="pl-PL" altLang="pl-PL" sz="2400" b="1" smtClean="0">
                <a:solidFill>
                  <a:srgbClr val="FF0000"/>
                </a:solidFill>
              </a:rPr>
              <a:t>szkodę wyjątkowo poważną</a:t>
            </a:r>
            <a:r>
              <a:rPr lang="pl-PL" altLang="pl-PL" sz="2400" smtClean="0"/>
              <a:t>, „tajnych” – </a:t>
            </a:r>
            <a:r>
              <a:rPr lang="pl-PL" altLang="pl-PL" sz="2400" b="1" smtClean="0">
                <a:solidFill>
                  <a:srgbClr val="FF0000"/>
                </a:solidFill>
              </a:rPr>
              <a:t>szkodę poważną</a:t>
            </a:r>
            <a:r>
              <a:rPr lang="pl-PL" altLang="pl-PL" sz="2400" smtClean="0"/>
              <a:t>,</a:t>
            </a:r>
            <a:r>
              <a:rPr lang="pl-PL" altLang="pl-PL" sz="2400" b="1" i="1" smtClean="0"/>
              <a:t> </a:t>
            </a:r>
            <a:r>
              <a:rPr lang="pl-PL" altLang="pl-PL" sz="2400" smtClean="0"/>
              <a:t>„poufnych” – </a:t>
            </a:r>
            <a:r>
              <a:rPr lang="pl-PL" altLang="pl-PL" sz="2400" b="1" smtClean="0">
                <a:solidFill>
                  <a:srgbClr val="FF0000"/>
                </a:solidFill>
              </a:rPr>
              <a:t>szkodę.</a:t>
            </a:r>
          </a:p>
        </p:txBody>
      </p:sp>
      <p:sp>
        <p:nvSpPr>
          <p:cNvPr id="17411" name="Symbol zastępczy numeru slajdu 2"/>
          <p:cNvSpPr txBox="1">
            <a:spLocks noGrp="1"/>
          </p:cNvSpPr>
          <p:nvPr/>
        </p:nvSpPr>
        <p:spPr bwMode="auto">
          <a:xfrm>
            <a:off x="710565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CFB99283-2E8C-4C63-B00F-1246E684F66E}" type="slidenum">
              <a:rPr kumimoji="0" lang="en-US" altLang="pl-PL" sz="1400"/>
              <a:pPr algn="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12</a:t>
            </a:fld>
            <a:endParaRPr kumimoji="0" lang="en-US" altLang="pl-PL" sz="1400"/>
          </a:p>
        </p:txBody>
      </p:sp>
      <p:sp>
        <p:nvSpPr>
          <p:cNvPr id="106498" name="Rectangle 2"/>
          <p:cNvSpPr>
            <a:spLocks noChangeArrowheads="1"/>
          </p:cNvSpPr>
          <p:nvPr/>
        </p:nvSpPr>
        <p:spPr bwMode="auto">
          <a:xfrm>
            <a:off x="1401763" y="909638"/>
            <a:ext cx="68389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Klasyfikowanie informacji niejawnych (1/7) 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9A668715-777E-4E6E-A682-3829357C19A6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13</a:t>
            </a:fld>
            <a:endParaRPr kumimoji="0" lang="en-US" altLang="pl-PL" sz="1400" smtClean="0"/>
          </a:p>
        </p:txBody>
      </p:sp>
      <p:sp>
        <p:nvSpPr>
          <p:cNvPr id="415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l-PL" dirty="0" smtClean="0">
                <a:cs typeface="Times New Roman" pitchFamily="18" charset="0"/>
              </a:rPr>
              <a:t>Klasyfikowanie informacji niejawnych </a:t>
            </a:r>
            <a:r>
              <a:rPr lang="pl-PL" dirty="0" smtClean="0"/>
              <a:t>(</a:t>
            </a:r>
            <a:r>
              <a:rPr lang="pl-PL" dirty="0" smtClean="0">
                <a:cs typeface="Times New Roman" pitchFamily="18" charset="0"/>
              </a:rPr>
              <a:t>2/</a:t>
            </a:r>
            <a:r>
              <a:rPr lang="pl-PL" dirty="0" smtClean="0"/>
              <a:t>7)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8400"/>
            <a:ext cx="8458200" cy="4419600"/>
          </a:xfrm>
        </p:spPr>
        <p:txBody>
          <a:bodyPr/>
          <a:lstStyle/>
          <a:p>
            <a:pPr marL="0" indent="0" algn="just">
              <a:lnSpc>
                <a:spcPct val="13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Informacjom niejawnym nadaje się klauzulę </a:t>
            </a:r>
            <a:r>
              <a:rPr lang="pl-PL" altLang="pl-PL" b="1" smtClean="0">
                <a:solidFill>
                  <a:srgbClr val="FF0000"/>
                </a:solidFill>
              </a:rPr>
              <a:t>„zastrzeżone”</a:t>
            </a:r>
            <a:r>
              <a:rPr lang="pl-PL" altLang="pl-PL" smtClean="0"/>
              <a:t>, jeżeli nie nadano im wyższej klauzuli tajności, a ich nieuprawnione ujawnienie może mieć </a:t>
            </a:r>
            <a:r>
              <a:rPr lang="pl-PL" altLang="pl-PL" b="1" i="1" u="sng" smtClean="0">
                <a:solidFill>
                  <a:srgbClr val="002060"/>
                </a:solidFill>
              </a:rPr>
              <a:t>szkodliwy wpływ</a:t>
            </a:r>
            <a:r>
              <a:rPr lang="pl-PL" altLang="pl-PL" b="1" i="1" smtClean="0">
                <a:solidFill>
                  <a:srgbClr val="002060"/>
                </a:solidFill>
              </a:rPr>
              <a:t> </a:t>
            </a:r>
            <a:r>
              <a:rPr lang="pl-PL" altLang="pl-PL" smtClean="0"/>
              <a:t>na wykonywanie przez organy władzy publicznej lub inne jednostki organizacyjne zadań w zakresie obrony narodowej, polityki zagranicznej, bezpieczeństwa publicznego, przestrzegania praw i wolności obywateli, wymiaru sprawiedliwości albo interesów ekonomicznych RP (art. 5 ust.4).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0F050B42-D33E-46D7-9A10-57140E860229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14</a:t>
            </a:fld>
            <a:endParaRPr kumimoji="0" lang="en-US" altLang="pl-PL" sz="1400" smtClean="0"/>
          </a:p>
        </p:txBody>
      </p:sp>
      <p:sp>
        <p:nvSpPr>
          <p:cNvPr id="1095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Klasyfikowanie informacji niejawnych </a:t>
            </a:r>
            <a:r>
              <a:rPr lang="pl-PL" dirty="0" smtClean="0"/>
              <a:t>(3</a:t>
            </a:r>
            <a:r>
              <a:rPr lang="pl-PL" dirty="0" smtClean="0">
                <a:cs typeface="Times New Roman" pitchFamily="18" charset="0"/>
              </a:rPr>
              <a:t>/</a:t>
            </a:r>
            <a:r>
              <a:rPr lang="pl-PL" dirty="0" smtClean="0"/>
              <a:t>7) 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3700" y="2225675"/>
            <a:ext cx="8382000" cy="4632325"/>
          </a:xfrm>
        </p:spPr>
        <p:txBody>
          <a:bodyPr anchor="ctr"/>
          <a:lstStyle/>
          <a:p>
            <a:pPr marL="381000" indent="-381000" algn="just">
              <a:lnSpc>
                <a:spcPct val="120000"/>
              </a:lnSpc>
            </a:pPr>
            <a:r>
              <a:rPr lang="pl-PL" altLang="pl-PL" smtClean="0"/>
              <a:t>Klauzulę tajności nadaje osoba, która jest </a:t>
            </a:r>
            <a:r>
              <a:rPr lang="pl-PL" altLang="pl-PL" b="1" smtClean="0">
                <a:solidFill>
                  <a:srgbClr val="FF0000"/>
                </a:solidFill>
              </a:rPr>
              <a:t>uprawniona do podpisania dokumentu lub oznaczenia</a:t>
            </a:r>
            <a:r>
              <a:rPr lang="pl-PL" altLang="pl-PL" smtClean="0"/>
              <a:t> innego niż dokument materiału (art. 6 ust. 1).</a:t>
            </a:r>
          </a:p>
          <a:p>
            <a:pPr marL="381000" indent="-381000" algn="just">
              <a:lnSpc>
                <a:spcPct val="120000"/>
              </a:lnSpc>
            </a:pPr>
            <a:r>
              <a:rPr lang="pl-PL" altLang="pl-PL" smtClean="0"/>
              <a:t>Informacje niejawne podlegają ochronie w sposób określony </a:t>
            </a:r>
            <a:br>
              <a:rPr lang="pl-PL" altLang="pl-PL" smtClean="0"/>
            </a:br>
            <a:r>
              <a:rPr lang="pl-PL" altLang="pl-PL" smtClean="0"/>
              <a:t>w ustawie </a:t>
            </a:r>
            <a:r>
              <a:rPr lang="pl-PL" altLang="pl-PL" b="1" smtClean="0">
                <a:solidFill>
                  <a:srgbClr val="FF0000"/>
                </a:solidFill>
              </a:rPr>
              <a:t>do czasu zniesienia lub zmiany klauzuli tajności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(art. 6 ust. 2).</a:t>
            </a:r>
          </a:p>
          <a:p>
            <a:pPr marL="381000" indent="-381000" algn="just">
              <a:lnSpc>
                <a:spcPct val="120000"/>
              </a:lnSpc>
            </a:pPr>
            <a:r>
              <a:rPr lang="pl-PL" altLang="pl-PL" smtClean="0"/>
              <a:t>Osoba, która nadaje klauzulę tajności, może określić </a:t>
            </a:r>
            <a:r>
              <a:rPr lang="pl-PL" altLang="pl-PL" b="1" smtClean="0">
                <a:solidFill>
                  <a:srgbClr val="FF0000"/>
                </a:solidFill>
              </a:rPr>
              <a:t>datę lub wydarzenie</a:t>
            </a:r>
            <a:r>
              <a:rPr lang="pl-PL" altLang="pl-PL" smtClean="0"/>
              <a:t>, po których nastąpi zniesienie lub zmiana klauzuli tajności (art. 6 ust. 2).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D1A9A27F-9558-42B6-BC19-F637514AD5A8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15</a:t>
            </a:fld>
            <a:endParaRPr kumimoji="0" lang="en-US" altLang="pl-PL" sz="1400" smtClean="0"/>
          </a:p>
        </p:txBody>
      </p:sp>
      <p:sp>
        <p:nvSpPr>
          <p:cNvPr id="1351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79563" y="841375"/>
            <a:ext cx="6838950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Klasyfikowanie informacji niejawnych </a:t>
            </a:r>
            <a:r>
              <a:rPr lang="pl-PL" dirty="0" smtClean="0"/>
              <a:t>(4/7)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019300"/>
            <a:ext cx="8458200" cy="4838700"/>
          </a:xfrm>
        </p:spPr>
        <p:txBody>
          <a:bodyPr anchor="ctr"/>
          <a:lstStyle/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smtClean="0"/>
              <a:t>Zniesienie lub zmiana klauzuli tajności są możliwe wyłącznie po wyrażeniu </a:t>
            </a:r>
            <a:r>
              <a:rPr lang="pl-PL" altLang="pl-PL" b="1" smtClean="0">
                <a:solidFill>
                  <a:srgbClr val="FF0000"/>
                </a:solidFill>
              </a:rPr>
              <a:t>pisemnej zgody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przez osobę, która nadała klauzulę, albo jej przełożonego w przypadku ustania lub zmiany ustawowych przesłanek ochrony (art. 6 ust. 3).</a:t>
            </a:r>
          </a:p>
          <a:p>
            <a:pPr marL="381000" indent="-381000" algn="just" eaLnBrk="1" hangingPunct="1">
              <a:lnSpc>
                <a:spcPct val="120000"/>
              </a:lnSpc>
            </a:pPr>
            <a:endParaRPr lang="pl-PL" altLang="pl-PL" sz="1000" smtClean="0"/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Pisemną zgodę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na zniesienie lub zmianę klauzuli tajności </a:t>
            </a:r>
            <a:br>
              <a:rPr lang="pl-PL" altLang="pl-PL" smtClean="0"/>
            </a:br>
            <a:r>
              <a:rPr lang="pl-PL" altLang="pl-PL" smtClean="0"/>
              <a:t>w przypadku informacji niejawnych o klauzuli </a:t>
            </a:r>
            <a:r>
              <a:rPr lang="pl-PL" altLang="pl-PL" b="1" smtClean="0">
                <a:solidFill>
                  <a:srgbClr val="FF0000"/>
                </a:solidFill>
              </a:rPr>
              <a:t>„ściśle tajne” wyraża kierownik jednostki organizacyjnej</a:t>
            </a:r>
            <a:r>
              <a:rPr lang="pl-PL" altLang="pl-PL" smtClean="0"/>
              <a:t>, </a:t>
            </a:r>
            <a:br>
              <a:rPr lang="pl-PL" altLang="pl-PL" smtClean="0"/>
            </a:br>
            <a:r>
              <a:rPr lang="pl-PL" altLang="pl-PL" smtClean="0"/>
              <a:t>w której materiałowi została nadana klauzula tajności </a:t>
            </a:r>
            <a:br>
              <a:rPr lang="pl-PL" altLang="pl-PL" smtClean="0"/>
            </a:br>
            <a:r>
              <a:rPr lang="pl-PL" altLang="pl-PL" smtClean="0"/>
              <a:t>(art. 6 ust. 5).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38DE6275-EA28-49C8-96E2-8EBAF106CC28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16</a:t>
            </a:fld>
            <a:endParaRPr kumimoji="0" lang="en-US" altLang="pl-PL" sz="1400" smtClean="0"/>
          </a:p>
        </p:txBody>
      </p:sp>
      <p:sp>
        <p:nvSpPr>
          <p:cNvPr id="427010" name="Rectangle 2"/>
          <p:cNvSpPr>
            <a:spLocks noGrp="1" noChangeArrowheads="1"/>
          </p:cNvSpPr>
          <p:nvPr>
            <p:ph type="title"/>
          </p:nvPr>
        </p:nvSpPr>
        <p:spPr>
          <a:xfrm>
            <a:off x="1333500" y="1073150"/>
            <a:ext cx="6838950" cy="1028700"/>
          </a:xfrm>
        </p:spPr>
        <p:txBody>
          <a:bodyPr/>
          <a:lstStyle/>
          <a:p>
            <a:pPr>
              <a:defRPr/>
            </a:pPr>
            <a:r>
              <a:rPr lang="pl-PL" dirty="0" smtClean="0">
                <a:cs typeface="Times New Roman" pitchFamily="18" charset="0"/>
              </a:rPr>
              <a:t>Klasyfikowanie informacji niejawnych </a:t>
            </a:r>
            <a:r>
              <a:rPr lang="pl-PL" dirty="0" smtClean="0"/>
              <a:t>(5</a:t>
            </a:r>
            <a:r>
              <a:rPr lang="pl-PL" dirty="0" smtClean="0">
                <a:cs typeface="Times New Roman" pitchFamily="18" charset="0"/>
              </a:rPr>
              <a:t>/</a:t>
            </a:r>
            <a:r>
              <a:rPr lang="pl-PL" dirty="0" smtClean="0"/>
              <a:t>7)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6088" y="2300288"/>
            <a:ext cx="8458200" cy="4557712"/>
          </a:xfrm>
        </p:spPr>
        <p:txBody>
          <a:bodyPr/>
          <a:lstStyle/>
          <a:p>
            <a:pPr algn="just" eaLnBrk="1" hangingPunct="1">
              <a:lnSpc>
                <a:spcPct val="120000"/>
              </a:lnSpc>
            </a:pPr>
            <a:r>
              <a:rPr lang="pl-PL" altLang="pl-PL" smtClean="0"/>
              <a:t>Kierownicy jednostek organizacyjnych przeprowadzają </a:t>
            </a:r>
            <a:r>
              <a:rPr lang="pl-PL" altLang="pl-PL" b="1" smtClean="0">
                <a:solidFill>
                  <a:srgbClr val="FF0000"/>
                </a:solidFill>
              </a:rPr>
              <a:t>nie rzadziej niż raz na 5 lat przegląd materiałów</a:t>
            </a:r>
            <a:r>
              <a:rPr lang="pl-PL" altLang="pl-PL" smtClean="0"/>
              <a:t> w celu ustalenia, czy spełniają ustawowe przesłanki ochrony (art. 6 ust. 4). </a:t>
            </a:r>
          </a:p>
          <a:p>
            <a:pPr algn="just">
              <a:lnSpc>
                <a:spcPct val="120000"/>
              </a:lnSpc>
            </a:pPr>
            <a:r>
              <a:rPr lang="pl-PL" altLang="pl-PL" smtClean="0"/>
              <a:t>Uprawnienia w zakresie zniesienia lub zmiany klauzuli tajności materiału przechodzą, w przypadku rozwiązania, zniesienia, likwidacji, upadłości obejmującej likwidację majątku upadłego, przekształcenia lub reorganizacji jednostki organizacyjnej, na jej </a:t>
            </a:r>
            <a:r>
              <a:rPr lang="pl-PL" altLang="pl-PL" b="1" smtClean="0">
                <a:solidFill>
                  <a:srgbClr val="FF0000"/>
                </a:solidFill>
              </a:rPr>
              <a:t>następcę prawnego.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W razie braku następcy prawnego uprawnienia w tym zakresie przechodzą na ABW lub SKW </a:t>
            </a:r>
            <a:br>
              <a:rPr lang="pl-PL" altLang="pl-PL" smtClean="0"/>
            </a:br>
            <a:r>
              <a:rPr lang="pl-PL" altLang="pl-PL" smtClean="0"/>
              <a:t>(art. 6 ust. 7). </a:t>
            </a:r>
            <a:endParaRPr lang="pl-PL" altLang="pl-PL" sz="1800" smtClean="0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7D893133-7722-4D2E-B4E9-90D2CA7F9911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17</a:t>
            </a:fld>
            <a:endParaRPr kumimoji="0" lang="en-US" altLang="pl-PL" sz="1400" smtClean="0"/>
          </a:p>
        </p:txBody>
      </p:sp>
      <p:sp>
        <p:nvSpPr>
          <p:cNvPr id="429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l-PL" dirty="0" smtClean="0">
                <a:cs typeface="Times New Roman" pitchFamily="18" charset="0"/>
              </a:rPr>
              <a:t>Klasyfikowanie informacji niejawnych </a:t>
            </a:r>
            <a:r>
              <a:rPr lang="pl-PL" dirty="0" smtClean="0"/>
              <a:t>(6</a:t>
            </a:r>
            <a:r>
              <a:rPr lang="pl-PL" dirty="0" smtClean="0">
                <a:cs typeface="Times New Roman" pitchFamily="18" charset="0"/>
              </a:rPr>
              <a:t>/</a:t>
            </a:r>
            <a:r>
              <a:rPr lang="pl-PL" dirty="0" smtClean="0"/>
              <a:t>7)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8400"/>
            <a:ext cx="8458200" cy="4003675"/>
          </a:xfrm>
        </p:spPr>
        <p:txBody>
          <a:bodyPr/>
          <a:lstStyle/>
          <a:p>
            <a:pPr algn="just">
              <a:lnSpc>
                <a:spcPct val="120000"/>
              </a:lnSpc>
            </a:pPr>
            <a:r>
              <a:rPr lang="pl-PL" altLang="pl-PL" smtClean="0"/>
              <a:t>Odbiorca materiału, w przypadku stwierdzenia zawyżenia lub zaniżenia klauzuli tajności, może zwrócić się do osoby, która ją nadała, albo przełożonego tej osoby z </a:t>
            </a:r>
            <a:r>
              <a:rPr lang="pl-PL" altLang="pl-PL" b="1" smtClean="0">
                <a:solidFill>
                  <a:srgbClr val="FF0000"/>
                </a:solidFill>
              </a:rPr>
              <a:t>wnioskiem </a:t>
            </a:r>
            <a:r>
              <a:rPr lang="pl-PL" altLang="pl-PL" smtClean="0"/>
              <a:t>o dokonanie stosownej zmiany (art. 9 ust. 1).</a:t>
            </a:r>
          </a:p>
          <a:p>
            <a:pPr algn="just">
              <a:lnSpc>
                <a:spcPct val="120000"/>
              </a:lnSpc>
            </a:pPr>
            <a:r>
              <a:rPr lang="pl-PL" altLang="pl-PL" smtClean="0"/>
              <a:t>W przypadku odmowy dokonania zmiany lub nieudzielania odpowiedzi w ciągu 30 dni od daty złożenia wniosku, odbiorca materiału może zwrócić się odpowiednio do ABW lub SKW </a:t>
            </a:r>
            <a:br>
              <a:rPr lang="pl-PL" altLang="pl-PL" smtClean="0"/>
            </a:br>
            <a:r>
              <a:rPr lang="pl-PL" altLang="pl-PL" smtClean="0"/>
              <a:t>o </a:t>
            </a:r>
            <a:r>
              <a:rPr lang="pl-PL" altLang="pl-PL" b="1" smtClean="0">
                <a:solidFill>
                  <a:srgbClr val="FF0000"/>
                </a:solidFill>
              </a:rPr>
              <a:t>rozstrzygnięcie sporu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(art. 9 ust. 2).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B3067F42-758F-4CF7-B27E-E477282AC6FB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18</a:t>
            </a:fld>
            <a:endParaRPr kumimoji="0" lang="en-US" altLang="pl-PL" sz="1400" smtClean="0"/>
          </a:p>
        </p:txBody>
      </p:sp>
      <p:sp>
        <p:nvSpPr>
          <p:cNvPr id="430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l-PL" dirty="0" smtClean="0">
                <a:cs typeface="Times New Roman" pitchFamily="18" charset="0"/>
              </a:rPr>
              <a:t>Klasyfikowanie informacji niejawnych </a:t>
            </a:r>
            <a:r>
              <a:rPr lang="pl-PL" dirty="0" smtClean="0"/>
              <a:t>(7</a:t>
            </a:r>
            <a:r>
              <a:rPr lang="pl-PL" dirty="0" smtClean="0">
                <a:cs typeface="Times New Roman" pitchFamily="18" charset="0"/>
              </a:rPr>
              <a:t>/</a:t>
            </a:r>
            <a:r>
              <a:rPr lang="pl-PL" dirty="0" err="1" smtClean="0"/>
              <a:t>7</a:t>
            </a:r>
            <a:r>
              <a:rPr lang="pl-PL" dirty="0" smtClean="0"/>
              <a:t>)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894013"/>
            <a:ext cx="8458200" cy="3449637"/>
          </a:xfrm>
        </p:spPr>
        <p:txBody>
          <a:bodyPr/>
          <a:lstStyle/>
          <a:p>
            <a:pPr algn="just">
              <a:lnSpc>
                <a:spcPct val="120000"/>
              </a:lnSpc>
            </a:pPr>
            <a:r>
              <a:rPr lang="pl-PL" altLang="pl-PL" smtClean="0"/>
              <a:t>Spór </a:t>
            </a:r>
            <a:r>
              <a:rPr lang="pl-PL" altLang="pl-PL" b="1" smtClean="0">
                <a:solidFill>
                  <a:srgbClr val="FF0000"/>
                </a:solidFill>
              </a:rPr>
              <a:t>ABW lub SKW rozstrzyga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w terminie </a:t>
            </a:r>
            <a:r>
              <a:rPr lang="pl-PL" altLang="pl-PL" b="1" smtClean="0">
                <a:solidFill>
                  <a:srgbClr val="FF0000"/>
                </a:solidFill>
              </a:rPr>
              <a:t>30 dni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od daty złożenia wniosku o jego rozstrzygnięcie (art. 9 ust. 3).</a:t>
            </a:r>
          </a:p>
          <a:p>
            <a:pPr algn="just">
              <a:lnSpc>
                <a:spcPct val="120000"/>
              </a:lnSpc>
            </a:pPr>
            <a:endParaRPr lang="pl-PL" altLang="pl-PL" sz="1000" smtClean="0"/>
          </a:p>
          <a:p>
            <a:pPr algn="just">
              <a:lnSpc>
                <a:spcPct val="120000"/>
              </a:lnSpc>
            </a:pPr>
            <a:r>
              <a:rPr lang="pl-PL" altLang="pl-PL" smtClean="0"/>
              <a:t>Jeżeli stroną sporu jest ABW albo SKW, to spór rozstrzyga Prezes Rady Ministrów w terminie 30 dni od daty złożenia wniosku o jego rozstrzygnięcie (art. 9 ust. 4).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39F94E4A-FC11-4B05-AB99-5F898872BBC9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19</a:t>
            </a:fld>
            <a:endParaRPr kumimoji="0" lang="en-US" altLang="pl-PL" sz="1400" smtClean="0"/>
          </a:p>
        </p:txBody>
      </p:sp>
      <p:sp>
        <p:nvSpPr>
          <p:cNvPr id="1361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636588"/>
            <a:ext cx="6838950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/>
              <a:t>Ochrona informacji niejawnych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04788" y="1735138"/>
            <a:ext cx="8712200" cy="4959350"/>
          </a:xfrm>
        </p:spPr>
        <p:txBody>
          <a:bodyPr anchor="ctr"/>
          <a:lstStyle/>
          <a:p>
            <a:pPr marL="0" indent="0" algn="just">
              <a:lnSpc>
                <a:spcPct val="100000"/>
              </a:lnSpc>
              <a:buFont typeface="Wingdings" panose="05000000000000000000" pitchFamily="2" charset="2"/>
              <a:buNone/>
              <a:defRPr/>
            </a:pPr>
            <a:r>
              <a:rPr lang="pl-PL" sz="2200" b="1" dirty="0" smtClean="0">
                <a:solidFill>
                  <a:srgbClr val="FF0000"/>
                </a:solidFill>
              </a:rPr>
              <a:t>Chronione bez względu na upływ czasu pozostają</a:t>
            </a:r>
            <a:r>
              <a:rPr lang="pl-PL" sz="2200" dirty="0" smtClean="0">
                <a:solidFill>
                  <a:srgbClr val="FF0000"/>
                </a:solidFill>
              </a:rPr>
              <a:t> </a:t>
            </a:r>
            <a:r>
              <a:rPr lang="pl-PL" sz="2200" dirty="0" smtClean="0"/>
              <a:t>(art. 7 ust. 1):</a:t>
            </a:r>
          </a:p>
          <a:p>
            <a:pPr marL="542925" lvl="1" indent="-363538" algn="just">
              <a:lnSpc>
                <a:spcPct val="100000"/>
              </a:lnSpc>
              <a:buFont typeface="Wingdings" pitchFamily="2" charset="2"/>
              <a:buChar char="q"/>
              <a:defRPr/>
            </a:pPr>
            <a:r>
              <a:rPr lang="pl-PL" dirty="0" smtClean="0"/>
              <a:t>dane mogące doprowadzić do identyfikacji funkcjonariuszy, żołnierzy lub pracowników służb i instytucji, uprawnionych do wykonywania na podstawie ustawy </a:t>
            </a:r>
            <a:r>
              <a:rPr lang="pl-PL" b="1" dirty="0" smtClean="0">
                <a:solidFill>
                  <a:srgbClr val="FF0000"/>
                </a:solidFill>
              </a:rPr>
              <a:t>czynności operacyjno-rozpoznawczych</a:t>
            </a:r>
            <a:r>
              <a:rPr lang="pl-PL" dirty="0" smtClean="0">
                <a:solidFill>
                  <a:srgbClr val="FF0000"/>
                </a:solidFill>
              </a:rPr>
              <a:t> </a:t>
            </a:r>
            <a:r>
              <a:rPr lang="pl-PL" dirty="0" smtClean="0"/>
              <a:t>jako funkcjonariuszy, żołnierzy lub pracowników wykonujących te czynności;</a:t>
            </a:r>
          </a:p>
          <a:p>
            <a:pPr marL="542925" lvl="1" indent="-363538" algn="just">
              <a:lnSpc>
                <a:spcPct val="100000"/>
              </a:lnSpc>
              <a:buFont typeface="Wingdings" pitchFamily="2" charset="2"/>
              <a:buChar char="q"/>
              <a:defRPr/>
            </a:pPr>
            <a:r>
              <a:rPr lang="pl-PL" dirty="0" smtClean="0"/>
              <a:t>dane mogące doprowadzić do identyfikacji osób, które </a:t>
            </a:r>
            <a:r>
              <a:rPr lang="pl-PL" b="1" dirty="0" smtClean="0">
                <a:solidFill>
                  <a:srgbClr val="FF0000"/>
                </a:solidFill>
              </a:rPr>
              <a:t>udzieliły pomocy w zakresie czynności operacyjno-rozpoznawczych</a:t>
            </a:r>
            <a:r>
              <a:rPr lang="pl-PL" dirty="0" smtClean="0"/>
              <a:t> służbom</a:t>
            </a:r>
            <a:br>
              <a:rPr lang="pl-PL" dirty="0" smtClean="0"/>
            </a:br>
            <a:r>
              <a:rPr lang="pl-PL" dirty="0" smtClean="0"/>
              <a:t>i instytucjom uprawnionym do ich wykonywania na podstawie ustawy;</a:t>
            </a:r>
          </a:p>
          <a:p>
            <a:pPr marL="542925" lvl="1" indent="-363538" algn="just">
              <a:lnSpc>
                <a:spcPct val="100000"/>
              </a:lnSpc>
              <a:buFont typeface="Wingdings" pitchFamily="2" charset="2"/>
              <a:buChar char="q"/>
              <a:defRPr/>
            </a:pPr>
            <a:r>
              <a:rPr lang="pl-PL" dirty="0" smtClean="0"/>
              <a:t>informacje niejawne uzyskane od organów innych państw lub organizacji międzynarodowych, </a:t>
            </a:r>
            <a:r>
              <a:rPr lang="pl-PL" b="1" dirty="0" smtClean="0">
                <a:solidFill>
                  <a:srgbClr val="FF0000"/>
                </a:solidFill>
              </a:rPr>
              <a:t>jeżeli taki był warunek ich udostępnienia.</a:t>
            </a:r>
          </a:p>
          <a:p>
            <a:pPr marL="1609725" lvl="1" indent="-1430338" algn="just">
              <a:lnSpc>
                <a:spcPct val="100000"/>
              </a:lnSpc>
              <a:buFont typeface="Times New Roman" panose="02020603050405020304" pitchFamily="18" charset="0"/>
              <a:buNone/>
              <a:defRPr/>
            </a:pPr>
            <a:r>
              <a:rPr lang="pl-PL" b="1" dirty="0" smtClean="0">
                <a:solidFill>
                  <a:srgbClr val="002060"/>
                </a:solidFill>
              </a:rPr>
              <a:t>UWAGA: Powyższe nie dotyczy w/</a:t>
            </a:r>
            <a:r>
              <a:rPr lang="pl-PL" b="1" dirty="0" err="1" smtClean="0">
                <a:solidFill>
                  <a:srgbClr val="002060"/>
                </a:solidFill>
              </a:rPr>
              <a:t>w</a:t>
            </a:r>
            <a:r>
              <a:rPr lang="pl-PL" b="1" dirty="0" smtClean="0">
                <a:solidFill>
                  <a:srgbClr val="002060"/>
                </a:solidFill>
              </a:rPr>
              <a:t> danych, które zostały przekazane do IPN.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0675" y="2319338"/>
            <a:ext cx="8609013" cy="4027487"/>
          </a:xfrm>
        </p:spPr>
        <p:txBody>
          <a:bodyPr/>
          <a:lstStyle/>
          <a:p>
            <a:pPr marL="355600" indent="-355600" algn="just" eaLnBrk="1" hangingPunct="1">
              <a:lnSpc>
                <a:spcPct val="150000"/>
              </a:lnSpc>
            </a:pPr>
            <a:r>
              <a:rPr lang="pl-PL" altLang="pl-PL" smtClean="0"/>
              <a:t>Kierownik jednostki organizacyjnej </a:t>
            </a:r>
            <a:r>
              <a:rPr lang="pl-PL" altLang="pl-PL" b="1" smtClean="0">
                <a:solidFill>
                  <a:srgbClr val="FF0000"/>
                </a:solidFill>
              </a:rPr>
              <a:t>odpowiada za ochronę informacji niejawnych</a:t>
            </a:r>
            <a:r>
              <a:rPr lang="pl-PL" altLang="pl-PL" smtClean="0"/>
              <a:t>, w szczególności za zorganizowanie </a:t>
            </a:r>
            <a:br>
              <a:rPr lang="pl-PL" altLang="pl-PL" smtClean="0"/>
            </a:br>
            <a:r>
              <a:rPr lang="pl-PL" altLang="pl-PL" smtClean="0"/>
              <a:t>i zapewnienie funkcjonowania tej ochrony.</a:t>
            </a:r>
          </a:p>
          <a:p>
            <a:pPr marL="355600" indent="-355600" algn="just" eaLnBrk="1" hangingPunct="1">
              <a:lnSpc>
                <a:spcPct val="150000"/>
              </a:lnSpc>
            </a:pPr>
            <a:r>
              <a:rPr lang="pl-PL" altLang="pl-PL" smtClean="0"/>
              <a:t>Kierownikiem jednostki organizacyjnej jest osoba, która zgodnie z obowiązującymi daną jednostkę przepisami prawa, umocowana jest do </a:t>
            </a:r>
            <a:r>
              <a:rPr lang="pl-PL" altLang="pl-PL" b="1" smtClean="0">
                <a:solidFill>
                  <a:srgbClr val="FF0000"/>
                </a:solidFill>
              </a:rPr>
              <a:t>kierowania (zarządzania) jednostką.</a:t>
            </a:r>
          </a:p>
        </p:txBody>
      </p:sp>
      <p:sp>
        <p:nvSpPr>
          <p:cNvPr id="7171" name="Symbol zastępczy numeru slajdu 2"/>
          <p:cNvSpPr txBox="1">
            <a:spLocks noGrp="1"/>
          </p:cNvSpPr>
          <p:nvPr/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26D6A4CE-A934-43BD-A416-6F01710D7637}" type="slidenum">
              <a:rPr kumimoji="0" lang="en-US" altLang="pl-PL" sz="1400"/>
              <a:pPr algn="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</a:t>
            </a:fld>
            <a:endParaRPr kumimoji="0" lang="en-US" altLang="pl-PL" sz="1400"/>
          </a:p>
        </p:txBody>
      </p:sp>
      <p:sp>
        <p:nvSpPr>
          <p:cNvPr id="119810" name="Rectangle 2"/>
          <p:cNvSpPr>
            <a:spLocks noChangeArrowheads="1"/>
          </p:cNvSpPr>
          <p:nvPr/>
        </p:nvSpPr>
        <p:spPr bwMode="auto">
          <a:xfrm>
            <a:off x="1044575" y="1031875"/>
            <a:ext cx="7812088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Rozwiązania instytucjonalne (1/10) 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333500" y="1073150"/>
            <a:ext cx="7180263" cy="11430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Okresy ochronne a okresy przechowywania </a:t>
            </a:r>
            <a:br>
              <a:rPr lang="pl-PL" dirty="0" smtClean="0"/>
            </a:br>
            <a:r>
              <a:rPr lang="pl-PL" dirty="0" smtClean="0"/>
              <a:t>informacji niejawnych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0675" y="2247900"/>
            <a:ext cx="8594725" cy="4419600"/>
          </a:xfrm>
        </p:spPr>
        <p:txBody>
          <a:bodyPr/>
          <a:lstStyle/>
          <a:p>
            <a:pPr marL="355600" indent="-355600" algn="just">
              <a:lnSpc>
                <a:spcPct val="120000"/>
              </a:lnSpc>
            </a:pPr>
            <a:r>
              <a:rPr lang="pl-PL" altLang="pl-PL" smtClean="0"/>
              <a:t>Okresy ochronne informacji niejawnych determinują </a:t>
            </a:r>
            <a:r>
              <a:rPr lang="pl-PL" altLang="pl-PL" b="1" smtClean="0">
                <a:solidFill>
                  <a:srgbClr val="FF0000"/>
                </a:solidFill>
              </a:rPr>
              <a:t>przesłanki określone w art. 5 ustawy.</a:t>
            </a:r>
          </a:p>
          <a:p>
            <a:pPr marL="355600" indent="-355600" algn="just">
              <a:lnSpc>
                <a:spcPct val="120000"/>
              </a:lnSpc>
            </a:pPr>
            <a:r>
              <a:rPr lang="pl-PL" altLang="pl-PL" smtClean="0"/>
              <a:t>Okresy przechowywania związane są z </a:t>
            </a:r>
            <a:r>
              <a:rPr lang="pl-PL" altLang="pl-PL" b="1" smtClean="0">
                <a:solidFill>
                  <a:srgbClr val="FF0000"/>
                </a:solidFill>
              </a:rPr>
              <a:t>przepisami archiwalnymi</a:t>
            </a:r>
            <a:r>
              <a:rPr lang="pl-PL" altLang="pl-PL" smtClean="0"/>
              <a:t>, tj. ustawą z dnia 14 lipca 1983 r. o narodowym zasobie archiwalnym i archiwach oraz rozporządzeniem Ministra Kultury i Dziedzictwa Narodowego z dnia 20 października 2015 r. w sprawie klasyfikowania i kwalifikowania dokumentacji, przekazywania materiałów archiwalnych do archiwów państwowych i brakowania dokumentacji niearchiwalnej </a:t>
            </a:r>
            <a:r>
              <a:rPr lang="pl-PL" altLang="pl-PL" b="1" smtClean="0">
                <a:solidFill>
                  <a:srgbClr val="002060"/>
                </a:solidFill>
              </a:rPr>
              <a:t>(wyjątek – tzw. archiwa wyodrębnione i przedsiębiorcy).</a:t>
            </a:r>
          </a:p>
        </p:txBody>
      </p:sp>
      <p:sp>
        <p:nvSpPr>
          <p:cNvPr id="25604" name="Symbol zastępczy numeru slajdu 2"/>
          <p:cNvSpPr txBox="1">
            <a:spLocks noGrp="1"/>
          </p:cNvSpPr>
          <p:nvPr/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AFC4CEA5-3655-4517-8524-711596858FEA}" type="slidenum">
              <a:rPr kumimoji="0" lang="en-US" altLang="pl-PL" sz="1400"/>
              <a:pPr algn="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20</a:t>
            </a:fld>
            <a:endParaRPr kumimoji="0" lang="en-US" altLang="pl-PL" sz="1400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l-PL" dirty="0" smtClean="0"/>
              <a:t>Okres ochronny</a:t>
            </a:r>
            <a:endParaRPr lang="pl-PL" dirty="0"/>
          </a:p>
        </p:txBody>
      </p:sp>
      <p:sp>
        <p:nvSpPr>
          <p:cNvPr id="26627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170113"/>
            <a:ext cx="8458200" cy="4503737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Do czasu zniesienia klauzuli tajności </a:t>
            </a:r>
            <a:r>
              <a:rPr lang="pl-PL" altLang="pl-PL" smtClean="0"/>
              <a:t>informacje są chronione </a:t>
            </a:r>
            <a:br>
              <a:rPr lang="pl-PL" altLang="pl-PL" smtClean="0"/>
            </a:br>
            <a:r>
              <a:rPr lang="pl-PL" altLang="pl-PL" smtClean="0"/>
              <a:t>i udostępniane zgodnie z zasadami przewidzianymi dla nadanej klauzuli tajności.</a:t>
            </a:r>
          </a:p>
          <a:p>
            <a:pPr marL="0" indent="0" algn="just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002060"/>
                </a:solidFill>
              </a:rPr>
              <a:t>UWAGA:</a:t>
            </a:r>
          </a:p>
          <a:p>
            <a:pPr marL="0" indent="0" algn="just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W przypadku zniesienia klauzuli tajności należy dokonać czynności materialno-technicznych, polegających na skreśleniu dotychczasowej klauzuli oraz dokonaniu stosownych adnotacji. </a:t>
            </a:r>
          </a:p>
          <a:p>
            <a:pPr marL="0" indent="0" algn="just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Powyższe kwestie będą szczegółowo omawianie w bloku dotyczącym „Zasad ewidencji i obiegu materiałów niejawnych”.</a:t>
            </a:r>
          </a:p>
        </p:txBody>
      </p:sp>
      <p:sp>
        <p:nvSpPr>
          <p:cNvPr id="26628" name="Symbol zastępczy numeru slajdu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65F6FBF1-08D2-4DEA-A574-530D483BD64E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21</a:t>
            </a:fld>
            <a:endParaRPr kumimoji="0" lang="en-US" altLang="pl-PL" sz="1400" smtClean="0"/>
          </a:p>
        </p:txBody>
      </p:sp>
    </p:spTree>
  </p:cSld>
  <p:clrMapOvr>
    <a:masterClrMapping/>
  </p:clrMapOvr>
  <p:transition spd="slow">
    <p:rand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l-PL" dirty="0" smtClean="0"/>
              <a:t>Archiwizowanie i brakowanie materiałów niejawnych – jednostki państwowe (1/2)</a:t>
            </a:r>
            <a:endParaRPr lang="pl-PL" dirty="0"/>
          </a:p>
        </p:txBody>
      </p:sp>
      <p:sp>
        <p:nvSpPr>
          <p:cNvPr id="27651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438400"/>
            <a:ext cx="8458200" cy="4140200"/>
          </a:xfrm>
        </p:spPr>
        <p:txBody>
          <a:bodyPr/>
          <a:lstStyle/>
          <a:p>
            <a:pPr marL="355600" indent="-355600" algn="just"/>
            <a:r>
              <a:rPr lang="pl-PL" altLang="pl-PL" smtClean="0"/>
              <a:t>Na podstawie tzw. „przepisów archiwalnych” w jednostce organizacyjnej niebędącej przedsiębiorcą należy opracować </a:t>
            </a:r>
            <a:r>
              <a:rPr lang="pl-PL" altLang="pl-PL" b="1" smtClean="0">
                <a:solidFill>
                  <a:srgbClr val="FF0000"/>
                </a:solidFill>
              </a:rPr>
              <a:t>jednolity rzeczowy wykaz akt</a:t>
            </a:r>
            <a:r>
              <a:rPr lang="pl-PL" altLang="pl-PL" smtClean="0"/>
              <a:t>, który określa klasyfikację dokumentacji powstającej w toku działalności jednostki oraz zawiera kwalifikację archiwalną.</a:t>
            </a:r>
          </a:p>
          <a:p>
            <a:pPr marL="355600" indent="-355600" algn="just"/>
            <a:r>
              <a:rPr lang="pl-PL" altLang="pl-PL" smtClean="0"/>
              <a:t>W przypadku informacji niejawnych mających wartość archiwalną należy je przechowywać zgodnie z okresem przechowywania wynikającym z jednolitego rzeczowego wykazu akt i w warunkach przewidzianych dla nadanej klauzuli tajności (w przypadku zniesienia klauzuli tajności dokument przechowywany z wyłączeniem stosowania przepisów o.i.n.).</a:t>
            </a:r>
          </a:p>
        </p:txBody>
      </p:sp>
      <p:sp>
        <p:nvSpPr>
          <p:cNvPr id="27652" name="Symbol zastępczy numeru slajdu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594E0576-163D-4042-A3E8-FC617B6D8258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22</a:t>
            </a:fld>
            <a:endParaRPr kumimoji="0" lang="en-US" altLang="pl-PL" sz="1400" smtClean="0"/>
          </a:p>
        </p:txBody>
      </p:sp>
    </p:spTree>
  </p:cSld>
  <p:clrMapOvr>
    <a:masterClrMapping/>
  </p:clrMapOvr>
  <p:transition spd="slow">
    <p:rand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8400"/>
            <a:ext cx="8458200" cy="4419600"/>
          </a:xfrm>
        </p:spPr>
        <p:txBody>
          <a:bodyPr/>
          <a:lstStyle/>
          <a:p>
            <a:pPr algn="just">
              <a:lnSpc>
                <a:spcPct val="120000"/>
              </a:lnSpc>
            </a:pPr>
            <a:r>
              <a:rPr lang="pl-PL" altLang="pl-PL" smtClean="0"/>
              <a:t>Brakowanie (niszczenie) dokumentacji niearchiwalnej, w tym oznaczonej kategorią „Bc”, następuje na podstawie zgody właściwego państwowego archiwum (wyjątek - archiwa wyodrębnione).</a:t>
            </a:r>
          </a:p>
          <a:p>
            <a:pPr algn="just">
              <a:lnSpc>
                <a:spcPct val="120000"/>
              </a:lnSpc>
            </a:pPr>
            <a:r>
              <a:rPr lang="pl-PL" altLang="pl-PL" smtClean="0"/>
              <a:t>Fakt dokonania brakowania dokumentują </a:t>
            </a:r>
            <a:r>
              <a:rPr lang="pl-PL" altLang="pl-PL" b="1" smtClean="0">
                <a:solidFill>
                  <a:srgbClr val="FF0000"/>
                </a:solidFill>
              </a:rPr>
              <a:t>protokoły brakowania</a:t>
            </a:r>
            <a:r>
              <a:rPr lang="pl-PL" altLang="pl-PL" smtClean="0"/>
              <a:t> (zniszczenia), które wymagają zatwierdzenia przez kierownika jednostki. </a:t>
            </a:r>
          </a:p>
        </p:txBody>
      </p:sp>
      <p:sp>
        <p:nvSpPr>
          <p:cNvPr id="28675" name="Symbol zastępczy numeru slajdu 2"/>
          <p:cNvSpPr txBox="1">
            <a:spLocks noGrp="1"/>
          </p:cNvSpPr>
          <p:nvPr/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DBBC5850-85B3-43D6-97A7-5CEF3604833B}" type="slidenum">
              <a:rPr kumimoji="0" lang="en-US" altLang="pl-PL" sz="1400"/>
              <a:pPr algn="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23</a:t>
            </a:fld>
            <a:endParaRPr kumimoji="0" lang="en-US" altLang="pl-PL" sz="1400"/>
          </a:p>
        </p:txBody>
      </p:sp>
      <p:sp>
        <p:nvSpPr>
          <p:cNvPr id="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l-PL" dirty="0" smtClean="0"/>
              <a:t>Archiwizowanie i brakowanie materiałów niejawnych – jednostki państwowe (2/2)</a:t>
            </a:r>
            <a:endParaRPr lang="pl-PL" dirty="0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l-PL" dirty="0" smtClean="0"/>
              <a:t>Brakowanie materiałów niejawnych – przedsiębiorcy</a:t>
            </a:r>
            <a:endParaRPr lang="pl-PL" dirty="0"/>
          </a:p>
        </p:txBody>
      </p:sp>
      <p:sp>
        <p:nvSpPr>
          <p:cNvPr id="29699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438400"/>
            <a:ext cx="8154988" cy="4194175"/>
          </a:xfrm>
        </p:spPr>
        <p:txBody>
          <a:bodyPr/>
          <a:lstStyle/>
          <a:p>
            <a:pPr marL="355600" indent="-355600" algn="just">
              <a:lnSpc>
                <a:spcPct val="150000"/>
              </a:lnSpc>
            </a:pPr>
            <a:r>
              <a:rPr lang="pl-PL" altLang="pl-PL" smtClean="0"/>
              <a:t>Brakowanie dokumentacji niejawnej przetwarzanej </a:t>
            </a:r>
            <a:br>
              <a:rPr lang="pl-PL" altLang="pl-PL" smtClean="0"/>
            </a:br>
            <a:r>
              <a:rPr lang="pl-PL" altLang="pl-PL" smtClean="0"/>
              <a:t>u przedsiębiorców następuje przy uwzględnieniu zapisów zawartych w instrukcji bezpieczeństwa przemysłowego (nie jest wymagana zgoda archiwum państwowego).</a:t>
            </a:r>
          </a:p>
          <a:p>
            <a:pPr marL="355600" indent="-355600" algn="just">
              <a:lnSpc>
                <a:spcPct val="150000"/>
              </a:lnSpc>
            </a:pPr>
            <a:r>
              <a:rPr lang="pl-PL" altLang="pl-PL" smtClean="0"/>
              <a:t>Fakt dokonania brakowania dokumentują </a:t>
            </a:r>
            <a:r>
              <a:rPr lang="pl-PL" altLang="pl-PL" b="1" smtClean="0">
                <a:solidFill>
                  <a:srgbClr val="FF0000"/>
                </a:solidFill>
              </a:rPr>
              <a:t>protokoły brakowania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(zniszczenia), które wymagają zatwierdzenia przez kierownika przedsiębiorcy.</a:t>
            </a:r>
          </a:p>
        </p:txBody>
      </p:sp>
      <p:sp>
        <p:nvSpPr>
          <p:cNvPr id="29700" name="Symbol zastępczy numeru slajdu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390293D9-A9FB-4736-A682-90D982BC08CB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24</a:t>
            </a:fld>
            <a:endParaRPr kumimoji="0" lang="en-US" altLang="pl-PL" sz="1400" smtClean="0"/>
          </a:p>
        </p:txBody>
      </p:sp>
    </p:spTree>
  </p:cSld>
  <p:clrMapOvr>
    <a:masterClrMapping/>
  </p:clrMapOvr>
  <p:transition spd="slow">
    <p:rand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l-PL" dirty="0" smtClean="0"/>
              <a:t>Podsumowanie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pl-PL" altLang="pl-PL" smtClean="0"/>
              <a:t>Odpowiedzialność kierownika jednostki organizacyjnej.</a:t>
            </a:r>
          </a:p>
          <a:p>
            <a:pPr algn="just">
              <a:lnSpc>
                <a:spcPct val="150000"/>
              </a:lnSpc>
            </a:pPr>
            <a:r>
              <a:rPr lang="pl-PL" altLang="pl-PL" smtClean="0"/>
              <a:t>Uprawnienia dostępowe kierownika jednostki organizacyjnej.</a:t>
            </a:r>
          </a:p>
          <a:p>
            <a:pPr algn="just">
              <a:lnSpc>
                <a:spcPct val="150000"/>
              </a:lnSpc>
            </a:pPr>
            <a:r>
              <a:rPr lang="pl-PL" altLang="pl-PL" smtClean="0"/>
              <a:t>Możliwość wykonywania zadań kierownika jednostki wyłącznie na podstawie pisemnego upoważnienia i w jego imieniu.</a:t>
            </a:r>
          </a:p>
        </p:txBody>
      </p:sp>
      <p:sp>
        <p:nvSpPr>
          <p:cNvPr id="30724" name="Symbol zastępczy numeru slajdu 2"/>
          <p:cNvSpPr txBox="1">
            <a:spLocks noGrp="1"/>
          </p:cNvSpPr>
          <p:nvPr/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9241F627-EC2B-4DDA-975B-C37EFDB0CCAE}" type="slidenum">
              <a:rPr kumimoji="0" lang="en-US" altLang="pl-PL" sz="1400">
                <a:solidFill>
                  <a:srgbClr val="002060"/>
                </a:solidFill>
              </a:rPr>
              <a:pPr algn="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25</a:t>
            </a:fld>
            <a:endParaRPr kumimoji="0" lang="en-US" altLang="pl-PL" sz="140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6700" y="1974850"/>
            <a:ext cx="8648700" cy="4883150"/>
          </a:xfrm>
        </p:spPr>
        <p:txBody>
          <a:bodyPr/>
          <a:lstStyle/>
          <a:p>
            <a:pPr marL="355600" indent="-355600" algn="just" eaLnBrk="1" hangingPunct="1">
              <a:lnSpc>
                <a:spcPct val="120000"/>
              </a:lnSpc>
            </a:pPr>
            <a:r>
              <a:rPr lang="pl-PL" altLang="pl-PL" smtClean="0"/>
              <a:t>Niedopuszczalnym i sprzecznym z art. 14 ust. 1 ustawy jest  wyznaczenie do pełnienia funkcji kierownika jednostki organizacyjnej w rozumieniu przepisów ustawy, innej osoby niż faktycznie kierująca daną jednostką, np. zastępcy, bądź innego podległego pracownika.</a:t>
            </a:r>
          </a:p>
          <a:p>
            <a:pPr marL="355600" indent="-355600" algn="just" eaLnBrk="1" hangingPunct="1">
              <a:lnSpc>
                <a:spcPct val="120000"/>
              </a:lnSpc>
            </a:pPr>
            <a:r>
              <a:rPr lang="pl-PL" altLang="pl-PL" smtClean="0"/>
              <a:t>Dopuszczalnym jest natomiast </a:t>
            </a:r>
            <a:r>
              <a:rPr lang="pl-PL" altLang="pl-PL" b="1" smtClean="0">
                <a:solidFill>
                  <a:srgbClr val="FF0000"/>
                </a:solidFill>
              </a:rPr>
              <a:t>imienne upoważnienie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przez kierownika jednostki organizacyjnej podległych mu pracowników </a:t>
            </a:r>
            <a:r>
              <a:rPr lang="pl-PL" altLang="pl-PL" b="1" smtClean="0">
                <a:solidFill>
                  <a:srgbClr val="FF0000"/>
                </a:solidFill>
              </a:rPr>
              <a:t>do wykonywania jego ustawowych zadań (szczegółowo wymienionych)</a:t>
            </a:r>
            <a:r>
              <a:rPr lang="pl-PL" altLang="pl-PL" smtClean="0"/>
              <a:t> w obszarze ochrony informacji niejawnych.</a:t>
            </a:r>
          </a:p>
          <a:p>
            <a:pPr marL="355600" indent="-355600" algn="ctr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002060"/>
                </a:solidFill>
              </a:rPr>
              <a:t>Wyjątek – bezpieczeństwo przemysłowe</a:t>
            </a:r>
          </a:p>
        </p:txBody>
      </p:sp>
      <p:sp>
        <p:nvSpPr>
          <p:cNvPr id="8195" name="Symbol zastępczy numeru slajdu 2"/>
          <p:cNvSpPr txBox="1">
            <a:spLocks noGrp="1"/>
          </p:cNvSpPr>
          <p:nvPr/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331976F1-A029-4814-BA6F-74D195E4CFA9}" type="slidenum">
              <a:rPr kumimoji="0" lang="en-US" altLang="pl-PL" sz="1400"/>
              <a:pPr algn="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3</a:t>
            </a:fld>
            <a:endParaRPr kumimoji="0" lang="en-US" altLang="pl-PL" sz="140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44575" y="1031875"/>
            <a:ext cx="7812088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Rozwiązania instytucjonalne (2/10) 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760538"/>
            <a:ext cx="8458200" cy="5097462"/>
          </a:xfrm>
        </p:spPr>
        <p:txBody>
          <a:bodyPr/>
          <a:lstStyle/>
          <a:p>
            <a:pPr marL="0" indent="0" algn="just">
              <a:buFont typeface="Wingdings" panose="05000000000000000000" pitchFamily="2" charset="2"/>
              <a:buNone/>
              <a:defRPr/>
            </a:pPr>
            <a:r>
              <a:rPr lang="pl-PL" sz="2200" dirty="0" smtClean="0"/>
              <a:t>Z uwagi na odpowiedzialność kierownika jednostki organizacyjnej za ochronę informacji niejawnych, wymagane jest aby posiadał odpowiednie uprawnienia dostępowe, tj.:</a:t>
            </a:r>
          </a:p>
          <a:p>
            <a:pPr marL="273050" indent="-273050" algn="just">
              <a:buFont typeface="Wingdings" panose="05000000000000000000" pitchFamily="2" charset="2"/>
              <a:buChar char="ü"/>
              <a:defRPr/>
            </a:pPr>
            <a:r>
              <a:rPr lang="pl-PL" sz="2200" b="1" dirty="0" smtClean="0">
                <a:solidFill>
                  <a:srgbClr val="FF0000"/>
                </a:solidFill>
              </a:rPr>
              <a:t>poświadczenie bezpieczeństwa </a:t>
            </a:r>
            <a:r>
              <a:rPr lang="pl-PL" sz="2200" dirty="0" smtClean="0"/>
              <a:t>upoważniające do dostępu do najwyższej klauzuli przetwarzanych w jednostce informacji niejawnych;</a:t>
            </a:r>
          </a:p>
          <a:p>
            <a:pPr marL="273050" indent="-273050" algn="just">
              <a:buFont typeface="Wingdings" panose="05000000000000000000" pitchFamily="2" charset="2"/>
              <a:buChar char="ü"/>
              <a:defRPr/>
            </a:pPr>
            <a:r>
              <a:rPr lang="pl-PL" sz="2200" b="1" dirty="0" smtClean="0">
                <a:solidFill>
                  <a:srgbClr val="FF0000"/>
                </a:solidFill>
              </a:rPr>
              <a:t>aktualne zaświadczenie o przeszkoleniu </a:t>
            </a:r>
            <a:r>
              <a:rPr lang="pl-PL" sz="2200" dirty="0" smtClean="0"/>
              <a:t>w zakresie ochrony informacji niejawnych.</a:t>
            </a:r>
          </a:p>
          <a:p>
            <a:pPr marL="0" indent="0" algn="just">
              <a:buFont typeface="Wingdings" panose="05000000000000000000" pitchFamily="2" charset="2"/>
              <a:buNone/>
              <a:defRPr/>
            </a:pPr>
            <a:r>
              <a:rPr lang="pl-PL" sz="2200" b="1" dirty="0" smtClean="0">
                <a:solidFill>
                  <a:srgbClr val="002060"/>
                </a:solidFill>
              </a:rPr>
              <a:t>Wyjątki w zakresie obowiązku posiadania poświadczenia bezpieczeństwa:</a:t>
            </a:r>
          </a:p>
          <a:p>
            <a:pPr marL="273050" indent="-273050" algn="just">
              <a:buFont typeface="Wingdings" panose="05000000000000000000" pitchFamily="2" charset="2"/>
              <a:buChar char="ü"/>
              <a:defRPr/>
            </a:pPr>
            <a:r>
              <a:rPr lang="pl-PL" sz="2200" b="1" dirty="0" smtClean="0">
                <a:solidFill>
                  <a:srgbClr val="FF0000"/>
                </a:solidFill>
              </a:rPr>
              <a:t>art. 34 ust. 10 ustawy;</a:t>
            </a:r>
          </a:p>
          <a:p>
            <a:pPr marL="273050" indent="-273050" algn="just">
              <a:buFont typeface="Wingdings" panose="05000000000000000000" pitchFamily="2" charset="2"/>
              <a:buChar char="ü"/>
              <a:defRPr/>
            </a:pPr>
            <a:r>
              <a:rPr lang="pl-PL" sz="2200" dirty="0" smtClean="0"/>
              <a:t>w przypadku przetwarzania informacji niejawnych o najwyższej klauzuli </a:t>
            </a:r>
            <a:r>
              <a:rPr lang="pl-PL" sz="2200" b="1" dirty="0" smtClean="0">
                <a:solidFill>
                  <a:srgbClr val="FF0000"/>
                </a:solidFill>
              </a:rPr>
              <a:t>„zastrzeżone” </a:t>
            </a:r>
            <a:r>
              <a:rPr lang="pl-PL" sz="2200" dirty="0" smtClean="0"/>
              <a:t>– dostęp kierownika jednostki następuje </a:t>
            </a:r>
            <a:br>
              <a:rPr lang="pl-PL" sz="2200" dirty="0" smtClean="0"/>
            </a:br>
            <a:r>
              <a:rPr lang="pl-PL" sz="2200" b="1" dirty="0" smtClean="0">
                <a:solidFill>
                  <a:srgbClr val="FF0000"/>
                </a:solidFill>
              </a:rPr>
              <a:t>z mocy prawa.</a:t>
            </a:r>
          </a:p>
        </p:txBody>
      </p:sp>
      <p:sp>
        <p:nvSpPr>
          <p:cNvPr id="9219" name="Symbol zastępczy numeru slajdu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A6322ED7-1ECE-4ADE-81C7-424B21A0E2A4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4</a:t>
            </a:fld>
            <a:endParaRPr kumimoji="0" lang="en-US" altLang="pl-PL" sz="1400" smtClean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44575" y="800100"/>
            <a:ext cx="7812088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Rozwiązania instytucjonalne (3/10) </a:t>
            </a:r>
          </a:p>
        </p:txBody>
      </p:sp>
    </p:spTree>
  </p:cSld>
  <p:clrMapOvr>
    <a:masterClrMapping/>
  </p:clrMapOvr>
  <p:transition spd="slow"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A96E1339-22D2-4AA5-B544-07EB6A110892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5</a:t>
            </a:fld>
            <a:endParaRPr kumimoji="0" lang="en-US" altLang="pl-PL" sz="140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41300" y="1808163"/>
            <a:ext cx="8775700" cy="5049837"/>
          </a:xfrm>
        </p:spPr>
        <p:txBody>
          <a:bodyPr anchor="ctr"/>
          <a:lstStyle/>
          <a:p>
            <a:pPr marL="0" indent="0" algn="just" eaLnBrk="1" hangingPunct="1"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Kierownik jednostki organizacyjnej w obszarze ochrony informacji niejawnych w szczególności:</a:t>
            </a:r>
          </a:p>
          <a:p>
            <a:pPr marL="623888" lvl="1" indent="-381000" algn="just" eaLnBrk="1" hangingPunct="1"/>
            <a:r>
              <a:rPr lang="pl-PL" altLang="pl-PL" sz="2400" smtClean="0"/>
              <a:t>zatrudnia pełnomocnika ochrony oraz jego zastępcę lub zastępców i organizuje pion ochrony;</a:t>
            </a:r>
          </a:p>
          <a:p>
            <a:pPr marL="623888" lvl="1" indent="-381000" algn="just" eaLnBrk="1" hangingPunct="1"/>
            <a:r>
              <a:rPr lang="pl-PL" altLang="pl-PL" sz="2400" smtClean="0"/>
              <a:t>określa szczegółowy zakres czynności zastępcy pełnomocnika ochrony;</a:t>
            </a:r>
          </a:p>
          <a:p>
            <a:pPr marL="623888" lvl="1" indent="-381000" algn="just" eaLnBrk="1" hangingPunct="1"/>
            <a:r>
              <a:rPr lang="pl-PL" altLang="pl-PL" sz="2400" smtClean="0"/>
              <a:t>tworzy kancelarię tajną, jeżeli w podległej mu jednostce przetwarzane są informacje oznaczone klauzulą </a:t>
            </a:r>
            <a:r>
              <a:rPr lang="pl-PL" altLang="pl-PL" sz="2400" b="1" smtClean="0">
                <a:solidFill>
                  <a:srgbClr val="FF0000"/>
                </a:solidFill>
              </a:rPr>
              <a:t>„tajne”</a:t>
            </a:r>
            <a:r>
              <a:rPr lang="pl-PL" altLang="pl-PL" sz="2400" smtClean="0">
                <a:solidFill>
                  <a:srgbClr val="FF0000"/>
                </a:solidFill>
              </a:rPr>
              <a:t> </a:t>
            </a:r>
            <a:r>
              <a:rPr lang="pl-PL" altLang="pl-PL" sz="2400" smtClean="0"/>
              <a:t/>
            </a:r>
            <a:br>
              <a:rPr lang="pl-PL" altLang="pl-PL" sz="2400" smtClean="0"/>
            </a:br>
            <a:r>
              <a:rPr lang="pl-PL" altLang="pl-PL" sz="2400" smtClean="0"/>
              <a:t>lub </a:t>
            </a:r>
            <a:r>
              <a:rPr lang="pl-PL" altLang="pl-PL" sz="2400" b="1" smtClean="0">
                <a:solidFill>
                  <a:srgbClr val="FF0000"/>
                </a:solidFill>
              </a:rPr>
              <a:t>„ściśle tajne”</a:t>
            </a:r>
            <a:r>
              <a:rPr lang="pl-PL" altLang="pl-PL" sz="2400" smtClean="0">
                <a:solidFill>
                  <a:srgbClr val="FF0000"/>
                </a:solidFill>
              </a:rPr>
              <a:t> </a:t>
            </a:r>
            <a:r>
              <a:rPr lang="pl-PL" altLang="pl-PL" sz="2400" smtClean="0"/>
              <a:t>i zatrudnia jej kierownika; </a:t>
            </a:r>
          </a:p>
          <a:p>
            <a:pPr marL="623888" lvl="1" indent="-381000" algn="just" eaLnBrk="1" hangingPunct="1"/>
            <a:r>
              <a:rPr lang="pl-PL" altLang="pl-PL" sz="2400" smtClean="0"/>
              <a:t>może wyrazić zgodę na przetwarzanie w kancelarii tajnej informacji niejawnych o klauzuli „poufne” lub „zastrzeżone”;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44575" y="1031875"/>
            <a:ext cx="7812088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Rozwiązania instytucjonalne (4/10) 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E8154FFA-5938-4AB9-BB5F-0436CA416B16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6</a:t>
            </a:fld>
            <a:endParaRPr kumimoji="0" lang="en-US" altLang="pl-PL" sz="140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90500" y="1762125"/>
            <a:ext cx="8804275" cy="5095875"/>
          </a:xfrm>
        </p:spPr>
        <p:txBody>
          <a:bodyPr anchor="ctr"/>
          <a:lstStyle/>
          <a:p>
            <a:pPr marL="804863" lvl="1" indent="-354013" algn="just" eaLnBrk="1" hangingPunct="1">
              <a:lnSpc>
                <a:spcPct val="120000"/>
              </a:lnSpc>
            </a:pPr>
            <a:r>
              <a:rPr lang="pl-PL" altLang="pl-PL" sz="2400" smtClean="0"/>
              <a:t>wyraża pisemną zgodę na </a:t>
            </a:r>
            <a:r>
              <a:rPr lang="pl-PL" altLang="pl-PL" sz="2400" b="1" smtClean="0">
                <a:solidFill>
                  <a:srgbClr val="FF0000"/>
                </a:solidFill>
              </a:rPr>
              <a:t>zniesienie lub zmianę klauzuli tajności</a:t>
            </a:r>
            <a:r>
              <a:rPr lang="pl-PL" altLang="pl-PL" sz="2400" smtClean="0"/>
              <a:t> w przypadku informacji niejawnych o klauzuli „ściśle tajne” wytworzonych w jednostce organizacyjnej;</a:t>
            </a:r>
          </a:p>
          <a:p>
            <a:pPr marL="804863" lvl="1" indent="-354013" algn="just" eaLnBrk="1" hangingPunct="1">
              <a:lnSpc>
                <a:spcPct val="120000"/>
              </a:lnSpc>
            </a:pPr>
            <a:r>
              <a:rPr lang="pl-PL" altLang="pl-PL" sz="2400" smtClean="0"/>
              <a:t>przeprowadza </a:t>
            </a:r>
            <a:r>
              <a:rPr lang="pl-PL" altLang="pl-PL" sz="2400" b="1" smtClean="0">
                <a:solidFill>
                  <a:srgbClr val="FF0000"/>
                </a:solidFill>
              </a:rPr>
              <a:t>nie rzadziej niż raz na 5 lat </a:t>
            </a:r>
            <a:r>
              <a:rPr lang="pl-PL" altLang="pl-PL" sz="2400" smtClean="0"/>
              <a:t>przegląd materiałów w celu ustalenia, czy spełniają ustawowe przesłanki ochrony (powyższy przegląd odnosi się wyłącznie do dokumentów niejawnych </a:t>
            </a:r>
            <a:r>
              <a:rPr lang="pl-PL" altLang="pl-PL" sz="2400" b="1" smtClean="0">
                <a:solidFill>
                  <a:srgbClr val="002060"/>
                </a:solidFill>
              </a:rPr>
              <a:t>wytworzonych w danej jednostce</a:t>
            </a:r>
            <a:r>
              <a:rPr lang="pl-PL" altLang="pl-PL" sz="2400" smtClean="0"/>
              <a:t>; istotny jest fakt udokumentowania przedmiotowego przeglądu);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44575" y="1031875"/>
            <a:ext cx="7812088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Rozwiązania instytucjonalne (5/10) 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1BA8414E-449C-4987-9DAD-D88F99487F7B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7</a:t>
            </a:fld>
            <a:endParaRPr kumimoji="0" lang="en-US" altLang="pl-PL" sz="140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4350" y="1887538"/>
            <a:ext cx="8458200" cy="4970462"/>
          </a:xfrm>
        </p:spPr>
        <p:txBody>
          <a:bodyPr/>
          <a:lstStyle/>
          <a:p>
            <a:pPr marL="355600" lvl="1" indent="-266700" algn="just" eaLnBrk="1" hangingPunct="1">
              <a:lnSpc>
                <a:spcPct val="100000"/>
              </a:lnSpc>
            </a:pPr>
            <a:r>
              <a:rPr lang="pl-PL" altLang="pl-PL" sz="2000" smtClean="0"/>
              <a:t>współdziała ze służbami i instytucjami uprawnionymi do prowadzenia poszerzonych postępowań sprawdzających, kontrolnych postępowań sprawdzających oraz postępowań bezpieczeństwa przemysłowego, w szczególności udostępniając funkcjonariuszom, pracownikom albo żołnierzom tych służb i instytucji, po przedstawieniu przez nich pisemnego upoważnienia, pozostające w ich dyspozycji informacje i dokumenty niezbędne do realizacji czynności w ramach tych postępowań;</a:t>
            </a:r>
          </a:p>
          <a:p>
            <a:pPr marL="355600" lvl="1" indent="-266700" algn="just" eaLnBrk="1" hangingPunct="1">
              <a:lnSpc>
                <a:spcPct val="100000"/>
              </a:lnSpc>
            </a:pPr>
            <a:r>
              <a:rPr lang="pl-PL" altLang="pl-PL" sz="2000" smtClean="0"/>
              <a:t>wnioskuje odpowiednio do ABW lub SKW o przeprowadzenie poszerzonego postępowania sprawdzającego (art. 23 ust. 2);</a:t>
            </a:r>
          </a:p>
          <a:p>
            <a:pPr marL="355600" lvl="1" indent="-266700" algn="just" eaLnBrk="1" hangingPunct="1">
              <a:lnSpc>
                <a:spcPct val="100000"/>
              </a:lnSpc>
            </a:pPr>
            <a:r>
              <a:rPr lang="pl-PL" altLang="pl-PL" sz="2000" smtClean="0"/>
              <a:t>wydaje pisemne polecenie przeprowadzenia zwykłego postępowania sprawdzającego (art. 23 ust. 1);</a:t>
            </a:r>
          </a:p>
          <a:p>
            <a:pPr marL="355600" lvl="1" indent="-266700" algn="just" eaLnBrk="1" hangingPunct="1">
              <a:lnSpc>
                <a:spcPct val="100000"/>
              </a:lnSpc>
            </a:pPr>
            <a:r>
              <a:rPr lang="pl-PL" altLang="pl-PL" sz="2000" smtClean="0"/>
              <a:t>wnioskuje </a:t>
            </a:r>
            <a:r>
              <a:rPr lang="pl-PL" altLang="pl-PL" sz="2000" b="1" smtClean="0">
                <a:solidFill>
                  <a:srgbClr val="FF0000"/>
                </a:solidFill>
              </a:rPr>
              <a:t>co najmniej 6 miesięcy</a:t>
            </a:r>
            <a:r>
              <a:rPr lang="pl-PL" altLang="pl-PL" sz="2000" smtClean="0">
                <a:solidFill>
                  <a:srgbClr val="FF0000"/>
                </a:solidFill>
              </a:rPr>
              <a:t> </a:t>
            </a:r>
            <a:r>
              <a:rPr lang="pl-PL" altLang="pl-PL" sz="2000" smtClean="0"/>
              <a:t>przed upływem terminu ważności poświadczenia bezpieczeństwa do właściwego organu o przeprowadzenie kolejnego postępowania sprawdzającego (art. 32 ust. 1);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044575" y="1031875"/>
            <a:ext cx="7812088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Rozwiązania instytucjonalne (6/10) 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ADD85626-2295-429C-BAAB-F7BDBAFA4D32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8</a:t>
            </a:fld>
            <a:endParaRPr kumimoji="0" lang="en-US" altLang="pl-PL" sz="140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5600" y="1951038"/>
            <a:ext cx="8626475" cy="4660900"/>
          </a:xfrm>
        </p:spPr>
        <p:txBody>
          <a:bodyPr/>
          <a:lstStyle/>
          <a:p>
            <a:pPr marL="357188" lvl="1" algn="just" eaLnBrk="1" hangingPunct="1">
              <a:lnSpc>
                <a:spcPct val="100000"/>
              </a:lnSpc>
            </a:pPr>
            <a:r>
              <a:rPr lang="pl-PL" altLang="pl-PL" smtClean="0"/>
              <a:t>informuje w </a:t>
            </a:r>
            <a:r>
              <a:rPr lang="pl-PL" altLang="pl-PL" b="1" smtClean="0">
                <a:solidFill>
                  <a:srgbClr val="FF0000"/>
                </a:solidFill>
              </a:rPr>
              <a:t>terminie 7 dni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organ, który wydał poświadczenie bezpieczeństwa, oraz odpowiednio ABW lub SKW o zatrudnieniu osoby przedstawiającej takie poświadczenie (art. 34 ust. 2);</a:t>
            </a:r>
          </a:p>
          <a:p>
            <a:pPr marL="357188" lvl="1" algn="just" eaLnBrk="1" hangingPunct="1">
              <a:lnSpc>
                <a:spcPct val="100000"/>
              </a:lnSpc>
            </a:pPr>
            <a:r>
              <a:rPr lang="pl-PL" altLang="pl-PL" smtClean="0"/>
              <a:t>wydaje pisemne upoważnienie do dostępu do informacji niejawnych do klauzuli </a:t>
            </a:r>
            <a:r>
              <a:rPr lang="pl-PL" altLang="pl-PL" b="1" smtClean="0">
                <a:solidFill>
                  <a:srgbClr val="FF0000"/>
                </a:solidFill>
              </a:rPr>
              <a:t>„zastrzeżone” </a:t>
            </a:r>
            <a:r>
              <a:rPr lang="pl-PL" altLang="pl-PL" smtClean="0"/>
              <a:t>osobie, która nie posiada poświadczenia bezpieczeństwa (art. 21 ust. 4);</a:t>
            </a:r>
          </a:p>
          <a:p>
            <a:pPr marL="357188" lvl="1" algn="just" eaLnBrk="1" hangingPunct="1">
              <a:lnSpc>
                <a:spcPct val="100000"/>
              </a:lnSpc>
            </a:pPr>
            <a:r>
              <a:rPr lang="pl-PL" altLang="pl-PL" smtClean="0"/>
              <a:t>informuje odpowiednio ABW lub SKW o utworzeniu lub likwidacji kancelarii tajnej, z określeniem klauzuli tajności przetwarzanych w niej informacji niejawnych;</a:t>
            </a:r>
          </a:p>
          <a:p>
            <a:pPr marL="357188" lvl="1" algn="just" eaLnBrk="1" hangingPunct="1">
              <a:lnSpc>
                <a:spcPct val="100000"/>
              </a:lnSpc>
            </a:pPr>
            <a:r>
              <a:rPr lang="pl-PL" altLang="pl-PL" smtClean="0"/>
              <a:t>zatwierdza opracowaną przez pełnomocnika ochrony dokumentację odnoszącą się do obszaru ochrony informacji niejawnych (o której szczegółowo w bloku dotyczącym „Zadań pełnomocnika ochrony”);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044575" y="1031875"/>
            <a:ext cx="7812088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Rozwiązania instytucjonalne (7/10) 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3D010667-2C87-4767-ABA1-0A7336C527E3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9</a:t>
            </a:fld>
            <a:endParaRPr kumimoji="0" lang="en-US" altLang="pl-PL" sz="140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09750"/>
            <a:ext cx="8201025" cy="5048250"/>
          </a:xfrm>
        </p:spPr>
        <p:txBody>
          <a:bodyPr/>
          <a:lstStyle/>
          <a:p>
            <a:pPr marL="0" indent="0" algn="just" eaLnBrk="1" hangingPunct="1">
              <a:buFont typeface="Wingdings" panose="05000000000000000000" pitchFamily="2" charset="2"/>
              <a:buNone/>
              <a:tabLst>
                <a:tab pos="0" algn="l"/>
              </a:tabLst>
            </a:pPr>
            <a:r>
              <a:rPr lang="pl-PL" altLang="pl-PL" sz="2200" b="1" smtClean="0">
                <a:solidFill>
                  <a:srgbClr val="FF0000"/>
                </a:solidFill>
              </a:rPr>
              <a:t>Kierownik jednostki organizacyjnej w przypadku przetwarzania informacji niejawnych w systemach teleinformatycznych:</a:t>
            </a:r>
            <a:endParaRPr lang="pl-PL" altLang="pl-PL" sz="2200" smtClean="0">
              <a:solidFill>
                <a:srgbClr val="FF0000"/>
              </a:solidFill>
            </a:endParaRPr>
          </a:p>
          <a:p>
            <a:pPr marL="531813" lvl="1" indent="-352425" algn="just">
              <a:buFont typeface="Symbol" panose="05050102010706020507" pitchFamily="18" charset="2"/>
              <a:buChar char="-"/>
              <a:tabLst>
                <a:tab pos="0" algn="l"/>
              </a:tabLst>
            </a:pPr>
            <a:r>
              <a:rPr lang="pl-PL" altLang="pl-PL" smtClean="0"/>
              <a:t>udziela akredytacji bezpieczeństwa teleinformatycznego dla    systemu teleinformatycznego przeznaczonego do przetwarzania informacji niejawnych o klauzuli </a:t>
            </a:r>
            <a:r>
              <a:rPr lang="pl-PL" altLang="pl-PL" b="1" smtClean="0">
                <a:solidFill>
                  <a:srgbClr val="FF0000"/>
                </a:solidFill>
              </a:rPr>
              <a:t>„zastrzeżone”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przez zatwierdzenie dokumentacji bezpieczeństwa systemu teleinformatycznego (art. 48 ust. 9);</a:t>
            </a:r>
          </a:p>
          <a:p>
            <a:pPr marL="531813" lvl="1" indent="-352425" algn="just">
              <a:buFont typeface="Symbol" panose="05050102010706020507" pitchFamily="18" charset="2"/>
              <a:buChar char="-"/>
              <a:tabLst>
                <a:tab pos="0" algn="l"/>
              </a:tabLst>
            </a:pPr>
            <a:r>
              <a:rPr lang="pl-PL" altLang="pl-PL" smtClean="0"/>
              <a:t>w ciągu </a:t>
            </a:r>
            <a:r>
              <a:rPr lang="pl-PL" altLang="pl-PL" b="1" smtClean="0">
                <a:solidFill>
                  <a:srgbClr val="FF0000"/>
                </a:solidFill>
              </a:rPr>
              <a:t>30 dni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od udzielenia akredytacji, o której mowa powyżej, przekazuje odpowiednio ABW lub SKW dokumentację bezpieczeństwa systemu teleinformatycznego;</a:t>
            </a:r>
          </a:p>
          <a:p>
            <a:pPr marL="531813" lvl="1" indent="-352425" algn="just">
              <a:buFont typeface="Symbol" panose="05050102010706020507" pitchFamily="18" charset="2"/>
              <a:buChar char="-"/>
              <a:tabLst>
                <a:tab pos="0" algn="l"/>
              </a:tabLst>
            </a:pPr>
            <a:r>
              <a:rPr lang="pl-PL" altLang="pl-PL" smtClean="0"/>
              <a:t>akceptuje wyniki procesu szacowania ryzyka dla bezpieczeństwa informacji niejawnych oraz jest odpowiedzialny za właściwą organizację bezpieczeństwa teleinformatycznego (art. 49 ust. 7);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044575" y="1031875"/>
            <a:ext cx="7812088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Rozwiązania instytucjonalne (8/10) 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BŁiI - pl">
  <a:themeElements>
    <a:clrScheme name="BBŁiI - pl 1">
      <a:dk1>
        <a:srgbClr val="000066"/>
      </a:dk1>
      <a:lt1>
        <a:srgbClr val="CCECFF"/>
      </a:lt1>
      <a:dk2>
        <a:srgbClr val="0000CC"/>
      </a:dk2>
      <a:lt2>
        <a:srgbClr val="CCFFFF"/>
      </a:lt2>
      <a:accent1>
        <a:srgbClr val="CC99FF"/>
      </a:accent1>
      <a:accent2>
        <a:srgbClr val="9999FF"/>
      </a:accent2>
      <a:accent3>
        <a:srgbClr val="AAAAE2"/>
      </a:accent3>
      <a:accent4>
        <a:srgbClr val="AEC9DA"/>
      </a:accent4>
      <a:accent5>
        <a:srgbClr val="E2CAFF"/>
      </a:accent5>
      <a:accent6>
        <a:srgbClr val="8A8AE7"/>
      </a:accent6>
      <a:hlink>
        <a:srgbClr val="99CCFF"/>
      </a:hlink>
      <a:folHlink>
        <a:srgbClr val="0066FF"/>
      </a:folHlink>
    </a:clrScheme>
    <a:fontScheme name="BBŁiI - p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40000"/>
          </a:spcBef>
          <a:spcAft>
            <a:spcPct val="0"/>
          </a:spcAft>
          <a:buClr>
            <a:srgbClr val="CCFFFF"/>
          </a:buClr>
          <a:buSzPct val="75000"/>
          <a:buFont typeface="Wingdings" pitchFamily="2" charset="2"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40000"/>
          </a:spcBef>
          <a:spcAft>
            <a:spcPct val="0"/>
          </a:spcAft>
          <a:buClr>
            <a:srgbClr val="CCFFFF"/>
          </a:buClr>
          <a:buSzPct val="75000"/>
          <a:buFont typeface="Wingdings" pitchFamily="2" charset="2"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BBŁiI - pl 1">
        <a:dk1>
          <a:srgbClr val="000066"/>
        </a:dk1>
        <a:lt1>
          <a:srgbClr val="CCECFF"/>
        </a:lt1>
        <a:dk2>
          <a:srgbClr val="0000CC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AAAAE2"/>
        </a:accent3>
        <a:accent4>
          <a:srgbClr val="AEC9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BŁiI - pl 2">
        <a:dk1>
          <a:srgbClr val="000066"/>
        </a:dk1>
        <a:lt1>
          <a:srgbClr val="CCECFF"/>
        </a:lt1>
        <a:dk2>
          <a:srgbClr val="6699FF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B8CAFF"/>
        </a:accent3>
        <a:accent4>
          <a:srgbClr val="AEC9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BŁiI - p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DBTI - pl</Template>
  <TotalTime>10311</TotalTime>
  <Words>1924</Words>
  <Application>Microsoft Office PowerPoint</Application>
  <PresentationFormat>Pokaz na ekranie (4:3)</PresentationFormat>
  <Paragraphs>123</Paragraphs>
  <Slides>25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25</vt:i4>
      </vt:variant>
    </vt:vector>
  </HeadingPairs>
  <TitlesOfParts>
    <vt:vector size="32" baseType="lpstr">
      <vt:lpstr>Times New Roman</vt:lpstr>
      <vt:lpstr>Arial</vt:lpstr>
      <vt:lpstr>Wingdings</vt:lpstr>
      <vt:lpstr>Monotype Sorts</vt:lpstr>
      <vt:lpstr>Tahoma</vt:lpstr>
      <vt:lpstr>Symbol</vt:lpstr>
      <vt:lpstr>BBŁiI - pl</vt:lpstr>
      <vt:lpstr>ORGANIZACJA SYSTEMU OCHRONY  INFORMACJI NIEJAWNYCH RP 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Klasyfikowanie informacji niejawnych (2/7)</vt:lpstr>
      <vt:lpstr>Klasyfikowanie informacji niejawnych (3/7) </vt:lpstr>
      <vt:lpstr>Klasyfikowanie informacji niejawnych (4/7)</vt:lpstr>
      <vt:lpstr>Klasyfikowanie informacji niejawnych (5/7)</vt:lpstr>
      <vt:lpstr>Klasyfikowanie informacji niejawnych (6/7)</vt:lpstr>
      <vt:lpstr>Klasyfikowanie informacji niejawnych (7/7)</vt:lpstr>
      <vt:lpstr>Ochrona informacji niejawnych</vt:lpstr>
      <vt:lpstr>Okresy ochronne a okresy przechowywania  informacji niejawnych</vt:lpstr>
      <vt:lpstr>Okres ochronny</vt:lpstr>
      <vt:lpstr>Archiwizowanie i brakowanie materiałów niejawnych – jednostki państwowe (1/2)</vt:lpstr>
      <vt:lpstr>Archiwizowanie i brakowanie materiałów niejawnych – jednostki państwowe (2/2)</vt:lpstr>
      <vt:lpstr>Brakowanie materiałów niejawnych – przedsiębiorcy</vt:lpstr>
      <vt:lpstr>Podsumowanie</vt:lpstr>
    </vt:vector>
  </TitlesOfParts>
  <Company>w2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Bez tytułu slajdu</dc:title>
  <dc:creator>zbik</dc:creator>
  <cp:lastModifiedBy>ABW</cp:lastModifiedBy>
  <cp:revision>291</cp:revision>
  <cp:lastPrinted>1999-06-07T07:49:35Z</cp:lastPrinted>
  <dcterms:created xsi:type="dcterms:W3CDTF">1999-03-01T08:43:28Z</dcterms:created>
  <dcterms:modified xsi:type="dcterms:W3CDTF">2026-01-16T11:22:30Z</dcterms:modified>
</cp:coreProperties>
</file>