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338" r:id="rId2"/>
    <p:sldId id="419" r:id="rId3"/>
    <p:sldId id="341" r:id="rId4"/>
    <p:sldId id="343" r:id="rId5"/>
    <p:sldId id="376" r:id="rId6"/>
    <p:sldId id="414" r:id="rId7"/>
    <p:sldId id="378" r:id="rId8"/>
    <p:sldId id="379" r:id="rId9"/>
    <p:sldId id="382" r:id="rId10"/>
    <p:sldId id="383" r:id="rId11"/>
    <p:sldId id="385" r:id="rId12"/>
    <p:sldId id="416" r:id="rId13"/>
    <p:sldId id="387" r:id="rId14"/>
    <p:sldId id="388" r:id="rId15"/>
    <p:sldId id="390" r:id="rId16"/>
    <p:sldId id="403" r:id="rId17"/>
    <p:sldId id="409" r:id="rId18"/>
    <p:sldId id="412" r:id="rId19"/>
    <p:sldId id="394" r:id="rId20"/>
    <p:sldId id="398" r:id="rId21"/>
    <p:sldId id="418" r:id="rId22"/>
    <p:sldId id="399" r:id="rId23"/>
    <p:sldId id="401" r:id="rId24"/>
    <p:sldId id="405" r:id="rId25"/>
    <p:sldId id="407" r:id="rId26"/>
    <p:sldId id="372" r:id="rId27"/>
    <p:sldId id="374" r:id="rId28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97755" autoAdjust="0"/>
  </p:normalViewPr>
  <p:slideViewPr>
    <p:cSldViewPr snapToGrid="0">
      <p:cViewPr varScale="1">
        <p:scale>
          <a:sx n="80" d="100"/>
          <a:sy n="80" d="100"/>
        </p:scale>
        <p:origin x="133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08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3" Type="http://schemas.openxmlformats.org/officeDocument/2006/relationships/slide" Target="slides/slide5.xml"/><Relationship Id="rId21" Type="http://schemas.openxmlformats.org/officeDocument/2006/relationships/slide" Target="slides/slide23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23" Type="http://schemas.openxmlformats.org/officeDocument/2006/relationships/slide" Target="slides/slide25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AE8EB0-BFB7-4D4D-85E5-36A48921ACC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7B06819-C028-4759-AE04-33C3DE7197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anose="05000000000000000000" pitchFamily="2" charset="2"/>
              <a:buNone/>
            </a:pPr>
            <a:fld id="{EF6996A5-F880-43D3-8AEA-40A835BC6495}" type="slidenum">
              <a:rPr kumimoji="0" lang="pl-PL" altLang="pl-PL">
                <a:latin typeface="Arial" panose="020B0604020202020204" pitchFamily="34" charset="0"/>
              </a:rPr>
              <a:pPr algn="r" eaLnBrk="1" hangingPunct="1"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</a:pPr>
              <a:t>26</a:t>
            </a:fld>
            <a:endParaRPr kumimoji="0" lang="pl-PL" altLang="pl-PL"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30738"/>
            <a:ext cx="54832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685800" y="4632325"/>
            <a:ext cx="5483225" cy="438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78ABC927-9FA6-47F9-AABD-9578C9394BC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ADFE73AA-2754-4DAE-8229-89ED0661450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77843533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673B-61F6-4372-93F9-B4A1C6A1ECF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4A12B-32E8-4361-BEF9-9D191B8102C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630096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8DED7-85C1-415B-B3AE-91DFDF859DE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168F0-2319-4ADB-8F77-BF662303A9D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379082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75178-C492-4B6A-A74E-286D3DF4A9A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4608C-BC9E-4F35-9593-8596B3D4CA1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87929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31A05-3517-414B-96EA-14FFA7C310E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62E0-3E16-498E-82C7-D50D7B0E59A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731639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3497-07E4-4B44-895B-D2696804335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AF65D-DF2A-40AF-8A9C-FA2B2DA5DC8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410560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3201E-9A7E-4D5A-9CA8-2C85DAE46C0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2B8BC-547E-4D16-A128-27385F405DF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950515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4F698-649E-41F5-B410-DBC66DC7CE0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C8335-EFA9-44A2-B430-F7A8047FFF1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30776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8D6C4-5B8C-43C5-8245-99F64F1E38B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348CD-FE9D-4FCB-8CC6-1F27637CC29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01253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39038-7932-45CA-BC2C-DB3B6FC5DBC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A0BD-B090-43C4-BEBF-893612CA458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36482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D5ABD-AD96-4F36-8823-C82DF5ADDC0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298E9-75E0-49C9-9840-E739B120FA5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610449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B63C5CFE-547C-4224-A559-9D6819F782D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B85E154-9C61-42CA-AC88-29ABE4A064F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</a:pPr>
            <a:endParaRPr lang="en-GB" altLang="pl-PL" sz="20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</a:pPr>
              <a:r>
                <a:rPr lang="pl-PL" altLang="pl-PL" sz="1800" b="1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2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A51385A-F39B-4BA1-974E-61BF1716B4B7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4275" y="2946400"/>
            <a:ext cx="6838950" cy="1143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</a:rPr>
              <a:t>PODSUMOWANIE SZKOLENIA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8A5971D-46C7-4087-84C0-8BA1656022C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871663"/>
            <a:ext cx="8428038" cy="4986337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poświadczenie bezpieczeństwa wydane przez ABW albo SKW (wyjątek: art. 34 ust. 10);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podległy mu pełnomocnik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61CCCA1-9E0F-4843-90D1-4AB7E9257A4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133600"/>
            <a:ext cx="8428038" cy="3527425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poświadczenie bezpieczeństwa upoważniające do dostępu do informacji niejawnych o klauzuli „poufne” wydane przez pełnomocnika ochrony;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984B5C0-FBB1-4456-A95C-ED1B14C99770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1806575"/>
            <a:ext cx="8428038" cy="5051425"/>
          </a:xfrm>
        </p:spPr>
        <p:txBody>
          <a:bodyPr anchor="ctr"/>
          <a:lstStyle/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obsługą materiałów niejawnych zapewnia komórka, której organizacja pracy zapewnia możliwość </a:t>
            </a:r>
            <a:r>
              <a:rPr lang="pl-PL" altLang="pl-PL" b="1" smtClean="0">
                <a:solidFill>
                  <a:srgbClr val="FF0000"/>
                </a:solidFill>
              </a:rPr>
              <a:t>ustalenia w każdych okolicznościach</a:t>
            </a:r>
            <a:r>
              <a:rPr lang="pl-PL" altLang="pl-PL" smtClean="0"/>
              <a:t>, gdzie znajduje się materiał niejawny pozostający w dyspozycji jednostki organizacyjnej oraz kto się z tym materiałem zapoznał.</a:t>
            </a:r>
          </a:p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rejestrowaniem, przechowywaniem, obiegiem i wydawaniem materiałów uprawnionym osobom może wykonywać pełnomocnik ochrony.</a:t>
            </a:r>
          </a:p>
          <a:p>
            <a:pPr marL="355600" indent="-3556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smtClean="0"/>
              <a:t> w przypadku, jeśli jednostka przetwarza dużą liczbę materiałów niejawnych zaleca się powołanie osoby kierującej przedmiotową komórką.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Obieg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F223B81-8696-4005-B124-9D5A77D450C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/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69888" y="2320925"/>
            <a:ext cx="8305800" cy="3524250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Strefy ochronne.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System kontroli wejść i wyjść ze stref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 przebywania w strefach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Wyposażenie i urządzenia służące ochronie informacji niejawnych, którym przyznano certyfikaty.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465F5F0-B246-4EEF-8526-5A85B91834E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/>
          </a:p>
        </p:txBody>
      </p:sp>
      <p:sp>
        <p:nvSpPr>
          <p:cNvPr id="18435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5550"/>
            <a:ext cx="8305800" cy="3425825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Przetwarzanie: </a:t>
            </a:r>
            <a:r>
              <a:rPr lang="pl-PL" altLang="pl-PL" smtClean="0"/>
              <a:t>strefa ochronna I, II lub III.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Przechowywanie:</a:t>
            </a:r>
            <a:r>
              <a:rPr lang="pl-PL" altLang="pl-PL" smtClean="0"/>
              <a:t> strefa ochronna I lub II w szafie metalowej lub w pomieszczeniu wzmocnionym.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1C8349-72A4-4A5E-9A22-40BD31FBFF1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/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728663" y="2063750"/>
            <a:ext cx="7478712" cy="3738563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</a:t>
            </a:r>
            <a:r>
              <a:rPr lang="pl-PL" altLang="pl-PL" smtClean="0"/>
              <a:t> system teleinformatyczny – akredytuje ABW albo SKW.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b="1" smtClean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teleinformatyczne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0FCD51F-4FDB-473B-AF45-A6A723BE03D9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/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08225"/>
            <a:ext cx="8305800" cy="3254375"/>
          </a:xfrm>
        </p:spPr>
        <p:txBody>
          <a:bodyPr anchor="ctr"/>
          <a:lstStyle/>
          <a:p>
            <a:r>
              <a:rPr lang="pl-PL" altLang="pl-PL" b="1" smtClean="0">
                <a:solidFill>
                  <a:srgbClr val="FF0000"/>
                </a:solidFill>
              </a:rPr>
              <a:t>Świadectwo</a:t>
            </a:r>
            <a:r>
              <a:rPr lang="pl-PL" altLang="pl-PL" smtClean="0"/>
              <a:t> bezpieczeństwa przemysłowego.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</a:p>
          <a:p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bezpieczeństwa przemysłowego.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przemysłowe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E0F3611-9AA5-4799-801C-E8854D59A01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6763" y="898525"/>
            <a:ext cx="7985125" cy="13081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</a:t>
            </a:r>
            <a:r>
              <a:rPr lang="pl-PL" dirty="0" smtClean="0"/>
              <a:t>niejawne</a:t>
            </a:r>
            <a:r>
              <a:rPr lang="pl-PL" dirty="0" smtClean="0">
                <a:cs typeface="Times New Roman" pitchFamily="18" charset="0"/>
              </a:rPr>
              <a:t> o klauzuli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„tajne” lub „ściśle tajne”.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Dokumentacja w jednostce organizacyjnej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1924050"/>
            <a:ext cx="8582025" cy="4933950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C318142-6E63-4B72-AF4B-F31AE3CB652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2232025"/>
            <a:ext cx="8582025" cy="4462463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Sposób i tryb przetwarzania </a:t>
            </a:r>
            <a:r>
              <a:rPr lang="pl-PL" altLang="pl-PL" smtClean="0"/>
              <a:t>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</a:t>
            </a:r>
            <a:r>
              <a:rPr lang="pl-PL" altLang="pl-PL" smtClean="0"/>
              <a:t>w podległych komórkach organizacyjnych.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Zarządzenie</a:t>
            </a:r>
            <a:r>
              <a:rPr lang="pl-PL" altLang="pl-PL" smtClean="0"/>
              <a:t> określające szczególny sposób organizacji </a:t>
            </a:r>
            <a:br>
              <a:rPr lang="pl-PL" altLang="pl-PL" smtClean="0"/>
            </a:br>
            <a:r>
              <a:rPr lang="pl-PL" altLang="pl-PL" smtClean="0"/>
              <a:t>i funkcjonowania kancelarii tajnych oraz komórek organizacyjnych, o których mowa w art. 44 ust. 1, sposób i tryb przetwarzania informacji niejawnych oraz dobór i stosowanie środków bezpieczeństwa fizycznego </a:t>
            </a:r>
            <a:r>
              <a:rPr lang="pl-PL" altLang="pl-PL" b="1" smtClean="0">
                <a:solidFill>
                  <a:srgbClr val="002060"/>
                </a:solidFill>
              </a:rPr>
              <a:t>(dotyczy jednostek organizacyjnych wymienionych w art. 47 ust. 3 ustawy)</a:t>
            </a:r>
            <a:r>
              <a:rPr lang="pl-PL" altLang="pl-PL" smtClean="0"/>
              <a:t>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Dokumentacja w jednostce organizacyjnej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4825A8C-664E-4F72-B71C-BDA4FAAA3C3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243138"/>
            <a:ext cx="8428038" cy="4614862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poświadczenie bezpieczeństwa wydane przez ABW albo SKW (wyjątek: art. 34 ust. 10);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ABW albo SKW wspólnie z pełnomocnikiem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osobowe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319338"/>
            <a:ext cx="8609013" cy="4027487"/>
          </a:xfrm>
        </p:spPr>
        <p:txBody>
          <a:bodyPr/>
          <a:lstStyle/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odpowiada za ochronę informacji niejawnych</a:t>
            </a:r>
            <a:r>
              <a:rPr lang="pl-PL" altLang="pl-PL" smtClean="0"/>
              <a:t>, w szczególności za zorganizowanie </a:t>
            </a:r>
            <a:br>
              <a:rPr lang="pl-PL" altLang="pl-PL" smtClean="0"/>
            </a:br>
            <a:r>
              <a:rPr lang="pl-PL" altLang="pl-PL" smtClean="0"/>
              <a:t>i zapewnienie funkcjonowania tej ochrony.</a:t>
            </a:r>
          </a:p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Pełnomocnik ds. ochrony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odpowiada za zapewnienie przestrzegania przepisów o ochronie informacji niejawnych w jednostce organizacyjnej.</a:t>
            </a:r>
          </a:p>
        </p:txBody>
      </p:sp>
      <p:sp>
        <p:nvSpPr>
          <p:cNvPr id="614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CA5CA08-0195-48CD-ABA2-9598EE5844A8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90650" y="106362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Odpowiedzialność za ochronę informacji niejawnych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687F680-00C3-4E58-A890-572EF076EA93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100263"/>
            <a:ext cx="8428038" cy="4181475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poświadczenie bezpieczeństwa upoważniające do dostępu do informacji niejawnych o klauzuli „tajne” lub „ściśle tajne” wydane przez ABW albo SKW (wyjątek art. 23 ust. 5);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osobowe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DB18F23-A0DC-49E6-A98B-99DE041A82C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2024063"/>
            <a:ext cx="8428038" cy="4572000"/>
          </a:xfrm>
        </p:spPr>
        <p:txBody>
          <a:bodyPr anchor="ctr"/>
          <a:lstStyle/>
          <a:p>
            <a:pPr marL="355600" indent="-355600" algn="just">
              <a:lnSpc>
                <a:spcPct val="120000"/>
              </a:lnSpc>
              <a:defRPr/>
            </a:pPr>
            <a:r>
              <a:rPr lang="pl-PL" dirty="0" smtClean="0"/>
              <a:t>Zadania związane z obsługą materiałów niejawnych zapewnia </a:t>
            </a:r>
            <a:r>
              <a:rPr lang="pl-PL" b="1" dirty="0" smtClean="0">
                <a:solidFill>
                  <a:srgbClr val="FF0000"/>
                </a:solidFill>
              </a:rPr>
              <a:t>kancelaria tajna</a:t>
            </a:r>
            <a:r>
              <a:rPr lang="pl-PL" dirty="0" smtClean="0"/>
              <a:t>, której organizacja pracy zapewnia możliwość </a:t>
            </a:r>
            <a:r>
              <a:rPr lang="pl-PL" b="1" dirty="0" smtClean="0">
                <a:solidFill>
                  <a:srgbClr val="FF0000"/>
                </a:solidFill>
              </a:rPr>
              <a:t>ustalenia w każdych okolicznościach</a:t>
            </a:r>
            <a:r>
              <a:rPr lang="pl-PL" dirty="0" smtClean="0"/>
              <a:t>, gdzie znajduje się materiał niejawny pozostający w dyspozycji jednostki organizacyjnej oraz kto się z tym materiałem zapoznał.</a:t>
            </a:r>
          </a:p>
          <a:p>
            <a:pPr algn="just">
              <a:lnSpc>
                <a:spcPct val="120000"/>
              </a:lnSpc>
              <a:defRPr/>
            </a:pPr>
            <a:r>
              <a:rPr lang="pl-PL" dirty="0" smtClean="0"/>
              <a:t>Kancelarią </a:t>
            </a:r>
            <a:r>
              <a:rPr lang="pl-PL" b="1" dirty="0" smtClean="0">
                <a:solidFill>
                  <a:srgbClr val="FF0000"/>
                </a:solidFill>
              </a:rPr>
              <a:t>kieruje kierownik kancelarii tajnej</a:t>
            </a:r>
            <a:r>
              <a:rPr lang="pl-PL" dirty="0" smtClean="0"/>
              <a:t>, zatrudniony przez kierownika jednostki organizacyjnej.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Obieg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1F26156-7106-4A0E-92A4-ED4B177DEE9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/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5550"/>
            <a:ext cx="8305800" cy="3643313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Strefy ochronne.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System kontroli wejść i wyjść ze stref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 przebywania w strefach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Wyposażenie i urządzenia służące ochronie informacji niejawnych, którym przyznano certyfikaty.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fizyczne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FBC59A7-AF1A-4D29-AA74-08C17BA5390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/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157413"/>
            <a:ext cx="8305800" cy="4362450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Przetwarzanie:</a:t>
            </a:r>
            <a:r>
              <a:rPr lang="pl-PL" altLang="pl-PL" smtClean="0"/>
              <a:t> strefa ochronna I, II.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Przechowywanie:</a:t>
            </a:r>
            <a:r>
              <a:rPr lang="pl-PL" altLang="pl-PL" smtClean="0"/>
              <a:t> szafa metalowa spełniająca co najmniej wymagania klasy odporności na włamanie (S1, S2), określone w Polskiej Normie PN-EN 14450 lub nowszej, lub </a:t>
            </a:r>
            <a:br>
              <a:rPr lang="pl-PL" altLang="pl-PL" smtClean="0"/>
            </a:br>
            <a:r>
              <a:rPr lang="pl-PL" altLang="pl-PL" smtClean="0"/>
              <a:t>w pomieszczeniu wzmocnionym. W przypadku informacji </a:t>
            </a:r>
            <a:br>
              <a:rPr lang="pl-PL" altLang="pl-PL" smtClean="0"/>
            </a:br>
            <a:r>
              <a:rPr lang="pl-PL" altLang="pl-PL" smtClean="0"/>
              <a:t>o klauzuli „ściśle tajne” zastosowanie dodatkowo jednego ze środków uzupełniających wskazanych w rozporządzeniu.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fizyczne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82BAD9B-AE55-4AD4-813D-DFC12670690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/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892175" y="2182813"/>
            <a:ext cx="7478713" cy="3935412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 system teleinformatyczny </a:t>
            </a:r>
            <a:r>
              <a:rPr lang="pl-PL" altLang="pl-PL" smtClean="0"/>
              <a:t>– akredytuje ABW albo SKW.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b="1" smtClean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teleinformatyczne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6D3ECDC-FD03-4507-9E3C-3115D5A6A5D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  <p:sp>
        <p:nvSpPr>
          <p:cNvPr id="2969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8001000" cy="3548063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Świadectwo</a:t>
            </a:r>
            <a:r>
              <a:rPr lang="pl-PL" altLang="pl-PL" smtClean="0"/>
              <a:t> bezpieczeństwa przemysłowego.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bezpieczeństwa przemysłowego.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przemysłowe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02FDC6B5-F8B1-42E2-BD65-A5AB68EFB45F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26</a:t>
            </a:fld>
            <a:endParaRPr kumimoji="0" lang="en-US" altLang="pl-PL" sz="1400"/>
          </a:p>
        </p:txBody>
      </p:sp>
      <p:grpSp>
        <p:nvGrpSpPr>
          <p:cNvPr id="30723" name="Group 259"/>
          <p:cNvGrpSpPr>
            <a:grpSpLocks/>
          </p:cNvGrpSpPr>
          <p:nvPr/>
        </p:nvGrpSpPr>
        <p:grpSpPr bwMode="auto">
          <a:xfrm>
            <a:off x="4681538" y="2281238"/>
            <a:ext cx="1727200" cy="1054100"/>
            <a:chOff x="2928" y="1847"/>
            <a:chExt cx="1088" cy="665"/>
          </a:xfrm>
        </p:grpSpPr>
        <p:grpSp>
          <p:nvGrpSpPr>
            <p:cNvPr id="30782" name="Group 260"/>
            <p:cNvGrpSpPr>
              <a:grpSpLocks/>
            </p:cNvGrpSpPr>
            <p:nvPr/>
          </p:nvGrpSpPr>
          <p:grpSpPr bwMode="auto">
            <a:xfrm>
              <a:off x="3203" y="2017"/>
              <a:ext cx="264" cy="158"/>
              <a:chOff x="1701" y="2478"/>
              <a:chExt cx="1224" cy="725"/>
            </a:xfrm>
          </p:grpSpPr>
          <p:sp>
            <p:nvSpPr>
              <p:cNvPr id="30955" name="Rectangle 261"/>
              <p:cNvSpPr>
                <a:spLocks noChangeArrowheads="1"/>
              </p:cNvSpPr>
              <p:nvPr/>
            </p:nvSpPr>
            <p:spPr bwMode="auto">
              <a:xfrm>
                <a:off x="170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56" name="Rectangle 262"/>
              <p:cNvSpPr>
                <a:spLocks noChangeArrowheads="1"/>
              </p:cNvSpPr>
              <p:nvPr/>
            </p:nvSpPr>
            <p:spPr bwMode="auto">
              <a:xfrm>
                <a:off x="2109" y="2478"/>
                <a:ext cx="408" cy="7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57" name="Rectangle 263"/>
              <p:cNvSpPr>
                <a:spLocks noChangeArrowheads="1"/>
              </p:cNvSpPr>
              <p:nvPr/>
            </p:nvSpPr>
            <p:spPr bwMode="auto">
              <a:xfrm>
                <a:off x="251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83" name="Rectangle 264"/>
            <p:cNvSpPr>
              <a:spLocks noChangeArrowheads="1"/>
            </p:cNvSpPr>
            <p:nvPr/>
          </p:nvSpPr>
          <p:spPr bwMode="auto">
            <a:xfrm>
              <a:off x="2928" y="185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4" name="Rectangle 265"/>
            <p:cNvSpPr>
              <a:spLocks noChangeArrowheads="1"/>
            </p:cNvSpPr>
            <p:nvPr/>
          </p:nvSpPr>
          <p:spPr bwMode="auto">
            <a:xfrm>
              <a:off x="2928" y="1902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5" name="Rectangle 266"/>
            <p:cNvSpPr>
              <a:spLocks noChangeArrowheads="1"/>
            </p:cNvSpPr>
            <p:nvPr/>
          </p:nvSpPr>
          <p:spPr bwMode="auto">
            <a:xfrm>
              <a:off x="2928" y="195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6" name="Rectangle 267"/>
            <p:cNvSpPr>
              <a:spLocks noChangeArrowheads="1"/>
            </p:cNvSpPr>
            <p:nvPr/>
          </p:nvSpPr>
          <p:spPr bwMode="auto">
            <a:xfrm>
              <a:off x="2928" y="1850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87" name="Group 268"/>
            <p:cNvGrpSpPr>
              <a:grpSpLocks/>
            </p:cNvGrpSpPr>
            <p:nvPr/>
          </p:nvGrpSpPr>
          <p:grpSpPr bwMode="auto">
            <a:xfrm>
              <a:off x="3203" y="1847"/>
              <a:ext cx="265" cy="158"/>
              <a:chOff x="1700" y="1569"/>
              <a:chExt cx="1227" cy="727"/>
            </a:xfrm>
          </p:grpSpPr>
          <p:sp>
            <p:nvSpPr>
              <p:cNvPr id="30944" name="Rectangle 269"/>
              <p:cNvSpPr>
                <a:spLocks noChangeArrowheads="1"/>
              </p:cNvSpPr>
              <p:nvPr/>
            </p:nvSpPr>
            <p:spPr bwMode="auto">
              <a:xfrm>
                <a:off x="1700" y="1570"/>
                <a:ext cx="1225" cy="24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5" name="Rectangle 270"/>
              <p:cNvSpPr>
                <a:spLocks noChangeArrowheads="1"/>
              </p:cNvSpPr>
              <p:nvPr/>
            </p:nvSpPr>
            <p:spPr bwMode="auto">
              <a:xfrm>
                <a:off x="1700" y="1809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6" name="Rectangle 271"/>
              <p:cNvSpPr>
                <a:spLocks noChangeArrowheads="1"/>
              </p:cNvSpPr>
              <p:nvPr/>
            </p:nvSpPr>
            <p:spPr bwMode="auto">
              <a:xfrm>
                <a:off x="1700" y="2051"/>
                <a:ext cx="1225" cy="24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7" name="Rectangle 272"/>
              <p:cNvSpPr>
                <a:spLocks noChangeArrowheads="1"/>
              </p:cNvSpPr>
              <p:nvPr/>
            </p:nvSpPr>
            <p:spPr bwMode="auto">
              <a:xfrm>
                <a:off x="1703" y="156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948" name="Group 273"/>
              <p:cNvGrpSpPr>
                <a:grpSpLocks/>
              </p:cNvGrpSpPr>
              <p:nvPr/>
            </p:nvGrpSpPr>
            <p:grpSpPr bwMode="auto">
              <a:xfrm>
                <a:off x="2176" y="1752"/>
                <a:ext cx="226" cy="339"/>
                <a:chOff x="3187" y="1730"/>
                <a:chExt cx="304" cy="430"/>
              </a:xfrm>
            </p:grpSpPr>
            <p:sp>
              <p:nvSpPr>
                <p:cNvPr id="30949" name="AutoShape 274" descr="Duża szachownica"/>
                <p:cNvSpPr>
                  <a:spLocks noChangeArrowheads="1"/>
                </p:cNvSpPr>
                <p:nvPr/>
              </p:nvSpPr>
              <p:spPr bwMode="auto">
                <a:xfrm rot="5400000">
                  <a:off x="3152" y="1843"/>
                  <a:ext cx="363" cy="272"/>
                </a:xfrm>
                <a:prstGeom prst="flowChartDelay">
                  <a:avLst/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0" name="AutoShape 275"/>
                <p:cNvSpPr>
                  <a:spLocks noChangeArrowheads="1"/>
                </p:cNvSpPr>
                <p:nvPr/>
              </p:nvSpPr>
              <p:spPr bwMode="auto">
                <a:xfrm rot="4358759">
                  <a:off x="3175" y="1748"/>
                  <a:ext cx="91" cy="68"/>
                </a:xfrm>
                <a:prstGeom prst="flowChartDelay">
                  <a:avLst/>
                </a:prstGeom>
                <a:solidFill>
                  <a:srgbClr val="00999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1" name="AutoShape 276"/>
                <p:cNvSpPr>
                  <a:spLocks noChangeArrowheads="1"/>
                </p:cNvSpPr>
                <p:nvPr/>
              </p:nvSpPr>
              <p:spPr bwMode="auto">
                <a:xfrm rot="4800000">
                  <a:off x="3234" y="1742"/>
                  <a:ext cx="91" cy="68"/>
                </a:xfrm>
                <a:prstGeom prst="flowChartDelay">
                  <a:avLst/>
                </a:prstGeom>
                <a:solidFill>
                  <a:srgbClr val="8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2" name="AutoShape 277"/>
                <p:cNvSpPr>
                  <a:spLocks noChangeArrowheads="1"/>
                </p:cNvSpPr>
                <p:nvPr/>
              </p:nvSpPr>
              <p:spPr bwMode="auto">
                <a:xfrm rot="6000000">
                  <a:off x="3352" y="1742"/>
                  <a:ext cx="91" cy="68"/>
                </a:xfrm>
                <a:prstGeom prst="flowChartDelay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3" name="AutoShape 278" descr="60%"/>
                <p:cNvSpPr>
                  <a:spLocks noChangeArrowheads="1"/>
                </p:cNvSpPr>
                <p:nvPr/>
              </p:nvSpPr>
              <p:spPr bwMode="auto">
                <a:xfrm rot="5400000">
                  <a:off x="3288" y="1745"/>
                  <a:ext cx="91" cy="68"/>
                </a:xfrm>
                <a:prstGeom prst="flowChartDelay">
                  <a:avLst/>
                </a:pr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4" name="AutoShape 279" descr="5%"/>
                <p:cNvSpPr>
                  <a:spLocks noChangeArrowheads="1"/>
                </p:cNvSpPr>
                <p:nvPr/>
              </p:nvSpPr>
              <p:spPr bwMode="auto">
                <a:xfrm rot="6000000">
                  <a:off x="3411" y="1754"/>
                  <a:ext cx="91" cy="68"/>
                </a:xfrm>
                <a:prstGeom prst="flowChartDelay">
                  <a:avLst/>
                </a:prstGeom>
                <a:blipFill dpi="0" rotWithShape="0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788" name="Group 280"/>
            <p:cNvGrpSpPr>
              <a:grpSpLocks/>
            </p:cNvGrpSpPr>
            <p:nvPr/>
          </p:nvGrpSpPr>
          <p:grpSpPr bwMode="auto">
            <a:xfrm>
              <a:off x="3477" y="1848"/>
              <a:ext cx="265" cy="158"/>
              <a:chOff x="2971" y="1570"/>
              <a:chExt cx="1225" cy="727"/>
            </a:xfrm>
          </p:grpSpPr>
          <p:sp>
            <p:nvSpPr>
              <p:cNvPr id="30940" name="Rectangle 281"/>
              <p:cNvSpPr>
                <a:spLocks noChangeArrowheads="1"/>
              </p:cNvSpPr>
              <p:nvPr/>
            </p:nvSpPr>
            <p:spPr bwMode="auto">
              <a:xfrm>
                <a:off x="2971" y="1571"/>
                <a:ext cx="1225" cy="37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1" name="Rectangle 282"/>
              <p:cNvSpPr>
                <a:spLocks noChangeArrowheads="1"/>
              </p:cNvSpPr>
              <p:nvPr/>
            </p:nvSpPr>
            <p:spPr bwMode="auto">
              <a:xfrm>
                <a:off x="2971" y="1932"/>
                <a:ext cx="1225" cy="36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2" name="Rectangle 283"/>
              <p:cNvSpPr>
                <a:spLocks noChangeArrowheads="1"/>
              </p:cNvSpPr>
              <p:nvPr/>
            </p:nvSpPr>
            <p:spPr bwMode="auto">
              <a:xfrm>
                <a:off x="2971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3" name="AutoShape 284"/>
              <p:cNvSpPr>
                <a:spLocks noChangeArrowheads="1"/>
              </p:cNvSpPr>
              <p:nvPr/>
            </p:nvSpPr>
            <p:spPr bwMode="auto">
              <a:xfrm rot="5400000">
                <a:off x="2837" y="1706"/>
                <a:ext cx="726" cy="453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789" name="Group 285"/>
            <p:cNvGrpSpPr>
              <a:grpSpLocks/>
            </p:cNvGrpSpPr>
            <p:nvPr/>
          </p:nvGrpSpPr>
          <p:grpSpPr bwMode="auto">
            <a:xfrm>
              <a:off x="3751" y="1847"/>
              <a:ext cx="265" cy="158"/>
              <a:chOff x="4240" y="1570"/>
              <a:chExt cx="1225" cy="727"/>
            </a:xfrm>
          </p:grpSpPr>
          <p:sp>
            <p:nvSpPr>
              <p:cNvPr id="30936" name="Rectangle 286"/>
              <p:cNvSpPr>
                <a:spLocks noChangeArrowheads="1"/>
              </p:cNvSpPr>
              <p:nvPr/>
            </p:nvSpPr>
            <p:spPr bwMode="auto">
              <a:xfrm>
                <a:off x="4240" y="1571"/>
                <a:ext cx="1225" cy="24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7" name="Rectangle 287"/>
              <p:cNvSpPr>
                <a:spLocks noChangeArrowheads="1"/>
              </p:cNvSpPr>
              <p:nvPr/>
            </p:nvSpPr>
            <p:spPr bwMode="auto">
              <a:xfrm>
                <a:off x="4240" y="1810"/>
                <a:ext cx="1225" cy="24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8" name="Rectangle 288"/>
              <p:cNvSpPr>
                <a:spLocks noChangeArrowheads="1"/>
              </p:cNvSpPr>
              <p:nvPr/>
            </p:nvSpPr>
            <p:spPr bwMode="auto">
              <a:xfrm>
                <a:off x="4240" y="2052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9" name="Rectangle 289"/>
              <p:cNvSpPr>
                <a:spLocks noChangeArrowheads="1"/>
              </p:cNvSpPr>
              <p:nvPr/>
            </p:nvSpPr>
            <p:spPr bwMode="auto">
              <a:xfrm>
                <a:off x="4240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790" name="Group 290"/>
            <p:cNvGrpSpPr>
              <a:grpSpLocks/>
            </p:cNvGrpSpPr>
            <p:nvPr/>
          </p:nvGrpSpPr>
          <p:grpSpPr bwMode="auto">
            <a:xfrm>
              <a:off x="2928" y="2017"/>
              <a:ext cx="265" cy="159"/>
              <a:chOff x="476" y="2794"/>
              <a:chExt cx="1224" cy="728"/>
            </a:xfrm>
          </p:grpSpPr>
          <p:sp>
            <p:nvSpPr>
              <p:cNvPr id="30931" name="Rectangle 291"/>
              <p:cNvSpPr>
                <a:spLocks noChangeArrowheads="1"/>
              </p:cNvSpPr>
              <p:nvPr/>
            </p:nvSpPr>
            <p:spPr bwMode="auto">
              <a:xfrm>
                <a:off x="476" y="2794"/>
                <a:ext cx="1224" cy="7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932" name="Group 292"/>
              <p:cNvGrpSpPr>
                <a:grpSpLocks/>
              </p:cNvGrpSpPr>
              <p:nvPr/>
            </p:nvGrpSpPr>
            <p:grpSpPr bwMode="auto">
              <a:xfrm>
                <a:off x="476" y="2794"/>
                <a:ext cx="1221" cy="725"/>
                <a:chOff x="476" y="2794"/>
                <a:chExt cx="1221" cy="725"/>
              </a:xfrm>
            </p:grpSpPr>
            <p:sp>
              <p:nvSpPr>
                <p:cNvPr id="30934" name="Rectangle 293"/>
                <p:cNvSpPr>
                  <a:spLocks noChangeArrowheads="1"/>
                </p:cNvSpPr>
                <p:nvPr/>
              </p:nvSpPr>
              <p:spPr bwMode="auto">
                <a:xfrm>
                  <a:off x="476" y="3085"/>
                  <a:ext cx="1221" cy="125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35" name="Rectangle 294"/>
                <p:cNvSpPr>
                  <a:spLocks noChangeArrowheads="1"/>
                </p:cNvSpPr>
                <p:nvPr/>
              </p:nvSpPr>
              <p:spPr bwMode="auto">
                <a:xfrm rot="-5400000">
                  <a:off x="484" y="3091"/>
                  <a:ext cx="725" cy="131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933" name="Rectangle 295"/>
              <p:cNvSpPr>
                <a:spLocks noChangeArrowheads="1"/>
              </p:cNvSpPr>
              <p:nvPr/>
            </p:nvSpPr>
            <p:spPr bwMode="auto">
              <a:xfrm>
                <a:off x="476" y="2795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91" name="Rectangle 296"/>
            <p:cNvSpPr>
              <a:spLocks noChangeArrowheads="1"/>
            </p:cNvSpPr>
            <p:nvPr/>
          </p:nvSpPr>
          <p:spPr bwMode="auto">
            <a:xfrm>
              <a:off x="3203" y="2017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2" name="Rectangle 297"/>
            <p:cNvSpPr>
              <a:spLocks noChangeArrowheads="1"/>
            </p:cNvSpPr>
            <p:nvPr/>
          </p:nvSpPr>
          <p:spPr bwMode="auto">
            <a:xfrm>
              <a:off x="3752" y="2186"/>
              <a:ext cx="26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3" name="Rectangle 298"/>
            <p:cNvSpPr>
              <a:spLocks noChangeArrowheads="1"/>
            </p:cNvSpPr>
            <p:nvPr/>
          </p:nvSpPr>
          <p:spPr bwMode="auto">
            <a:xfrm>
              <a:off x="3752" y="2291"/>
              <a:ext cx="26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4" name="Rectangle 299"/>
            <p:cNvSpPr>
              <a:spLocks noChangeArrowheads="1"/>
            </p:cNvSpPr>
            <p:nvPr/>
          </p:nvSpPr>
          <p:spPr bwMode="auto">
            <a:xfrm>
              <a:off x="3752" y="2227"/>
              <a:ext cx="264" cy="7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5" name="Rectangle 300"/>
            <p:cNvSpPr>
              <a:spLocks noChangeArrowheads="1"/>
            </p:cNvSpPr>
            <p:nvPr/>
          </p:nvSpPr>
          <p:spPr bwMode="auto">
            <a:xfrm>
              <a:off x="3752" y="2186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6" name="AutoShape 301"/>
            <p:cNvSpPr>
              <a:spLocks noChangeArrowheads="1"/>
            </p:cNvSpPr>
            <p:nvPr/>
          </p:nvSpPr>
          <p:spPr bwMode="auto">
            <a:xfrm>
              <a:off x="3850" y="2227"/>
              <a:ext cx="59" cy="79"/>
            </a:xfrm>
            <a:prstGeom prst="star16">
              <a:avLst>
                <a:gd name="adj" fmla="val 375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7" name="Rectangle 302"/>
            <p:cNvSpPr>
              <a:spLocks noChangeArrowheads="1"/>
            </p:cNvSpPr>
            <p:nvPr/>
          </p:nvSpPr>
          <p:spPr bwMode="auto">
            <a:xfrm>
              <a:off x="3751" y="2017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8" name="Rectangle 303"/>
            <p:cNvSpPr>
              <a:spLocks noChangeArrowheads="1"/>
            </p:cNvSpPr>
            <p:nvPr/>
          </p:nvSpPr>
          <p:spPr bwMode="auto">
            <a:xfrm>
              <a:off x="3751" y="2069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9" name="Rectangle 304"/>
            <p:cNvSpPr>
              <a:spLocks noChangeArrowheads="1"/>
            </p:cNvSpPr>
            <p:nvPr/>
          </p:nvSpPr>
          <p:spPr bwMode="auto">
            <a:xfrm>
              <a:off x="3751" y="2122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0" name="Rectangle 305"/>
            <p:cNvSpPr>
              <a:spLocks noChangeArrowheads="1"/>
            </p:cNvSpPr>
            <p:nvPr/>
          </p:nvSpPr>
          <p:spPr bwMode="auto">
            <a:xfrm>
              <a:off x="3751" y="2017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1" name="Rectangle 306"/>
            <p:cNvSpPr>
              <a:spLocks noChangeArrowheads="1"/>
            </p:cNvSpPr>
            <p:nvPr/>
          </p:nvSpPr>
          <p:spPr bwMode="auto">
            <a:xfrm>
              <a:off x="2928" y="2186"/>
              <a:ext cx="265" cy="5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2" name="Rectangle 307"/>
            <p:cNvSpPr>
              <a:spLocks noChangeArrowheads="1"/>
            </p:cNvSpPr>
            <p:nvPr/>
          </p:nvSpPr>
          <p:spPr bwMode="auto">
            <a:xfrm>
              <a:off x="2928" y="2238"/>
              <a:ext cx="265" cy="5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3" name="Rectangle 308"/>
            <p:cNvSpPr>
              <a:spLocks noChangeArrowheads="1"/>
            </p:cNvSpPr>
            <p:nvPr/>
          </p:nvSpPr>
          <p:spPr bwMode="auto">
            <a:xfrm>
              <a:off x="2928" y="2291"/>
              <a:ext cx="265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4" name="Rectangle 309"/>
            <p:cNvSpPr>
              <a:spLocks noChangeArrowheads="1"/>
            </p:cNvSpPr>
            <p:nvPr/>
          </p:nvSpPr>
          <p:spPr bwMode="auto">
            <a:xfrm>
              <a:off x="2928" y="2185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5" name="Rectangle 310"/>
            <p:cNvSpPr>
              <a:spLocks noChangeArrowheads="1"/>
            </p:cNvSpPr>
            <p:nvPr/>
          </p:nvSpPr>
          <p:spPr bwMode="auto">
            <a:xfrm>
              <a:off x="3478" y="207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6" name="Rectangle 311"/>
            <p:cNvSpPr>
              <a:spLocks noChangeArrowheads="1"/>
            </p:cNvSpPr>
            <p:nvPr/>
          </p:nvSpPr>
          <p:spPr bwMode="auto">
            <a:xfrm>
              <a:off x="3478" y="2018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7" name="Rectangle 312"/>
            <p:cNvSpPr>
              <a:spLocks noChangeArrowheads="1"/>
            </p:cNvSpPr>
            <p:nvPr/>
          </p:nvSpPr>
          <p:spPr bwMode="auto">
            <a:xfrm>
              <a:off x="3478" y="2117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8" name="Rectangle 313"/>
            <p:cNvSpPr>
              <a:spLocks noChangeArrowheads="1"/>
            </p:cNvSpPr>
            <p:nvPr/>
          </p:nvSpPr>
          <p:spPr bwMode="auto">
            <a:xfrm>
              <a:off x="3478" y="2018"/>
              <a:ext cx="265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09" name="Group 314"/>
            <p:cNvGrpSpPr>
              <a:grpSpLocks/>
            </p:cNvGrpSpPr>
            <p:nvPr/>
          </p:nvGrpSpPr>
          <p:grpSpPr bwMode="auto">
            <a:xfrm>
              <a:off x="3203" y="2189"/>
              <a:ext cx="265" cy="159"/>
              <a:chOff x="1699" y="1574"/>
              <a:chExt cx="1226" cy="817"/>
            </a:xfrm>
          </p:grpSpPr>
          <p:grpSp>
            <p:nvGrpSpPr>
              <p:cNvPr id="30913" name="Group 315"/>
              <p:cNvGrpSpPr>
                <a:grpSpLocks/>
              </p:cNvGrpSpPr>
              <p:nvPr/>
            </p:nvGrpSpPr>
            <p:grpSpPr bwMode="auto">
              <a:xfrm>
                <a:off x="1699" y="1574"/>
                <a:ext cx="1226" cy="409"/>
                <a:chOff x="1699" y="1571"/>
                <a:chExt cx="1226" cy="719"/>
              </a:xfrm>
            </p:grpSpPr>
            <p:sp>
              <p:nvSpPr>
                <p:cNvPr id="30923" name="Rectangle 316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4" name="Rectangle 317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5" name="Rectangle 318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6" name="Rectangle 319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7" name="Rectangle 320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8" name="Rectangle 321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9" name="Rectangle 322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30" name="Rectangle 323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0914" name="Group 324"/>
              <p:cNvGrpSpPr>
                <a:grpSpLocks/>
              </p:cNvGrpSpPr>
              <p:nvPr/>
            </p:nvGrpSpPr>
            <p:grpSpPr bwMode="auto">
              <a:xfrm>
                <a:off x="1699" y="1982"/>
                <a:ext cx="1226" cy="409"/>
                <a:chOff x="1699" y="1571"/>
                <a:chExt cx="1226" cy="719"/>
              </a:xfrm>
            </p:grpSpPr>
            <p:sp>
              <p:nvSpPr>
                <p:cNvPr id="30915" name="Rectangle 325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6" name="Rectangle 326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7" name="Rectangle 327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8" name="Rectangle 328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9" name="Rectangle 329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0" name="Rectangle 330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1" name="Rectangle 331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2" name="Rectangle 332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0810" name="Rectangle 333"/>
            <p:cNvSpPr>
              <a:spLocks noChangeArrowheads="1"/>
            </p:cNvSpPr>
            <p:nvPr/>
          </p:nvSpPr>
          <p:spPr bwMode="auto">
            <a:xfrm>
              <a:off x="3203" y="2186"/>
              <a:ext cx="98" cy="7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1" name="Rectangle 334"/>
            <p:cNvSpPr>
              <a:spLocks noChangeArrowheads="1"/>
            </p:cNvSpPr>
            <p:nvPr/>
          </p:nvSpPr>
          <p:spPr bwMode="auto">
            <a:xfrm>
              <a:off x="3203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12" name="Group 335"/>
            <p:cNvGrpSpPr>
              <a:grpSpLocks/>
            </p:cNvGrpSpPr>
            <p:nvPr/>
          </p:nvGrpSpPr>
          <p:grpSpPr bwMode="auto">
            <a:xfrm>
              <a:off x="3209" y="2187"/>
              <a:ext cx="87" cy="71"/>
              <a:chOff x="1703" y="1561"/>
              <a:chExt cx="441" cy="375"/>
            </a:xfrm>
          </p:grpSpPr>
          <p:sp>
            <p:nvSpPr>
              <p:cNvPr id="369" name="AutoShape 336"/>
              <p:cNvSpPr>
                <a:spLocks noChangeArrowheads="1"/>
              </p:cNvSpPr>
              <p:nvPr/>
            </p:nvSpPr>
            <p:spPr bwMode="auto">
              <a:xfrm>
                <a:off x="170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0" name="AutoShape 337"/>
              <p:cNvSpPr>
                <a:spLocks noChangeArrowheads="1"/>
              </p:cNvSpPr>
              <p:nvPr/>
            </p:nvSpPr>
            <p:spPr bwMode="auto">
              <a:xfrm>
                <a:off x="1759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1" name="AutoShape 338"/>
              <p:cNvSpPr>
                <a:spLocks noChangeArrowheads="1"/>
              </p:cNvSpPr>
              <p:nvPr/>
            </p:nvSpPr>
            <p:spPr bwMode="auto">
              <a:xfrm>
                <a:off x="1815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2" name="AutoShape 339"/>
              <p:cNvSpPr>
                <a:spLocks noChangeArrowheads="1"/>
              </p:cNvSpPr>
              <p:nvPr/>
            </p:nvSpPr>
            <p:spPr bwMode="auto">
              <a:xfrm>
                <a:off x="1870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3" name="AutoShape 340"/>
              <p:cNvSpPr>
                <a:spLocks noChangeArrowheads="1"/>
              </p:cNvSpPr>
              <p:nvPr/>
            </p:nvSpPr>
            <p:spPr bwMode="auto">
              <a:xfrm>
                <a:off x="1926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4" name="AutoShape 341"/>
              <p:cNvSpPr>
                <a:spLocks noChangeArrowheads="1"/>
              </p:cNvSpPr>
              <p:nvPr/>
            </p:nvSpPr>
            <p:spPr bwMode="auto">
              <a:xfrm>
                <a:off x="1982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5" name="AutoShape 342"/>
              <p:cNvSpPr>
                <a:spLocks noChangeArrowheads="1"/>
              </p:cNvSpPr>
              <p:nvPr/>
            </p:nvSpPr>
            <p:spPr bwMode="auto">
              <a:xfrm>
                <a:off x="204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6" name="AutoShape 343"/>
              <p:cNvSpPr>
                <a:spLocks noChangeArrowheads="1"/>
              </p:cNvSpPr>
              <p:nvPr/>
            </p:nvSpPr>
            <p:spPr bwMode="auto">
              <a:xfrm>
                <a:off x="2098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7" name="AutoShape 344"/>
              <p:cNvSpPr>
                <a:spLocks noChangeArrowheads="1"/>
              </p:cNvSpPr>
              <p:nvPr/>
            </p:nvSpPr>
            <p:spPr bwMode="auto">
              <a:xfrm>
                <a:off x="172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8" name="AutoShape 345"/>
              <p:cNvSpPr>
                <a:spLocks noChangeArrowheads="1"/>
              </p:cNvSpPr>
              <p:nvPr/>
            </p:nvSpPr>
            <p:spPr bwMode="auto">
              <a:xfrm>
                <a:off x="1784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9" name="AutoShape 346"/>
              <p:cNvSpPr>
                <a:spLocks noChangeArrowheads="1"/>
              </p:cNvSpPr>
              <p:nvPr/>
            </p:nvSpPr>
            <p:spPr bwMode="auto">
              <a:xfrm>
                <a:off x="1840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0" name="AutoShape 347"/>
              <p:cNvSpPr>
                <a:spLocks noChangeArrowheads="1"/>
              </p:cNvSpPr>
              <p:nvPr/>
            </p:nvSpPr>
            <p:spPr bwMode="auto">
              <a:xfrm>
                <a:off x="189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1" name="AutoShape 348"/>
              <p:cNvSpPr>
                <a:spLocks noChangeArrowheads="1"/>
              </p:cNvSpPr>
              <p:nvPr/>
            </p:nvSpPr>
            <p:spPr bwMode="auto">
              <a:xfrm>
                <a:off x="195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2" name="AutoShape 349"/>
              <p:cNvSpPr>
                <a:spLocks noChangeArrowheads="1"/>
              </p:cNvSpPr>
              <p:nvPr/>
            </p:nvSpPr>
            <p:spPr bwMode="auto">
              <a:xfrm>
                <a:off x="2012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3" name="AutoShape 350"/>
              <p:cNvSpPr>
                <a:spLocks noChangeArrowheads="1"/>
              </p:cNvSpPr>
              <p:nvPr/>
            </p:nvSpPr>
            <p:spPr bwMode="auto">
              <a:xfrm>
                <a:off x="206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4" name="AutoShape 351"/>
              <p:cNvSpPr>
                <a:spLocks noChangeArrowheads="1"/>
              </p:cNvSpPr>
              <p:nvPr/>
            </p:nvSpPr>
            <p:spPr bwMode="auto">
              <a:xfrm>
                <a:off x="170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5" name="AutoShape 352"/>
              <p:cNvSpPr>
                <a:spLocks noChangeArrowheads="1"/>
              </p:cNvSpPr>
              <p:nvPr/>
            </p:nvSpPr>
            <p:spPr bwMode="auto">
              <a:xfrm>
                <a:off x="1759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6" name="AutoShape 353"/>
              <p:cNvSpPr>
                <a:spLocks noChangeArrowheads="1"/>
              </p:cNvSpPr>
              <p:nvPr/>
            </p:nvSpPr>
            <p:spPr bwMode="auto">
              <a:xfrm>
                <a:off x="1815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7" name="AutoShape 354"/>
              <p:cNvSpPr>
                <a:spLocks noChangeArrowheads="1"/>
              </p:cNvSpPr>
              <p:nvPr/>
            </p:nvSpPr>
            <p:spPr bwMode="auto">
              <a:xfrm>
                <a:off x="1870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8" name="AutoShape 355"/>
              <p:cNvSpPr>
                <a:spLocks noChangeArrowheads="1"/>
              </p:cNvSpPr>
              <p:nvPr/>
            </p:nvSpPr>
            <p:spPr bwMode="auto">
              <a:xfrm>
                <a:off x="1926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9" name="AutoShape 356"/>
              <p:cNvSpPr>
                <a:spLocks noChangeArrowheads="1"/>
              </p:cNvSpPr>
              <p:nvPr/>
            </p:nvSpPr>
            <p:spPr bwMode="auto">
              <a:xfrm>
                <a:off x="1987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0" name="AutoShape 357"/>
              <p:cNvSpPr>
                <a:spLocks noChangeArrowheads="1"/>
              </p:cNvSpPr>
              <p:nvPr/>
            </p:nvSpPr>
            <p:spPr bwMode="auto">
              <a:xfrm>
                <a:off x="204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1" name="AutoShape 358"/>
              <p:cNvSpPr>
                <a:spLocks noChangeArrowheads="1"/>
              </p:cNvSpPr>
              <p:nvPr/>
            </p:nvSpPr>
            <p:spPr bwMode="auto">
              <a:xfrm>
                <a:off x="2098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2" name="AutoShape 359"/>
              <p:cNvSpPr>
                <a:spLocks noChangeArrowheads="1"/>
              </p:cNvSpPr>
              <p:nvPr/>
            </p:nvSpPr>
            <p:spPr bwMode="auto">
              <a:xfrm>
                <a:off x="1733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3" name="AutoShape 360"/>
              <p:cNvSpPr>
                <a:spLocks noChangeArrowheads="1"/>
              </p:cNvSpPr>
              <p:nvPr/>
            </p:nvSpPr>
            <p:spPr bwMode="auto">
              <a:xfrm>
                <a:off x="1789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4" name="AutoShape 361"/>
              <p:cNvSpPr>
                <a:spLocks noChangeArrowheads="1"/>
              </p:cNvSpPr>
              <p:nvPr/>
            </p:nvSpPr>
            <p:spPr bwMode="auto">
              <a:xfrm>
                <a:off x="1845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5" name="AutoShape 362"/>
              <p:cNvSpPr>
                <a:spLocks noChangeArrowheads="1"/>
              </p:cNvSpPr>
              <p:nvPr/>
            </p:nvSpPr>
            <p:spPr bwMode="auto">
              <a:xfrm>
                <a:off x="1901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6" name="AutoShape 363"/>
              <p:cNvSpPr>
                <a:spLocks noChangeArrowheads="1"/>
              </p:cNvSpPr>
              <p:nvPr/>
            </p:nvSpPr>
            <p:spPr bwMode="auto">
              <a:xfrm>
                <a:off x="1956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7" name="AutoShape 364"/>
              <p:cNvSpPr>
                <a:spLocks noChangeArrowheads="1"/>
              </p:cNvSpPr>
              <p:nvPr/>
            </p:nvSpPr>
            <p:spPr bwMode="auto">
              <a:xfrm>
                <a:off x="2017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8" name="AutoShape 365"/>
              <p:cNvSpPr>
                <a:spLocks noChangeArrowheads="1"/>
              </p:cNvSpPr>
              <p:nvPr/>
            </p:nvSpPr>
            <p:spPr bwMode="auto">
              <a:xfrm>
                <a:off x="2073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9" name="AutoShape 366"/>
              <p:cNvSpPr>
                <a:spLocks noChangeArrowheads="1"/>
              </p:cNvSpPr>
              <p:nvPr/>
            </p:nvSpPr>
            <p:spPr bwMode="auto">
              <a:xfrm>
                <a:off x="170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0" name="AutoShape 367"/>
              <p:cNvSpPr>
                <a:spLocks noChangeArrowheads="1"/>
              </p:cNvSpPr>
              <p:nvPr/>
            </p:nvSpPr>
            <p:spPr bwMode="auto">
              <a:xfrm>
                <a:off x="1759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1" name="AutoShape 368"/>
              <p:cNvSpPr>
                <a:spLocks noChangeArrowheads="1"/>
              </p:cNvSpPr>
              <p:nvPr/>
            </p:nvSpPr>
            <p:spPr bwMode="auto">
              <a:xfrm>
                <a:off x="1815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2" name="AutoShape 369"/>
              <p:cNvSpPr>
                <a:spLocks noChangeArrowheads="1"/>
              </p:cNvSpPr>
              <p:nvPr/>
            </p:nvSpPr>
            <p:spPr bwMode="auto">
              <a:xfrm>
                <a:off x="1870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3" name="AutoShape 370"/>
              <p:cNvSpPr>
                <a:spLocks noChangeArrowheads="1"/>
              </p:cNvSpPr>
              <p:nvPr/>
            </p:nvSpPr>
            <p:spPr bwMode="auto">
              <a:xfrm>
                <a:off x="1926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4" name="AutoShape 371"/>
              <p:cNvSpPr>
                <a:spLocks noChangeArrowheads="1"/>
              </p:cNvSpPr>
              <p:nvPr/>
            </p:nvSpPr>
            <p:spPr bwMode="auto">
              <a:xfrm>
                <a:off x="1987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5" name="AutoShape 372"/>
              <p:cNvSpPr>
                <a:spLocks noChangeArrowheads="1"/>
              </p:cNvSpPr>
              <p:nvPr/>
            </p:nvSpPr>
            <p:spPr bwMode="auto">
              <a:xfrm>
                <a:off x="204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6" name="AutoShape 373"/>
              <p:cNvSpPr>
                <a:spLocks noChangeArrowheads="1"/>
              </p:cNvSpPr>
              <p:nvPr/>
            </p:nvSpPr>
            <p:spPr bwMode="auto">
              <a:xfrm>
                <a:off x="2098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7" name="AutoShape 374"/>
              <p:cNvSpPr>
                <a:spLocks noChangeArrowheads="1"/>
              </p:cNvSpPr>
              <p:nvPr/>
            </p:nvSpPr>
            <p:spPr bwMode="auto">
              <a:xfrm>
                <a:off x="1733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8" name="AutoShape 375"/>
              <p:cNvSpPr>
                <a:spLocks noChangeArrowheads="1"/>
              </p:cNvSpPr>
              <p:nvPr/>
            </p:nvSpPr>
            <p:spPr bwMode="auto">
              <a:xfrm>
                <a:off x="1789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9" name="AutoShape 376"/>
              <p:cNvSpPr>
                <a:spLocks noChangeArrowheads="1"/>
              </p:cNvSpPr>
              <p:nvPr/>
            </p:nvSpPr>
            <p:spPr bwMode="auto">
              <a:xfrm>
                <a:off x="1845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0" name="AutoShape 377"/>
              <p:cNvSpPr>
                <a:spLocks noChangeArrowheads="1"/>
              </p:cNvSpPr>
              <p:nvPr/>
            </p:nvSpPr>
            <p:spPr bwMode="auto">
              <a:xfrm>
                <a:off x="1901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1" name="AutoShape 378"/>
              <p:cNvSpPr>
                <a:spLocks noChangeArrowheads="1"/>
              </p:cNvSpPr>
              <p:nvPr/>
            </p:nvSpPr>
            <p:spPr bwMode="auto">
              <a:xfrm>
                <a:off x="1956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2" name="AutoShape 379"/>
              <p:cNvSpPr>
                <a:spLocks noChangeArrowheads="1"/>
              </p:cNvSpPr>
              <p:nvPr/>
            </p:nvSpPr>
            <p:spPr bwMode="auto">
              <a:xfrm>
                <a:off x="2017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3" name="AutoShape 380"/>
              <p:cNvSpPr>
                <a:spLocks noChangeArrowheads="1"/>
              </p:cNvSpPr>
              <p:nvPr/>
            </p:nvSpPr>
            <p:spPr bwMode="auto">
              <a:xfrm>
                <a:off x="2073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4" name="AutoShape 381"/>
              <p:cNvSpPr>
                <a:spLocks noChangeArrowheads="1"/>
              </p:cNvSpPr>
              <p:nvPr/>
            </p:nvSpPr>
            <p:spPr bwMode="auto">
              <a:xfrm>
                <a:off x="170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5" name="AutoShape 382"/>
              <p:cNvSpPr>
                <a:spLocks noChangeArrowheads="1"/>
              </p:cNvSpPr>
              <p:nvPr/>
            </p:nvSpPr>
            <p:spPr bwMode="auto">
              <a:xfrm>
                <a:off x="1759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6" name="AutoShape 383"/>
              <p:cNvSpPr>
                <a:spLocks noChangeArrowheads="1"/>
              </p:cNvSpPr>
              <p:nvPr/>
            </p:nvSpPr>
            <p:spPr bwMode="auto">
              <a:xfrm>
                <a:off x="1815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7" name="AutoShape 384"/>
              <p:cNvSpPr>
                <a:spLocks noChangeArrowheads="1"/>
              </p:cNvSpPr>
              <p:nvPr/>
            </p:nvSpPr>
            <p:spPr bwMode="auto">
              <a:xfrm>
                <a:off x="1870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8" name="AutoShape 385"/>
              <p:cNvSpPr>
                <a:spLocks noChangeArrowheads="1"/>
              </p:cNvSpPr>
              <p:nvPr/>
            </p:nvSpPr>
            <p:spPr bwMode="auto">
              <a:xfrm>
                <a:off x="1926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9" name="AutoShape 386"/>
              <p:cNvSpPr>
                <a:spLocks noChangeArrowheads="1"/>
              </p:cNvSpPr>
              <p:nvPr/>
            </p:nvSpPr>
            <p:spPr bwMode="auto">
              <a:xfrm>
                <a:off x="1982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0" name="AutoShape 387"/>
              <p:cNvSpPr>
                <a:spLocks noChangeArrowheads="1"/>
              </p:cNvSpPr>
              <p:nvPr/>
            </p:nvSpPr>
            <p:spPr bwMode="auto">
              <a:xfrm>
                <a:off x="204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1" name="AutoShape 388"/>
              <p:cNvSpPr>
                <a:spLocks noChangeArrowheads="1"/>
              </p:cNvSpPr>
              <p:nvPr/>
            </p:nvSpPr>
            <p:spPr bwMode="auto">
              <a:xfrm>
                <a:off x="2098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2" name="AutoShape 389"/>
              <p:cNvSpPr>
                <a:spLocks noChangeArrowheads="1"/>
              </p:cNvSpPr>
              <p:nvPr/>
            </p:nvSpPr>
            <p:spPr bwMode="auto">
              <a:xfrm>
                <a:off x="172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3" name="AutoShape 390"/>
              <p:cNvSpPr>
                <a:spLocks noChangeArrowheads="1"/>
              </p:cNvSpPr>
              <p:nvPr/>
            </p:nvSpPr>
            <p:spPr bwMode="auto">
              <a:xfrm>
                <a:off x="1784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4" name="AutoShape 391"/>
              <p:cNvSpPr>
                <a:spLocks noChangeArrowheads="1"/>
              </p:cNvSpPr>
              <p:nvPr/>
            </p:nvSpPr>
            <p:spPr bwMode="auto">
              <a:xfrm>
                <a:off x="1840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5" name="AutoShape 392"/>
              <p:cNvSpPr>
                <a:spLocks noChangeArrowheads="1"/>
              </p:cNvSpPr>
              <p:nvPr/>
            </p:nvSpPr>
            <p:spPr bwMode="auto">
              <a:xfrm>
                <a:off x="189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6" name="AutoShape 393"/>
              <p:cNvSpPr>
                <a:spLocks noChangeArrowheads="1"/>
              </p:cNvSpPr>
              <p:nvPr/>
            </p:nvSpPr>
            <p:spPr bwMode="auto">
              <a:xfrm>
                <a:off x="195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7" name="AutoShape 394"/>
              <p:cNvSpPr>
                <a:spLocks noChangeArrowheads="1"/>
              </p:cNvSpPr>
              <p:nvPr/>
            </p:nvSpPr>
            <p:spPr bwMode="auto">
              <a:xfrm>
                <a:off x="2012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8" name="AutoShape 395"/>
              <p:cNvSpPr>
                <a:spLocks noChangeArrowheads="1"/>
              </p:cNvSpPr>
              <p:nvPr/>
            </p:nvSpPr>
            <p:spPr bwMode="auto">
              <a:xfrm>
                <a:off x="206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  <p:sp>
          <p:nvSpPr>
            <p:cNvPr id="30813" name="Rectangle 396"/>
            <p:cNvSpPr>
              <a:spLocks noChangeArrowheads="1"/>
            </p:cNvSpPr>
            <p:nvPr/>
          </p:nvSpPr>
          <p:spPr bwMode="auto">
            <a:xfrm>
              <a:off x="3477" y="2185"/>
              <a:ext cx="264" cy="1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4" name="Rectangle 397"/>
            <p:cNvSpPr>
              <a:spLocks noChangeArrowheads="1"/>
            </p:cNvSpPr>
            <p:nvPr/>
          </p:nvSpPr>
          <p:spPr bwMode="auto">
            <a:xfrm>
              <a:off x="3477" y="2196"/>
              <a:ext cx="264" cy="19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5" name="Rectangle 398"/>
            <p:cNvSpPr>
              <a:spLocks noChangeArrowheads="1"/>
            </p:cNvSpPr>
            <p:nvPr/>
          </p:nvSpPr>
          <p:spPr bwMode="auto">
            <a:xfrm>
              <a:off x="3477" y="2314"/>
              <a:ext cx="264" cy="2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6" name="Rectangle 399"/>
            <p:cNvSpPr>
              <a:spLocks noChangeArrowheads="1"/>
            </p:cNvSpPr>
            <p:nvPr/>
          </p:nvSpPr>
          <p:spPr bwMode="auto">
            <a:xfrm>
              <a:off x="3477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17" name="Group 400"/>
            <p:cNvGrpSpPr>
              <a:grpSpLocks/>
            </p:cNvGrpSpPr>
            <p:nvPr/>
          </p:nvGrpSpPr>
          <p:grpSpPr bwMode="auto">
            <a:xfrm>
              <a:off x="3570" y="2219"/>
              <a:ext cx="72" cy="81"/>
              <a:chOff x="3334" y="2431"/>
              <a:chExt cx="421" cy="494"/>
            </a:xfrm>
          </p:grpSpPr>
          <p:sp>
            <p:nvSpPr>
              <p:cNvPr id="30851" name="AutoShape 401"/>
              <p:cNvSpPr>
                <a:spLocks noChangeArrowheads="1"/>
              </p:cNvSpPr>
              <p:nvPr/>
            </p:nvSpPr>
            <p:spPr bwMode="auto">
              <a:xfrm>
                <a:off x="3334" y="243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52" name="AutoShape 402"/>
              <p:cNvSpPr>
                <a:spLocks noChangeArrowheads="1"/>
              </p:cNvSpPr>
              <p:nvPr/>
            </p:nvSpPr>
            <p:spPr bwMode="auto">
              <a:xfrm rot="10800000">
                <a:off x="3334" y="256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818" name="Group 403"/>
            <p:cNvGrpSpPr>
              <a:grpSpLocks/>
            </p:cNvGrpSpPr>
            <p:nvPr/>
          </p:nvGrpSpPr>
          <p:grpSpPr bwMode="auto">
            <a:xfrm>
              <a:off x="2928" y="2352"/>
              <a:ext cx="265" cy="159"/>
              <a:chOff x="429" y="2477"/>
              <a:chExt cx="1226" cy="729"/>
            </a:xfrm>
          </p:grpSpPr>
          <p:sp>
            <p:nvSpPr>
              <p:cNvPr id="30833" name="Rectangle 404"/>
              <p:cNvSpPr>
                <a:spLocks noChangeArrowheads="1"/>
              </p:cNvSpPr>
              <p:nvPr/>
            </p:nvSpPr>
            <p:spPr bwMode="auto">
              <a:xfrm>
                <a:off x="431" y="2478"/>
                <a:ext cx="1224" cy="727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AutoShape 405"/>
              <p:cNvSpPr>
                <a:spLocks noChangeArrowheads="1"/>
              </p:cNvSpPr>
              <p:nvPr/>
            </p:nvSpPr>
            <p:spPr bwMode="auto">
              <a:xfrm>
                <a:off x="947" y="2476"/>
                <a:ext cx="139" cy="377"/>
              </a:xfrm>
              <a:custGeom>
                <a:avLst/>
                <a:gdLst>
                  <a:gd name="T0" fmla="*/ 109 w 21600"/>
                  <a:gd name="T1" fmla="*/ 187 h 21600"/>
                  <a:gd name="T2" fmla="*/ 68 w 21600"/>
                  <a:gd name="T3" fmla="*/ 374 h 21600"/>
                  <a:gd name="T4" fmla="*/ 27 w 21600"/>
                  <a:gd name="T5" fmla="*/ 18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6035 w 21600"/>
                  <a:gd name="T13" fmla="*/ 6006 h 21600"/>
                  <a:gd name="T14" fmla="*/ 15565 w 21600"/>
                  <a:gd name="T15" fmla="*/ 1559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418" y="21600"/>
                    </a:lnTo>
                    <a:lnTo>
                      <a:pt x="1318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1" name="AutoShape 406"/>
              <p:cNvSpPr>
                <a:spLocks noChangeArrowheads="1"/>
              </p:cNvSpPr>
              <p:nvPr/>
            </p:nvSpPr>
            <p:spPr bwMode="auto">
              <a:xfrm rot="10800000">
                <a:off x="947" y="2852"/>
                <a:ext cx="139" cy="354"/>
              </a:xfrm>
              <a:custGeom>
                <a:avLst/>
                <a:gdLst>
                  <a:gd name="T0" fmla="*/ 110 w 21600"/>
                  <a:gd name="T1" fmla="*/ 177 h 21600"/>
                  <a:gd name="T2" fmla="*/ 68 w 21600"/>
                  <a:gd name="T3" fmla="*/ 353 h 21600"/>
                  <a:gd name="T4" fmla="*/ 26 w 21600"/>
                  <a:gd name="T5" fmla="*/ 17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35 h 21600"/>
                  <a:gd name="T14" fmla="*/ 15724 w 21600"/>
                  <a:gd name="T15" fmla="*/ 156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2" name="AutoShape 407"/>
              <p:cNvSpPr>
                <a:spLocks noChangeArrowheads="1"/>
              </p:cNvSpPr>
              <p:nvPr/>
            </p:nvSpPr>
            <p:spPr bwMode="auto">
              <a:xfrm rot="5400000">
                <a:off x="1267" y="2524"/>
                <a:ext cx="138" cy="638"/>
              </a:xfrm>
              <a:custGeom>
                <a:avLst/>
                <a:gdLst>
                  <a:gd name="T0" fmla="*/ 111 w 21600"/>
                  <a:gd name="T1" fmla="*/ 320 h 21600"/>
                  <a:gd name="T2" fmla="*/ 68 w 21600"/>
                  <a:gd name="T3" fmla="*/ 640 h 21600"/>
                  <a:gd name="T4" fmla="*/ 25 w 21600"/>
                  <a:gd name="T5" fmla="*/ 320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718 w 21600"/>
                  <a:gd name="T13" fmla="*/ 5771 h 21600"/>
                  <a:gd name="T14" fmla="*/ 15882 w 21600"/>
                  <a:gd name="T15" fmla="*/ 1582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941" y="21600"/>
                    </a:lnTo>
                    <a:lnTo>
                      <a:pt x="1365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3" name="AutoShape 408"/>
              <p:cNvSpPr>
                <a:spLocks noChangeArrowheads="1"/>
              </p:cNvSpPr>
              <p:nvPr/>
            </p:nvSpPr>
            <p:spPr bwMode="auto">
              <a:xfrm rot="-5400000">
                <a:off x="654" y="2549"/>
                <a:ext cx="138" cy="588"/>
              </a:xfrm>
              <a:custGeom>
                <a:avLst/>
                <a:gdLst>
                  <a:gd name="T0" fmla="*/ 110 w 21600"/>
                  <a:gd name="T1" fmla="*/ 294 h 21600"/>
                  <a:gd name="T2" fmla="*/ 68 w 21600"/>
                  <a:gd name="T3" fmla="*/ 588 h 21600"/>
                  <a:gd name="T4" fmla="*/ 26 w 21600"/>
                  <a:gd name="T5" fmla="*/ 294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14 h 21600"/>
                  <a:gd name="T14" fmla="*/ 15724 w 21600"/>
                  <a:gd name="T15" fmla="*/ 156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4" name="AutoShape 409"/>
              <p:cNvSpPr>
                <a:spLocks noChangeArrowheads="1"/>
              </p:cNvSpPr>
              <p:nvPr/>
            </p:nvSpPr>
            <p:spPr bwMode="auto">
              <a:xfrm rot="-7695974">
                <a:off x="756" y="2747"/>
                <a:ext cx="133" cy="500"/>
              </a:xfrm>
              <a:custGeom>
                <a:avLst/>
                <a:gdLst>
                  <a:gd name="T0" fmla="*/ 100 w 21600"/>
                  <a:gd name="T1" fmla="*/ 249 h 21600"/>
                  <a:gd name="T2" fmla="*/ 67 w 21600"/>
                  <a:gd name="T3" fmla="*/ 497 h 21600"/>
                  <a:gd name="T4" fmla="*/ 33 w 21600"/>
                  <a:gd name="T5" fmla="*/ 249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14 h 21600"/>
                  <a:gd name="T14" fmla="*/ 14454 w 21600"/>
                  <a:gd name="T15" fmla="*/ 143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0839" name="AutoShape 410"/>
              <p:cNvSpPr>
                <a:spLocks noChangeArrowheads="1"/>
              </p:cNvSpPr>
              <p:nvPr/>
            </p:nvSpPr>
            <p:spPr bwMode="auto">
              <a:xfrm>
                <a:off x="431" y="3097"/>
                <a:ext cx="240" cy="108"/>
              </a:xfrm>
              <a:prstGeom prst="triangle">
                <a:avLst>
                  <a:gd name="adj" fmla="val 69468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6" name="AutoShape 411"/>
              <p:cNvSpPr>
                <a:spLocks noChangeArrowheads="1"/>
              </p:cNvSpPr>
              <p:nvPr/>
            </p:nvSpPr>
            <p:spPr bwMode="auto">
              <a:xfrm rot="3206644">
                <a:off x="1158" y="2421"/>
                <a:ext cx="133" cy="527"/>
              </a:xfrm>
              <a:custGeom>
                <a:avLst/>
                <a:gdLst>
                  <a:gd name="T0" fmla="*/ 100 w 21600"/>
                  <a:gd name="T1" fmla="*/ 264 h 21600"/>
                  <a:gd name="T2" fmla="*/ 67 w 21600"/>
                  <a:gd name="T3" fmla="*/ 528 h 21600"/>
                  <a:gd name="T4" fmla="*/ 33 w 21600"/>
                  <a:gd name="T5" fmla="*/ 264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00 h 21600"/>
                  <a:gd name="T14" fmla="*/ 14454 w 21600"/>
                  <a:gd name="T15" fmla="*/ 144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0841" name="AutoShape 412"/>
              <p:cNvSpPr>
                <a:spLocks noChangeArrowheads="1"/>
              </p:cNvSpPr>
              <p:nvPr/>
            </p:nvSpPr>
            <p:spPr bwMode="auto">
              <a:xfrm rot="10800000">
                <a:off x="1393" y="2479"/>
                <a:ext cx="256" cy="104"/>
              </a:xfrm>
              <a:prstGeom prst="triangle">
                <a:avLst>
                  <a:gd name="adj" fmla="val 67829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842" name="Group 413"/>
              <p:cNvGrpSpPr>
                <a:grpSpLocks/>
              </p:cNvGrpSpPr>
              <p:nvPr/>
            </p:nvGrpSpPr>
            <p:grpSpPr bwMode="auto">
              <a:xfrm>
                <a:off x="429" y="2480"/>
                <a:ext cx="643" cy="271"/>
                <a:chOff x="429" y="2480"/>
                <a:chExt cx="643" cy="271"/>
              </a:xfrm>
            </p:grpSpPr>
            <p:sp>
              <p:nvSpPr>
                <p:cNvPr id="365" name="AutoShape 414"/>
                <p:cNvSpPr>
                  <a:spLocks noChangeArrowheads="1"/>
                </p:cNvSpPr>
                <p:nvPr/>
              </p:nvSpPr>
              <p:spPr bwMode="auto">
                <a:xfrm rot="-3074989">
                  <a:off x="760" y="2440"/>
                  <a:ext cx="133" cy="490"/>
                </a:xfrm>
                <a:custGeom>
                  <a:avLst/>
                  <a:gdLst>
                    <a:gd name="T0" fmla="*/ 100 w 21600"/>
                    <a:gd name="T1" fmla="*/ 246 h 21600"/>
                    <a:gd name="T2" fmla="*/ 67 w 21600"/>
                    <a:gd name="T3" fmla="*/ 491 h 21600"/>
                    <a:gd name="T4" fmla="*/ 33 w 21600"/>
                    <a:gd name="T5" fmla="*/ 246 h 21600"/>
                    <a:gd name="T6" fmla="*/ 67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146 w 21600"/>
                    <a:gd name="T13" fmla="*/ 7215 h 21600"/>
                    <a:gd name="T14" fmla="*/ 14454 w 21600"/>
                    <a:gd name="T15" fmla="*/ 1438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30850" name="AutoShape 415"/>
                <p:cNvSpPr>
                  <a:spLocks noChangeArrowheads="1"/>
                </p:cNvSpPr>
                <p:nvPr/>
              </p:nvSpPr>
              <p:spPr bwMode="auto">
                <a:xfrm rot="10800000">
                  <a:off x="429" y="2480"/>
                  <a:ext cx="250" cy="104"/>
                </a:xfrm>
                <a:prstGeom prst="triangle">
                  <a:avLst>
                    <a:gd name="adj" fmla="val 33199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0843" name="Group 416"/>
              <p:cNvGrpSpPr>
                <a:grpSpLocks/>
              </p:cNvGrpSpPr>
              <p:nvPr/>
            </p:nvGrpSpPr>
            <p:grpSpPr bwMode="auto">
              <a:xfrm>
                <a:off x="961" y="2927"/>
                <a:ext cx="690" cy="278"/>
                <a:chOff x="961" y="2927"/>
                <a:chExt cx="690" cy="278"/>
              </a:xfrm>
            </p:grpSpPr>
            <p:sp>
              <p:nvSpPr>
                <p:cNvPr id="363" name="AutoShape 417"/>
                <p:cNvSpPr>
                  <a:spLocks noChangeArrowheads="1"/>
                </p:cNvSpPr>
                <p:nvPr/>
              </p:nvSpPr>
              <p:spPr bwMode="auto">
                <a:xfrm rot="7700476">
                  <a:off x="1147" y="2740"/>
                  <a:ext cx="138" cy="509"/>
                </a:xfrm>
                <a:custGeom>
                  <a:avLst/>
                  <a:gdLst>
                    <a:gd name="T0" fmla="*/ 101 w 21600"/>
                    <a:gd name="T1" fmla="*/ 253 h 21600"/>
                    <a:gd name="T2" fmla="*/ 68 w 21600"/>
                    <a:gd name="T3" fmla="*/ 507 h 21600"/>
                    <a:gd name="T4" fmla="*/ 34 w 21600"/>
                    <a:gd name="T5" fmla="*/ 253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200 w 21600"/>
                    <a:gd name="T13" fmla="*/ 7200 h 21600"/>
                    <a:gd name="T14" fmla="*/ 14400 w 21600"/>
                    <a:gd name="T15" fmla="*/ 144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30848" name="AutoShape 418"/>
                <p:cNvSpPr>
                  <a:spLocks noChangeArrowheads="1"/>
                </p:cNvSpPr>
                <p:nvPr/>
              </p:nvSpPr>
              <p:spPr bwMode="auto">
                <a:xfrm>
                  <a:off x="1370" y="3097"/>
                  <a:ext cx="281" cy="108"/>
                </a:xfrm>
                <a:prstGeom prst="triangle">
                  <a:avLst>
                    <a:gd name="adj" fmla="val 28824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844" name="Oval 419"/>
              <p:cNvSpPr>
                <a:spLocks noChangeArrowheads="1"/>
              </p:cNvSpPr>
              <p:nvPr/>
            </p:nvSpPr>
            <p:spPr bwMode="auto">
              <a:xfrm>
                <a:off x="926" y="2756"/>
                <a:ext cx="181" cy="18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45" name="Oval 420"/>
              <p:cNvSpPr>
                <a:spLocks noChangeArrowheads="1"/>
              </p:cNvSpPr>
              <p:nvPr/>
            </p:nvSpPr>
            <p:spPr bwMode="auto">
              <a:xfrm>
                <a:off x="938" y="2766"/>
                <a:ext cx="159" cy="159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46" name="Rectangle 421"/>
              <p:cNvSpPr>
                <a:spLocks noChangeArrowheads="1"/>
              </p:cNvSpPr>
              <p:nvPr/>
            </p:nvSpPr>
            <p:spPr bwMode="auto">
              <a:xfrm>
                <a:off x="431" y="247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19" name="Rectangle 422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20" name="Group 423"/>
            <p:cNvGrpSpPr>
              <a:grpSpLocks/>
            </p:cNvGrpSpPr>
            <p:nvPr/>
          </p:nvGrpSpPr>
          <p:grpSpPr bwMode="auto">
            <a:xfrm>
              <a:off x="3203" y="2349"/>
              <a:ext cx="263" cy="157"/>
              <a:chOff x="476" y="2794"/>
              <a:chExt cx="1221" cy="725"/>
            </a:xfrm>
          </p:grpSpPr>
          <p:sp>
            <p:nvSpPr>
              <p:cNvPr id="30831" name="Rectangle 424"/>
              <p:cNvSpPr>
                <a:spLocks noChangeArrowheads="1"/>
              </p:cNvSpPr>
              <p:nvPr/>
            </p:nvSpPr>
            <p:spPr bwMode="auto">
              <a:xfrm>
                <a:off x="476" y="3085"/>
                <a:ext cx="1221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32" name="Rectangle 425"/>
              <p:cNvSpPr>
                <a:spLocks noChangeArrowheads="1"/>
              </p:cNvSpPr>
              <p:nvPr/>
            </p:nvSpPr>
            <p:spPr bwMode="auto">
              <a:xfrm rot="-5400000">
                <a:off x="484" y="3091"/>
                <a:ext cx="725" cy="1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21" name="Rectangle 426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2" name="Rectangle 427"/>
            <p:cNvSpPr>
              <a:spLocks noChangeArrowheads="1"/>
            </p:cNvSpPr>
            <p:nvPr/>
          </p:nvSpPr>
          <p:spPr bwMode="auto">
            <a:xfrm>
              <a:off x="3477" y="2353"/>
              <a:ext cx="265" cy="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3" name="Rectangle 428"/>
            <p:cNvSpPr>
              <a:spLocks noChangeArrowheads="1"/>
            </p:cNvSpPr>
            <p:nvPr/>
          </p:nvSpPr>
          <p:spPr bwMode="auto">
            <a:xfrm>
              <a:off x="3477" y="240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4" name="Rectangle 429"/>
            <p:cNvSpPr>
              <a:spLocks noChangeArrowheads="1"/>
            </p:cNvSpPr>
            <p:nvPr/>
          </p:nvSpPr>
          <p:spPr bwMode="auto">
            <a:xfrm>
              <a:off x="3477" y="2458"/>
              <a:ext cx="265" cy="5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5" name="Rectangle 430"/>
            <p:cNvSpPr>
              <a:spLocks noChangeArrowheads="1"/>
            </p:cNvSpPr>
            <p:nvPr/>
          </p:nvSpPr>
          <p:spPr bwMode="auto">
            <a:xfrm>
              <a:off x="3477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26" name="Group 431"/>
            <p:cNvGrpSpPr>
              <a:grpSpLocks/>
            </p:cNvGrpSpPr>
            <p:nvPr/>
          </p:nvGrpSpPr>
          <p:grpSpPr bwMode="auto">
            <a:xfrm>
              <a:off x="3748" y="2353"/>
              <a:ext cx="264" cy="159"/>
              <a:chOff x="4241" y="2478"/>
              <a:chExt cx="1224" cy="727"/>
            </a:xfrm>
          </p:grpSpPr>
          <p:sp>
            <p:nvSpPr>
              <p:cNvPr id="30827" name="Rectangle 432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28" name="Rectangle 433"/>
              <p:cNvSpPr>
                <a:spLocks noChangeArrowheads="1"/>
              </p:cNvSpPr>
              <p:nvPr/>
            </p:nvSpPr>
            <p:spPr bwMode="auto">
              <a:xfrm>
                <a:off x="4649" y="2478"/>
                <a:ext cx="408" cy="72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29" name="Rectangle 434"/>
              <p:cNvSpPr>
                <a:spLocks noChangeArrowheads="1"/>
              </p:cNvSpPr>
              <p:nvPr/>
            </p:nvSpPr>
            <p:spPr bwMode="auto">
              <a:xfrm>
                <a:off x="505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30" name="Rectangle 435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0724" name="AutoShape 255"/>
          <p:cNvSpPr>
            <a:spLocks noChangeArrowheads="1"/>
          </p:cNvSpPr>
          <p:nvPr/>
        </p:nvSpPr>
        <p:spPr bwMode="auto">
          <a:xfrm>
            <a:off x="1335088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AutoShape 254"/>
          <p:cNvSpPr>
            <a:spLocks noChangeArrowheads="1"/>
          </p:cNvSpPr>
          <p:nvPr/>
        </p:nvSpPr>
        <p:spPr bwMode="auto">
          <a:xfrm>
            <a:off x="2224088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6" name="AutoShape 252"/>
          <p:cNvSpPr>
            <a:spLocks noChangeArrowheads="1"/>
          </p:cNvSpPr>
          <p:nvPr/>
        </p:nvSpPr>
        <p:spPr bwMode="auto">
          <a:xfrm>
            <a:off x="3586163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7" name="AutoShape 22"/>
          <p:cNvSpPr>
            <a:spLocks noChangeArrowheads="1"/>
          </p:cNvSpPr>
          <p:nvPr/>
        </p:nvSpPr>
        <p:spPr bwMode="auto">
          <a:xfrm>
            <a:off x="4737100" y="2273300"/>
            <a:ext cx="1517650" cy="1074738"/>
          </a:xfrm>
          <a:prstGeom prst="chevron">
            <a:avLst>
              <a:gd name="adj" fmla="val 3530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8" name="AutoShape 253"/>
          <p:cNvSpPr>
            <a:spLocks noChangeArrowheads="1"/>
          </p:cNvSpPr>
          <p:nvPr/>
        </p:nvSpPr>
        <p:spPr bwMode="auto">
          <a:xfrm>
            <a:off x="5876925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30729" name="Group 27"/>
          <p:cNvGrpSpPr>
            <a:grpSpLocks/>
          </p:cNvGrpSpPr>
          <p:nvPr/>
        </p:nvGrpSpPr>
        <p:grpSpPr bwMode="auto">
          <a:xfrm>
            <a:off x="6537325" y="2271713"/>
            <a:ext cx="1728788" cy="1077912"/>
            <a:chOff x="2200" y="1746"/>
            <a:chExt cx="1089" cy="686"/>
          </a:xfrm>
        </p:grpSpPr>
        <p:sp>
          <p:nvSpPr>
            <p:cNvPr id="30780" name="Rectangle 25"/>
            <p:cNvSpPr>
              <a:spLocks noChangeArrowheads="1"/>
            </p:cNvSpPr>
            <p:nvPr/>
          </p:nvSpPr>
          <p:spPr bwMode="auto">
            <a:xfrm>
              <a:off x="2200" y="1746"/>
              <a:ext cx="1089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1" name="Rectangle 26"/>
            <p:cNvSpPr>
              <a:spLocks noChangeArrowheads="1"/>
            </p:cNvSpPr>
            <p:nvPr/>
          </p:nvSpPr>
          <p:spPr bwMode="auto">
            <a:xfrm>
              <a:off x="2200" y="2084"/>
              <a:ext cx="1089" cy="34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30" name="Text Box 29"/>
          <p:cNvSpPr txBox="1">
            <a:spLocks noChangeArrowheads="1"/>
          </p:cNvSpPr>
          <p:nvPr/>
        </p:nvSpPr>
        <p:spPr bwMode="auto">
          <a:xfrm>
            <a:off x="523875" y="3960813"/>
            <a:ext cx="79009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Informacja niejawna pochodząca od podmiotu zagranicznego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LUB</a:t>
            </a:r>
          </a:p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wytworzona w jego interesie – wymagająca ochrony przed nieuprawnionym ujawnieniem na podstawie zobowiązań przyjętych przez RP.</a:t>
            </a:r>
          </a:p>
        </p:txBody>
      </p:sp>
      <p:grpSp>
        <p:nvGrpSpPr>
          <p:cNvPr id="30731" name="Group 257"/>
          <p:cNvGrpSpPr>
            <a:grpSpLocks/>
          </p:cNvGrpSpPr>
          <p:nvPr/>
        </p:nvGrpSpPr>
        <p:grpSpPr bwMode="auto">
          <a:xfrm>
            <a:off x="2005013" y="2273300"/>
            <a:ext cx="1517650" cy="1074738"/>
            <a:chOff x="1204" y="1752"/>
            <a:chExt cx="956" cy="677"/>
          </a:xfrm>
        </p:grpSpPr>
        <p:sp>
          <p:nvSpPr>
            <p:cNvPr id="30766" name="AutoShape 18"/>
            <p:cNvSpPr>
              <a:spLocks noChangeArrowheads="1"/>
            </p:cNvSpPr>
            <p:nvPr/>
          </p:nvSpPr>
          <p:spPr bwMode="auto">
            <a:xfrm>
              <a:off x="1204" y="175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67" name="Group 31"/>
            <p:cNvGrpSpPr>
              <a:grpSpLocks/>
            </p:cNvGrpSpPr>
            <p:nvPr/>
          </p:nvGrpSpPr>
          <p:grpSpPr bwMode="auto">
            <a:xfrm>
              <a:off x="1496" y="1856"/>
              <a:ext cx="482" cy="475"/>
              <a:chOff x="612" y="2656"/>
              <a:chExt cx="726" cy="717"/>
            </a:xfrm>
          </p:grpSpPr>
          <p:sp>
            <p:nvSpPr>
              <p:cNvPr id="284" name="AutoShape 32"/>
              <p:cNvSpPr>
                <a:spLocks noChangeArrowheads="1"/>
              </p:cNvSpPr>
              <p:nvPr/>
            </p:nvSpPr>
            <p:spPr bwMode="auto">
              <a:xfrm>
                <a:off x="927" y="265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5" name="AutoShape 33"/>
              <p:cNvSpPr>
                <a:spLocks noChangeArrowheads="1"/>
              </p:cNvSpPr>
              <p:nvPr/>
            </p:nvSpPr>
            <p:spPr bwMode="auto">
              <a:xfrm>
                <a:off x="927" y="3287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6" name="AutoShape 34"/>
              <p:cNvSpPr>
                <a:spLocks noChangeArrowheads="1"/>
              </p:cNvSpPr>
              <p:nvPr/>
            </p:nvSpPr>
            <p:spPr bwMode="auto">
              <a:xfrm>
                <a:off x="612" y="2953"/>
                <a:ext cx="90" cy="88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7" name="AutoShape 35"/>
              <p:cNvSpPr>
                <a:spLocks noChangeArrowheads="1"/>
              </p:cNvSpPr>
              <p:nvPr/>
            </p:nvSpPr>
            <p:spPr bwMode="auto">
              <a:xfrm>
                <a:off x="1248" y="295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8" name="AutoShape 36"/>
              <p:cNvSpPr>
                <a:spLocks noChangeArrowheads="1"/>
              </p:cNvSpPr>
              <p:nvPr/>
            </p:nvSpPr>
            <p:spPr bwMode="auto">
              <a:xfrm>
                <a:off x="769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9" name="AutoShape 37"/>
              <p:cNvSpPr>
                <a:spLocks noChangeArrowheads="1"/>
              </p:cNvSpPr>
              <p:nvPr/>
            </p:nvSpPr>
            <p:spPr bwMode="auto">
              <a:xfrm>
                <a:off x="1092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0" name="AutoShape 38"/>
              <p:cNvSpPr>
                <a:spLocks noChangeArrowheads="1"/>
              </p:cNvSpPr>
              <p:nvPr/>
            </p:nvSpPr>
            <p:spPr bwMode="auto">
              <a:xfrm>
                <a:off x="769" y="2703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1" name="AutoShape 39"/>
              <p:cNvSpPr>
                <a:spLocks noChangeArrowheads="1"/>
              </p:cNvSpPr>
              <p:nvPr/>
            </p:nvSpPr>
            <p:spPr bwMode="auto">
              <a:xfrm>
                <a:off x="1092" y="2704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2" name="AutoShape 40"/>
              <p:cNvSpPr>
                <a:spLocks noChangeArrowheads="1"/>
              </p:cNvSpPr>
              <p:nvPr/>
            </p:nvSpPr>
            <p:spPr bwMode="auto">
              <a:xfrm>
                <a:off x="651" y="3110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3" name="AutoShape 41"/>
              <p:cNvSpPr>
                <a:spLocks noChangeArrowheads="1"/>
              </p:cNvSpPr>
              <p:nvPr/>
            </p:nvSpPr>
            <p:spPr bwMode="auto">
              <a:xfrm>
                <a:off x="1207" y="3109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4" name="AutoShape 42"/>
              <p:cNvSpPr>
                <a:spLocks noChangeArrowheads="1"/>
              </p:cNvSpPr>
              <p:nvPr/>
            </p:nvSpPr>
            <p:spPr bwMode="auto">
              <a:xfrm>
                <a:off x="65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5" name="AutoShape 43"/>
              <p:cNvSpPr>
                <a:spLocks noChangeArrowheads="1"/>
              </p:cNvSpPr>
              <p:nvPr/>
            </p:nvSpPr>
            <p:spPr bwMode="auto">
              <a:xfrm>
                <a:off x="120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</p:grpSp>
      <p:grpSp>
        <p:nvGrpSpPr>
          <p:cNvPr id="30732" name="Group 256"/>
          <p:cNvGrpSpPr>
            <a:grpSpLocks/>
          </p:cNvGrpSpPr>
          <p:nvPr/>
        </p:nvGrpSpPr>
        <p:grpSpPr bwMode="auto">
          <a:xfrm>
            <a:off x="633413" y="2273300"/>
            <a:ext cx="1511300" cy="1074738"/>
            <a:chOff x="340" y="1752"/>
            <a:chExt cx="952" cy="677"/>
          </a:xfrm>
        </p:grpSpPr>
        <p:sp>
          <p:nvSpPr>
            <p:cNvPr id="30755" name="AutoShape 17"/>
            <p:cNvSpPr>
              <a:spLocks noChangeArrowheads="1"/>
            </p:cNvSpPr>
            <p:nvPr/>
          </p:nvSpPr>
          <p:spPr bwMode="auto">
            <a:xfrm>
              <a:off x="340" y="1752"/>
              <a:ext cx="952" cy="677"/>
            </a:xfrm>
            <a:prstGeom prst="homePlate">
              <a:avLst>
                <a:gd name="adj" fmla="val 35155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56" name="Group 65"/>
            <p:cNvGrpSpPr>
              <a:grpSpLocks/>
            </p:cNvGrpSpPr>
            <p:nvPr/>
          </p:nvGrpSpPr>
          <p:grpSpPr bwMode="auto">
            <a:xfrm>
              <a:off x="494" y="1837"/>
              <a:ext cx="487" cy="504"/>
              <a:chOff x="5148" y="5584"/>
              <a:chExt cx="1217" cy="1260"/>
            </a:xfrm>
          </p:grpSpPr>
          <p:sp>
            <p:nvSpPr>
              <p:cNvPr id="30757" name="Oval 66"/>
              <p:cNvSpPr>
                <a:spLocks noChangeArrowheads="1"/>
              </p:cNvSpPr>
              <p:nvPr/>
            </p:nvSpPr>
            <p:spPr bwMode="auto">
              <a:xfrm>
                <a:off x="5322" y="5779"/>
                <a:ext cx="875" cy="875"/>
              </a:xfrm>
              <a:prstGeom prst="ellipse">
                <a:avLst/>
              </a:prstGeom>
              <a:noFill/>
              <a:ln w="9525" algn="ctr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58" name="AutoShape 67"/>
              <p:cNvSpPr>
                <a:spLocks noChangeArrowheads="1"/>
              </p:cNvSpPr>
              <p:nvPr/>
            </p:nvSpPr>
            <p:spPr bwMode="auto">
              <a:xfrm>
                <a:off x="5150" y="608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59" name="AutoShape 68"/>
              <p:cNvSpPr>
                <a:spLocks noChangeArrowheads="1"/>
              </p:cNvSpPr>
              <p:nvPr/>
            </p:nvSpPr>
            <p:spPr bwMode="auto">
              <a:xfrm rot="10800000" flipH="1">
                <a:off x="5148" y="6221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0" name="AutoShape 69"/>
              <p:cNvSpPr>
                <a:spLocks noChangeArrowheads="1"/>
              </p:cNvSpPr>
              <p:nvPr/>
            </p:nvSpPr>
            <p:spPr bwMode="auto">
              <a:xfrm rot="16200000" flipH="1">
                <a:off x="5383" y="5840"/>
                <a:ext cx="624" cy="120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1" name="AutoShape 70"/>
              <p:cNvSpPr>
                <a:spLocks noChangeArrowheads="1"/>
              </p:cNvSpPr>
              <p:nvPr/>
            </p:nvSpPr>
            <p:spPr bwMode="auto">
              <a:xfrm rot="5400000">
                <a:off x="5505" y="5836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2" name="AutoShape 71"/>
              <p:cNvSpPr>
                <a:spLocks noChangeArrowheads="1"/>
              </p:cNvSpPr>
              <p:nvPr/>
            </p:nvSpPr>
            <p:spPr bwMode="auto">
              <a:xfrm flipH="1">
                <a:off x="5761" y="6093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3" name="AutoShape 72"/>
              <p:cNvSpPr>
                <a:spLocks noChangeArrowheads="1"/>
              </p:cNvSpPr>
              <p:nvPr/>
            </p:nvSpPr>
            <p:spPr bwMode="auto">
              <a:xfrm rot="10800000">
                <a:off x="5761" y="621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4" name="AutoShape 73"/>
              <p:cNvSpPr>
                <a:spLocks noChangeArrowheads="1"/>
              </p:cNvSpPr>
              <p:nvPr/>
            </p:nvSpPr>
            <p:spPr bwMode="auto">
              <a:xfrm rot="5400000" flipH="1">
                <a:off x="5502" y="6469"/>
                <a:ext cx="624" cy="121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5" name="AutoShape 74"/>
              <p:cNvSpPr>
                <a:spLocks noChangeArrowheads="1"/>
              </p:cNvSpPr>
              <p:nvPr/>
            </p:nvSpPr>
            <p:spPr bwMode="auto">
              <a:xfrm rot="-5400000">
                <a:off x="5381" y="6471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0733" name="Group 459"/>
          <p:cNvGrpSpPr>
            <a:grpSpLocks/>
          </p:cNvGrpSpPr>
          <p:nvPr/>
        </p:nvGrpSpPr>
        <p:grpSpPr bwMode="auto">
          <a:xfrm>
            <a:off x="3370263" y="2273300"/>
            <a:ext cx="1517650" cy="1074738"/>
            <a:chOff x="2100" y="1842"/>
            <a:chExt cx="956" cy="677"/>
          </a:xfrm>
        </p:grpSpPr>
        <p:sp>
          <p:nvSpPr>
            <p:cNvPr id="30735" name="AutoShape 21"/>
            <p:cNvSpPr>
              <a:spLocks noChangeArrowheads="1"/>
            </p:cNvSpPr>
            <p:nvPr/>
          </p:nvSpPr>
          <p:spPr bwMode="auto">
            <a:xfrm>
              <a:off x="2100" y="184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0000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36" name="Group 439"/>
            <p:cNvGrpSpPr>
              <a:grpSpLocks/>
            </p:cNvGrpSpPr>
            <p:nvPr/>
          </p:nvGrpSpPr>
          <p:grpSpPr bwMode="auto">
            <a:xfrm>
              <a:off x="2331" y="1933"/>
              <a:ext cx="540" cy="442"/>
              <a:chOff x="2459" y="1567"/>
              <a:chExt cx="1277" cy="1047"/>
            </a:xfrm>
          </p:grpSpPr>
          <p:grpSp>
            <p:nvGrpSpPr>
              <p:cNvPr id="30738" name="Group 440"/>
              <p:cNvGrpSpPr>
                <a:grpSpLocks/>
              </p:cNvGrpSpPr>
              <p:nvPr/>
            </p:nvGrpSpPr>
            <p:grpSpPr bwMode="auto">
              <a:xfrm>
                <a:off x="2459" y="1567"/>
                <a:ext cx="1277" cy="1047"/>
                <a:chOff x="2459" y="1521"/>
                <a:chExt cx="1277" cy="1047"/>
              </a:xfrm>
            </p:grpSpPr>
            <p:sp>
              <p:nvSpPr>
                <p:cNvPr id="30740" name="Oval 441"/>
                <p:cNvSpPr>
                  <a:spLocks noChangeAspect="1" noChangeArrowheads="1"/>
                </p:cNvSpPr>
                <p:nvPr/>
              </p:nvSpPr>
              <p:spPr bwMode="auto">
                <a:xfrm>
                  <a:off x="2653" y="1616"/>
                  <a:ext cx="952" cy="952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1" name="AutoShape 442"/>
                <p:cNvSpPr>
                  <a:spLocks noChangeArrowheads="1"/>
                </p:cNvSpPr>
                <p:nvPr/>
              </p:nvSpPr>
              <p:spPr bwMode="auto">
                <a:xfrm rot="-3320988">
                  <a:off x="2822" y="1855"/>
                  <a:ext cx="27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2" name="AutoShape 443"/>
                <p:cNvSpPr>
                  <a:spLocks noChangeArrowheads="1"/>
                </p:cNvSpPr>
                <p:nvPr/>
              </p:nvSpPr>
              <p:spPr bwMode="auto">
                <a:xfrm rot="-3320988">
                  <a:off x="2842" y="1806"/>
                  <a:ext cx="29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3" name="AutoShape 444"/>
                <p:cNvSpPr>
                  <a:spLocks noChangeArrowheads="1"/>
                </p:cNvSpPr>
                <p:nvPr/>
              </p:nvSpPr>
              <p:spPr bwMode="auto">
                <a:xfrm rot="-3320988">
                  <a:off x="2879" y="1768"/>
                  <a:ext cx="299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4" name="AutoShape 445"/>
                <p:cNvSpPr>
                  <a:spLocks noChangeArrowheads="1"/>
                </p:cNvSpPr>
                <p:nvPr/>
              </p:nvSpPr>
              <p:spPr bwMode="auto">
                <a:xfrm rot="-3320988">
                  <a:off x="2904" y="1718"/>
                  <a:ext cx="328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5" name="AutoShape 446"/>
                <p:cNvSpPr>
                  <a:spLocks noChangeArrowheads="1"/>
                </p:cNvSpPr>
                <p:nvPr/>
              </p:nvSpPr>
              <p:spPr bwMode="auto">
                <a:xfrm rot="-3320988">
                  <a:off x="2937" y="1660"/>
                  <a:ext cx="342" cy="998"/>
                </a:xfrm>
                <a:prstGeom prst="moon">
                  <a:avLst>
                    <a:gd name="adj" fmla="val 545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6" name="AutoShape 447"/>
                <p:cNvSpPr>
                  <a:spLocks noChangeArrowheads="1"/>
                </p:cNvSpPr>
                <p:nvPr/>
              </p:nvSpPr>
              <p:spPr bwMode="auto">
                <a:xfrm rot="-3320988">
                  <a:off x="2969" y="1591"/>
                  <a:ext cx="383" cy="998"/>
                </a:xfrm>
                <a:prstGeom prst="moon">
                  <a:avLst>
                    <a:gd name="adj" fmla="val 489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7" name="AutoShape 448"/>
                <p:cNvSpPr>
                  <a:spLocks noChangeArrowheads="1"/>
                </p:cNvSpPr>
                <p:nvPr/>
              </p:nvSpPr>
              <p:spPr bwMode="auto">
                <a:xfrm rot="-3320988">
                  <a:off x="2999" y="1543"/>
                  <a:ext cx="405" cy="965"/>
                </a:xfrm>
                <a:prstGeom prst="moon">
                  <a:avLst>
                    <a:gd name="adj" fmla="val 5032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8" name="AutoShape 449"/>
                <p:cNvSpPr>
                  <a:spLocks noChangeArrowheads="1"/>
                </p:cNvSpPr>
                <p:nvPr/>
              </p:nvSpPr>
              <p:spPr bwMode="auto">
                <a:xfrm rot="-3320988">
                  <a:off x="3013" y="1461"/>
                  <a:ext cx="504" cy="942"/>
                </a:xfrm>
                <a:prstGeom prst="moon">
                  <a:avLst>
                    <a:gd name="adj" fmla="val 4093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9" name="AutoShape 450"/>
                <p:cNvSpPr>
                  <a:spLocks noChangeArrowheads="1"/>
                </p:cNvSpPr>
                <p:nvPr/>
              </p:nvSpPr>
              <p:spPr bwMode="auto">
                <a:xfrm rot="-3320988">
                  <a:off x="3077" y="1526"/>
                  <a:ext cx="411" cy="791"/>
                </a:xfrm>
                <a:prstGeom prst="moon">
                  <a:avLst>
                    <a:gd name="adj" fmla="val 4435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0" name="AutoShape 451"/>
                <p:cNvSpPr>
                  <a:spLocks noChangeArrowheads="1"/>
                </p:cNvSpPr>
                <p:nvPr/>
              </p:nvSpPr>
              <p:spPr bwMode="auto">
                <a:xfrm rot="-3320988">
                  <a:off x="3121" y="1522"/>
                  <a:ext cx="408" cy="680"/>
                </a:xfrm>
                <a:prstGeom prst="moon">
                  <a:avLst>
                    <a:gd name="adj" fmla="val 464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1" name="AutoShape 452"/>
                <p:cNvSpPr>
                  <a:spLocks noChangeArrowheads="1"/>
                </p:cNvSpPr>
                <p:nvPr/>
              </p:nvSpPr>
              <p:spPr bwMode="auto">
                <a:xfrm rot="-3320988">
                  <a:off x="3180" y="1524"/>
                  <a:ext cx="337" cy="612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2" name="AutoShape 453"/>
                <p:cNvSpPr>
                  <a:spLocks noChangeArrowheads="1"/>
                </p:cNvSpPr>
                <p:nvPr/>
              </p:nvSpPr>
              <p:spPr bwMode="auto">
                <a:xfrm rot="-3320988">
                  <a:off x="3206" y="1491"/>
                  <a:ext cx="378" cy="541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3" name="AutoShape 454"/>
                <p:cNvSpPr>
                  <a:spLocks noChangeArrowheads="1"/>
                </p:cNvSpPr>
                <p:nvPr/>
              </p:nvSpPr>
              <p:spPr bwMode="auto">
                <a:xfrm rot="-3320988">
                  <a:off x="3242" y="1495"/>
                  <a:ext cx="377" cy="430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4" name="AutoShape 455"/>
                <p:cNvSpPr>
                  <a:spLocks noChangeArrowheads="1"/>
                </p:cNvSpPr>
                <p:nvPr/>
              </p:nvSpPr>
              <p:spPr bwMode="auto">
                <a:xfrm rot="-3320988">
                  <a:off x="3312" y="1561"/>
                  <a:ext cx="254" cy="299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739" name="Oval 456"/>
              <p:cNvSpPr>
                <a:spLocks noChangeArrowheads="1"/>
              </p:cNvSpPr>
              <p:nvPr/>
            </p:nvSpPr>
            <p:spPr bwMode="auto">
              <a:xfrm>
                <a:off x="2835" y="2069"/>
                <a:ext cx="113" cy="113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37" name="Rectangle 458"/>
            <p:cNvSpPr>
              <a:spLocks noChangeArrowheads="1"/>
            </p:cNvSpPr>
            <p:nvPr/>
          </p:nvSpPr>
          <p:spPr bwMode="auto">
            <a:xfrm>
              <a:off x="2535" y="1860"/>
              <a:ext cx="3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r>
                <a:rPr kumimoji="0" lang="pl-PL" altLang="pl-PL" sz="5400" b="1">
                  <a:solidFill>
                    <a:srgbClr val="0000CC"/>
                  </a:solidFill>
                  <a:latin typeface="Arial" panose="020B0604020202020204" pitchFamily="34" charset="0"/>
                </a:rPr>
                <a:t>e</a:t>
              </a:r>
            </a:p>
          </p:txBody>
        </p:sp>
      </p:grpSp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1114425" y="708025"/>
            <a:ext cx="750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pl-PL" sz="3000" dirty="0" smtClean="0">
                <a:solidFill>
                  <a:srgbClr val="000000"/>
                </a:solidFill>
              </a:rPr>
              <a:t>Informacje niejawne międzynarodowe</a:t>
            </a:r>
            <a:endParaRPr kumimoji="0" lang="pl-PL"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5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262CDE49-BCF2-4983-9D14-B67E19293CCF}" type="slidenum">
              <a:rPr kumimoji="0" lang="pl-PL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27</a:t>
            </a:fld>
            <a:endParaRPr kumimoji="0" lang="pl-PL" altLang="pl-PL" sz="140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80975" y="1022350"/>
            <a:ext cx="8915400" cy="11668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Krajowy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Międzynarodowy</a:t>
            </a:r>
          </a:p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Ochrony Informacji Niejawnych</a:t>
            </a:r>
          </a:p>
        </p:txBody>
      </p:sp>
      <p:sp>
        <p:nvSpPr>
          <p:cNvPr id="16" name="Prostokąt 15"/>
          <p:cNvSpPr/>
          <p:nvPr/>
        </p:nvSpPr>
        <p:spPr bwMode="auto">
          <a:xfrm>
            <a:off x="795338" y="2970213"/>
            <a:ext cx="623887" cy="612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8" name="Prostokąt zaokrąglony 27"/>
          <p:cNvSpPr/>
          <p:nvPr/>
        </p:nvSpPr>
        <p:spPr bwMode="auto">
          <a:xfrm>
            <a:off x="944563" y="2970213"/>
            <a:ext cx="2187575" cy="1135062"/>
          </a:xfrm>
          <a:prstGeom prst="roundRect">
            <a:avLst/>
          </a:prstGeom>
          <a:gradFill>
            <a:gsLst>
              <a:gs pos="0">
                <a:srgbClr val="FFC000"/>
              </a:gs>
              <a:gs pos="50000">
                <a:srgbClr val="FFFFFF"/>
              </a:gs>
              <a:gs pos="100000">
                <a:srgbClr val="FFC000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KRAJOWE PB/ŚBP/KT</a:t>
            </a: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651500" y="2954338"/>
            <a:ext cx="2168525" cy="1257300"/>
          </a:xfrm>
          <a:prstGeom prst="roundRect">
            <a:avLst/>
          </a:prstGeom>
          <a:gradFill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NATO/EU/ESA </a:t>
            </a:r>
          </a:p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PB/ŚBP/KTM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795338" y="4684713"/>
            <a:ext cx="7586662" cy="476250"/>
          </a:xfrm>
          <a:prstGeom prst="rect">
            <a:avLst/>
          </a:prstGeom>
          <a:noFill/>
          <a:ln w="19050">
            <a:solidFill>
              <a:srgbClr val="00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b="1" dirty="0">
                <a:solidFill>
                  <a:srgbClr val="FF0000"/>
                </a:solidFill>
              </a:rPr>
              <a:t>Dwa odrębne i niezależne od siebie systemy 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3848100" y="2994025"/>
            <a:ext cx="1149350" cy="1189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lang="pl-PL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≠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1863D7A-3E08-4746-ACFF-E54199BE5AE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7613" y="1073150"/>
            <a:ext cx="7664450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niejawne o klauzuli „zastrzeżone”.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/>
              <a:t> Dokumentacja w jednostce organizacyjnej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1924050"/>
            <a:ext cx="8582025" cy="4933950"/>
          </a:xfrm>
        </p:spPr>
        <p:txBody>
          <a:bodyPr anchor="ctr"/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  <a:endParaRPr lang="pl-PL" altLang="pl-PL" smtClean="0"/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736C4BA-ECC5-49BC-9F12-CF902A403B71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785938"/>
            <a:ext cx="8428038" cy="4881562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dostęp do informacji niejawnych z mocy prawa;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podległy mu pełnomocnik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01763" y="965200"/>
            <a:ext cx="7350125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74FF5A0-EF11-48FB-A56D-01EECBDF3D0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243138"/>
            <a:ext cx="8428038" cy="3429000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upoważnienie do dostępu do informacji niejawnych o klauzuli „zastrzeżone” wydane przez kierownika jednostki organizacyjnej;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383463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A8167C7-73E6-473C-9642-84E9AD073540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1839913"/>
            <a:ext cx="8428038" cy="4876800"/>
          </a:xfrm>
        </p:spPr>
        <p:txBody>
          <a:bodyPr anchor="ctr"/>
          <a:lstStyle/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obsługą materiałów niejawnych zapewnia komórka, której organizacja pracy zapewnia możliwość </a:t>
            </a:r>
            <a:r>
              <a:rPr lang="pl-PL" altLang="pl-PL" b="1" smtClean="0">
                <a:solidFill>
                  <a:srgbClr val="FF0000"/>
                </a:solidFill>
              </a:rPr>
              <a:t>ustalenia w każdych okolicznościach</a:t>
            </a:r>
            <a:r>
              <a:rPr lang="pl-PL" altLang="pl-PL" smtClean="0"/>
              <a:t>, gdzie znajduje się materiał niejawny pozostający w dyspozycji jednostki organizacyjnej oraz kto się z tym materiałem zapoznał.</a:t>
            </a:r>
          </a:p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rejestrowaniem, przechowywaniem, obiegiem i wydawaniem materiałów uprawnionym osobom może wykonywać pełnomocnik ochrony. </a:t>
            </a:r>
          </a:p>
          <a:p>
            <a:pPr marL="355600" indent="-3556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smtClean="0">
                <a:solidFill>
                  <a:srgbClr val="FF9900"/>
                </a:solidFill>
              </a:rPr>
              <a:t> </a:t>
            </a:r>
            <a:r>
              <a:rPr lang="pl-PL" altLang="pl-PL" smtClean="0"/>
              <a:t>w przypadku, jeśli jednostka przetwarza dużą liczbę materiałów niejawnych zaleca się powołanie osoby kierującej przedmiotową komórką.</a:t>
            </a:r>
          </a:p>
        </p:txBody>
      </p:sp>
      <p:sp>
        <p:nvSpPr>
          <p:cNvPr id="6" name="Prostokąt 5"/>
          <p:cNvSpPr/>
          <p:nvPr/>
        </p:nvSpPr>
        <p:spPr>
          <a:xfrm>
            <a:off x="977900" y="963613"/>
            <a:ext cx="8210550" cy="922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Obieg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8DE9F59-9CB7-4B4A-AB87-ECB4A5A39B8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/>
          </a:p>
        </p:txBody>
      </p:sp>
      <p:sp>
        <p:nvSpPr>
          <p:cNvPr id="11267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19338"/>
            <a:ext cx="8305800" cy="3406775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</a:t>
            </a:r>
            <a:r>
              <a:rPr lang="pl-PL" altLang="pl-PL" smtClean="0"/>
              <a:t>: obszar lub pomieszczenie wyposażone </a:t>
            </a:r>
            <a:br>
              <a:rPr lang="pl-PL" altLang="pl-PL" smtClean="0"/>
            </a:br>
            <a:r>
              <a:rPr lang="pl-PL" altLang="pl-PL" smtClean="0"/>
              <a:t>w system kontroli dostępu.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</a:t>
            </a:r>
            <a:r>
              <a:rPr lang="pl-PL" altLang="pl-PL" smtClean="0"/>
              <a:t>: szafa metalowa, pomieszczenie wzmocnione lub zamknięty na klucz mebel biurowy.</a:t>
            </a:r>
            <a:endParaRPr lang="pl-PL" altLang="pl-PL" sz="2300" smtClean="0"/>
          </a:p>
        </p:txBody>
      </p:sp>
      <p:sp>
        <p:nvSpPr>
          <p:cNvPr id="5" name="Prostokąt 4"/>
          <p:cNvSpPr/>
          <p:nvPr/>
        </p:nvSpPr>
        <p:spPr>
          <a:xfrm>
            <a:off x="1038225" y="1162050"/>
            <a:ext cx="77724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39215DE-9C6D-4116-BB26-B796ECCC29D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/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7550"/>
            <a:ext cx="7631113" cy="3770313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 system teleinformatyczny </a:t>
            </a:r>
            <a:r>
              <a:rPr lang="pl-PL" altLang="pl-PL" smtClean="0"/>
              <a:t>– akredytuje kierownik jednostki organizacyjnej.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smtClean="0"/>
          </a:p>
        </p:txBody>
      </p:sp>
      <p:sp>
        <p:nvSpPr>
          <p:cNvPr id="5" name="Prostokąt 4"/>
          <p:cNvSpPr/>
          <p:nvPr/>
        </p:nvSpPr>
        <p:spPr>
          <a:xfrm>
            <a:off x="1177925" y="1016000"/>
            <a:ext cx="7923213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teleinformatyczne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31DEF73-0EAD-4DB7-9DB8-6ED3031FF853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niejawne o klauzuli „poufne”.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/>
              <a:t>Dokumentacja w jednostce organizacyjnej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2228850"/>
            <a:ext cx="8582025" cy="4324350"/>
          </a:xfr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  <a:endParaRPr lang="pl-PL" altLang="pl-PL" smtClean="0"/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Sposób i tryb przetwarzania </a:t>
            </a:r>
            <a:r>
              <a:rPr lang="pl-PL" altLang="pl-PL" smtClean="0"/>
              <a:t>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</a:t>
            </a:r>
            <a:r>
              <a:rPr lang="pl-PL" altLang="pl-PL" smtClean="0"/>
              <a:t>w podległych komórkach organizacyjnych.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9512</TotalTime>
  <Words>1408</Words>
  <Application>Microsoft Office PowerPoint</Application>
  <PresentationFormat>Pokaz na ekranie (4:3)</PresentationFormat>
  <Paragraphs>157</Paragraphs>
  <Slides>27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5" baseType="lpstr">
      <vt:lpstr>Arial</vt:lpstr>
      <vt:lpstr>Book Antiqua</vt:lpstr>
      <vt:lpstr>Monotype Sorts</vt:lpstr>
      <vt:lpstr>Symbol</vt:lpstr>
      <vt:lpstr>Tahoma</vt:lpstr>
      <vt:lpstr>Times New Roman</vt:lpstr>
      <vt:lpstr>Wingdings</vt:lpstr>
      <vt:lpstr>BBŁiI - pl</vt:lpstr>
      <vt:lpstr>PODSUMOWANIE SZKOLENIA</vt:lpstr>
      <vt:lpstr>Odpowiedzialność za ochronę informacji niejawnych </vt:lpstr>
      <vt:lpstr>Informacje niejawne o klauzuli „zastrzeżone”. 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Informacje niejawne o klauzuli „poufne”.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Informacje niejawne o klauzuli  „tajne” lub „ściśle tajne”. 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342</cp:revision>
  <cp:lastPrinted>1999-06-07T07:49:35Z</cp:lastPrinted>
  <dcterms:created xsi:type="dcterms:W3CDTF">1999-03-01T08:43:28Z</dcterms:created>
  <dcterms:modified xsi:type="dcterms:W3CDTF">2026-01-16T11:15:25Z</dcterms:modified>
</cp:coreProperties>
</file>