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420" r:id="rId2"/>
    <p:sldId id="429" r:id="rId3"/>
    <p:sldId id="333" r:id="rId4"/>
    <p:sldId id="338" r:id="rId5"/>
    <p:sldId id="392" r:id="rId6"/>
    <p:sldId id="425" r:id="rId7"/>
    <p:sldId id="422" r:id="rId8"/>
    <p:sldId id="421" r:id="rId9"/>
    <p:sldId id="371" r:id="rId10"/>
    <p:sldId id="430" r:id="rId11"/>
    <p:sldId id="294" r:id="rId12"/>
    <p:sldId id="295" r:id="rId13"/>
    <p:sldId id="423" r:id="rId14"/>
    <p:sldId id="304" r:id="rId15"/>
    <p:sldId id="408" r:id="rId16"/>
    <p:sldId id="409" r:id="rId17"/>
    <p:sldId id="412" r:id="rId18"/>
    <p:sldId id="306" r:id="rId19"/>
    <p:sldId id="307" r:id="rId20"/>
    <p:sldId id="379" r:id="rId21"/>
    <p:sldId id="380" r:id="rId22"/>
    <p:sldId id="386" r:id="rId23"/>
    <p:sldId id="381" r:id="rId24"/>
    <p:sldId id="410" r:id="rId25"/>
    <p:sldId id="411" r:id="rId26"/>
    <p:sldId id="314" r:id="rId27"/>
    <p:sldId id="431" r:id="rId28"/>
    <p:sldId id="316" r:id="rId29"/>
    <p:sldId id="419" r:id="rId30"/>
    <p:sldId id="417" r:id="rId31"/>
    <p:sldId id="428" r:id="rId32"/>
    <p:sldId id="432" r:id="rId33"/>
    <p:sldId id="320" r:id="rId34"/>
  </p:sldIdLst>
  <p:sldSz cx="9144000" cy="6858000" type="screen4x3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FFCC"/>
    <a:srgbClr val="00FF00"/>
    <a:srgbClr val="0066FF"/>
    <a:srgbClr val="0099FF"/>
    <a:srgbClr val="F1F5F5"/>
    <a:srgbClr val="DEE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93867" autoAdjust="0"/>
  </p:normalViewPr>
  <p:slideViewPr>
    <p:cSldViewPr>
      <p:cViewPr varScale="1">
        <p:scale>
          <a:sx n="90" d="100"/>
          <a:sy n="90" d="100"/>
        </p:scale>
        <p:origin x="124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5F3089-C204-4E74-92A6-D728652EB9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4C4419-6BBC-4620-B98C-2D1859C2EE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3983D9-97A5-42D4-A93F-A66DA0B95808}" type="slidenum">
              <a:rPr lang="pl-PL" altLang="pl-PL"/>
              <a:pPr algn="r" eaLnBrk="1" hangingPunct="1">
                <a:spcBef>
                  <a:spcPct val="0"/>
                </a:spcBef>
              </a:pPr>
              <a:t>1</a:t>
            </a:fld>
            <a:endParaRPr lang="pl-PL" altLang="pl-PL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60F4D7-E3BF-4B8F-A1FD-434E9B86E485}" type="slidenum">
              <a:rPr lang="pl-PL" altLang="pl-PL"/>
              <a:pPr algn="r" eaLnBrk="1" hangingPunct="1">
                <a:spcBef>
                  <a:spcPct val="0"/>
                </a:spcBef>
              </a:pPr>
              <a:t>10</a:t>
            </a:fld>
            <a:endParaRPr lang="pl-PL" altLang="pl-PL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F376C7-CEC1-42D2-8994-C47EAED22DFF}" type="slidenum">
              <a:rPr lang="pl-PL" altLang="pl-PL" smtClean="0"/>
              <a:pPr>
                <a:spcBef>
                  <a:spcPct val="0"/>
                </a:spcBef>
              </a:pPr>
              <a:t>11</a:t>
            </a:fld>
            <a:endParaRPr lang="pl-PL" alt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94100-0959-49AE-BF19-7AD7A597901D}" type="slidenum">
              <a:rPr lang="pl-PL" altLang="pl-PL" smtClean="0"/>
              <a:pPr>
                <a:spcBef>
                  <a:spcPct val="0"/>
                </a:spcBef>
              </a:pPr>
              <a:t>12</a:t>
            </a:fld>
            <a:endParaRPr lang="pl-PL" altLang="pl-P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1CCD18-8A0E-463A-BC51-4C13E037189A}" type="slidenum">
              <a:rPr lang="pl-PL" altLang="pl-PL"/>
              <a:pPr algn="r" eaLnBrk="1" hangingPunct="1">
                <a:spcBef>
                  <a:spcPct val="0"/>
                </a:spcBef>
              </a:pPr>
              <a:t>13</a:t>
            </a:fld>
            <a:endParaRPr lang="pl-PL" altLang="pl-PL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5946BB-FC10-4ADF-B531-1038CDD014F6}" type="slidenum">
              <a:rPr lang="pl-PL" altLang="pl-PL" smtClean="0"/>
              <a:pPr>
                <a:spcBef>
                  <a:spcPct val="0"/>
                </a:spcBef>
              </a:pPr>
              <a:t>14</a:t>
            </a:fld>
            <a:endParaRPr lang="pl-PL" altLang="pl-P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859FBD-E22F-4270-8DF2-14FB5CC96D64}" type="slidenum">
              <a:rPr lang="pl-PL" altLang="pl-PL"/>
              <a:pPr algn="r" eaLnBrk="1" hangingPunct="1">
                <a:spcBef>
                  <a:spcPct val="0"/>
                </a:spcBef>
              </a:pPr>
              <a:t>15</a:t>
            </a:fld>
            <a:endParaRPr lang="pl-PL" altLang="pl-PL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DD9FF7-4C6C-48A3-B5B7-7F69C8DBF7BD}" type="slidenum">
              <a:rPr lang="pl-PL" altLang="pl-PL"/>
              <a:pPr algn="r" eaLnBrk="1" hangingPunct="1">
                <a:spcBef>
                  <a:spcPct val="0"/>
                </a:spcBef>
              </a:pPr>
              <a:t>16</a:t>
            </a:fld>
            <a:endParaRPr lang="pl-PL" altLang="pl-PL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31788F-F5B7-401E-B46E-865DE4DBD9E5}" type="slidenum">
              <a:rPr lang="pl-PL" altLang="pl-PL"/>
              <a:pPr algn="r" eaLnBrk="1" hangingPunct="1">
                <a:spcBef>
                  <a:spcPct val="0"/>
                </a:spcBef>
              </a:pPr>
              <a:t>17</a:t>
            </a:fld>
            <a:endParaRPr lang="pl-PL" altLang="pl-PL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189376-5B79-4339-AA77-DA1FE9F054F5}" type="slidenum">
              <a:rPr lang="pl-PL" altLang="pl-PL" smtClean="0"/>
              <a:pPr>
                <a:spcBef>
                  <a:spcPct val="0"/>
                </a:spcBef>
              </a:pPr>
              <a:t>18</a:t>
            </a:fld>
            <a:endParaRPr lang="pl-PL" altLang="pl-PL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FF533B-FD3D-42A5-80E3-B5F7B00DB452}" type="slidenum">
              <a:rPr lang="pl-PL" altLang="pl-PL" smtClean="0"/>
              <a:pPr>
                <a:spcBef>
                  <a:spcPct val="0"/>
                </a:spcBef>
              </a:pPr>
              <a:t>19</a:t>
            </a:fld>
            <a:endParaRPr lang="pl-PL" altLang="pl-P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171250-A238-4C77-A791-0002684CFF99}" type="slidenum">
              <a:rPr lang="pl-PL" altLang="pl-PL"/>
              <a:pPr algn="r" eaLnBrk="1" hangingPunct="1">
                <a:spcBef>
                  <a:spcPct val="0"/>
                </a:spcBef>
              </a:pPr>
              <a:t>2</a:t>
            </a:fld>
            <a:endParaRPr lang="pl-PL" altLang="pl-PL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A48BA5-8F01-42B8-9057-9C33E692876B}" type="slidenum">
              <a:rPr lang="pl-PL" altLang="pl-PL"/>
              <a:pPr algn="r" eaLnBrk="1" hangingPunct="1">
                <a:spcBef>
                  <a:spcPct val="0"/>
                </a:spcBef>
              </a:pPr>
              <a:t>20</a:t>
            </a:fld>
            <a:endParaRPr lang="pl-PL" altLang="pl-PL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41DE27-6718-42AF-AA8B-2D1BC8B3D202}" type="slidenum">
              <a:rPr lang="pl-PL" altLang="pl-PL"/>
              <a:pPr algn="r" eaLnBrk="1" hangingPunct="1">
                <a:spcBef>
                  <a:spcPct val="0"/>
                </a:spcBef>
              </a:pPr>
              <a:t>21</a:t>
            </a:fld>
            <a:endParaRPr lang="pl-PL" altLang="pl-PL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E2E41C-3245-484C-A93B-4B0D77F4B3A4}" type="slidenum">
              <a:rPr lang="pl-PL" altLang="pl-PL"/>
              <a:pPr algn="r" eaLnBrk="1" hangingPunct="1">
                <a:spcBef>
                  <a:spcPct val="0"/>
                </a:spcBef>
              </a:pPr>
              <a:t>22</a:t>
            </a:fld>
            <a:endParaRPr lang="pl-PL" altLang="pl-PL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107973-57A9-4DF3-BB15-74E539C0B3D8}" type="slidenum">
              <a:rPr lang="pl-PL" altLang="pl-PL"/>
              <a:pPr algn="r" eaLnBrk="1" hangingPunct="1">
                <a:spcBef>
                  <a:spcPct val="0"/>
                </a:spcBef>
              </a:pPr>
              <a:t>23</a:t>
            </a:fld>
            <a:endParaRPr lang="pl-PL" altLang="pl-PL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BA328D-4713-436B-9D7B-20B829F57029}" type="slidenum">
              <a:rPr lang="pl-PL" altLang="pl-PL"/>
              <a:pPr algn="r" eaLnBrk="1" hangingPunct="1">
                <a:spcBef>
                  <a:spcPct val="0"/>
                </a:spcBef>
              </a:pPr>
              <a:t>24</a:t>
            </a:fld>
            <a:endParaRPr lang="pl-PL" altLang="pl-PL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579BF7-C999-4B0D-A3AD-23B7E4F79975}" type="slidenum">
              <a:rPr lang="pl-PL" altLang="pl-PL"/>
              <a:pPr algn="r" eaLnBrk="1" hangingPunct="1">
                <a:spcBef>
                  <a:spcPct val="0"/>
                </a:spcBef>
              </a:pPr>
              <a:t>25</a:t>
            </a:fld>
            <a:endParaRPr lang="pl-PL" altLang="pl-PL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A51062-973F-4F16-9474-1F4C630DBE3D}" type="slidenum">
              <a:rPr lang="pl-PL" altLang="pl-PL" smtClean="0"/>
              <a:pPr>
                <a:spcBef>
                  <a:spcPct val="0"/>
                </a:spcBef>
              </a:pPr>
              <a:t>26</a:t>
            </a:fld>
            <a:endParaRPr lang="pl-PL" altLang="pl-PL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6679A62-44D3-4A7F-8932-7308576CD6C6}" type="slidenum">
              <a:rPr lang="pl-PL" altLang="pl-PL"/>
              <a:pPr algn="r" eaLnBrk="1" hangingPunct="1">
                <a:spcBef>
                  <a:spcPct val="0"/>
                </a:spcBef>
              </a:pPr>
              <a:t>27</a:t>
            </a:fld>
            <a:endParaRPr lang="pl-PL" altLang="pl-PL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62842F-E151-449B-922C-C466BF1868AA}" type="slidenum">
              <a:rPr lang="pl-PL" altLang="pl-PL" smtClean="0"/>
              <a:pPr>
                <a:spcBef>
                  <a:spcPct val="0"/>
                </a:spcBef>
              </a:pPr>
              <a:t>28</a:t>
            </a:fld>
            <a:endParaRPr lang="pl-PL" altLang="pl-P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2C50DB-301A-4FC4-B029-346D81D854B4}" type="slidenum">
              <a:rPr lang="pl-PL" altLang="pl-PL"/>
              <a:pPr algn="r" eaLnBrk="1" hangingPunct="1">
                <a:spcBef>
                  <a:spcPct val="0"/>
                </a:spcBef>
              </a:pPr>
              <a:t>29</a:t>
            </a:fld>
            <a:endParaRPr lang="pl-PL" altLang="pl-PL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>
                <a:latin typeface="Arial" panose="020B0604020202020204" pitchFamily="34" charset="0"/>
              </a:rPr>
              <a:t>Zmienić czcionkę i rozmieszczenie</a:t>
            </a:r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D02005-47F6-4077-BD9C-EB4FDB1293AE}" type="slidenum">
              <a:rPr lang="pl-PL" altLang="pl-PL" smtClean="0"/>
              <a:pPr>
                <a:spcBef>
                  <a:spcPct val="0"/>
                </a:spcBef>
              </a:pPr>
              <a:t>3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A1DC51-9A5A-4174-8D14-8BC534AE82A2}" type="slidenum">
              <a:rPr lang="pl-PL" altLang="pl-PL"/>
              <a:pPr algn="r" eaLnBrk="1" hangingPunct="1">
                <a:spcBef>
                  <a:spcPct val="0"/>
                </a:spcBef>
              </a:pPr>
              <a:t>30</a:t>
            </a:fld>
            <a:endParaRPr lang="pl-PL" altLang="pl-PL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pl-PL" smtClean="0">
                <a:latin typeface="Arial" panose="020B0604020202020204" pitchFamily="34" charset="0"/>
              </a:rPr>
              <a:t>WZÓR WNIOSKU – PENDRIVE!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2318BD-AAA9-4C80-891F-4030D410B527}" type="slidenum">
              <a:rPr lang="pl-PL" altLang="pl-PL"/>
              <a:pPr algn="r" eaLnBrk="1" hangingPunct="1">
                <a:spcBef>
                  <a:spcPct val="0"/>
                </a:spcBef>
              </a:pPr>
              <a:t>31</a:t>
            </a:fld>
            <a:endParaRPr lang="pl-PL" altLang="pl-PL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E2A883-E908-4B28-B41F-FBFC242D1457}" type="slidenum">
              <a:rPr lang="pl-PL" altLang="pl-PL" smtClean="0"/>
              <a:pPr>
                <a:spcBef>
                  <a:spcPct val="0"/>
                </a:spcBef>
              </a:pPr>
              <a:t>33</a:t>
            </a:fld>
            <a:endParaRPr lang="pl-PL" altLang="pl-PL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E1FE53-9EAE-4192-9DB8-CA577524942D}" type="slidenum">
              <a:rPr lang="pl-PL" altLang="pl-PL" smtClean="0"/>
              <a:pPr>
                <a:spcBef>
                  <a:spcPct val="0"/>
                </a:spcBef>
              </a:pPr>
              <a:t>4</a:t>
            </a:fld>
            <a:endParaRPr lang="pl-PL" altLang="pl-PL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60E676-60D9-4FDE-A9A7-7E8F2D7D3ADB}" type="slidenum">
              <a:rPr lang="pl-PL" altLang="pl-PL"/>
              <a:pPr algn="r" eaLnBrk="1" hangingPunct="1">
                <a:spcBef>
                  <a:spcPct val="0"/>
                </a:spcBef>
              </a:pPr>
              <a:t>5</a:t>
            </a:fld>
            <a:endParaRPr lang="pl-PL" alt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E90959-D0C7-426A-AC2E-B0E9731EDA49}" type="slidenum">
              <a:rPr lang="pl-PL" altLang="pl-PL"/>
              <a:pPr algn="r" eaLnBrk="1" hangingPunct="1">
                <a:spcBef>
                  <a:spcPct val="0"/>
                </a:spcBef>
              </a:pPr>
              <a:t>6</a:t>
            </a:fld>
            <a:endParaRPr lang="pl-PL" altLang="pl-PL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8A2381-D0E6-4277-9BCB-0DEE6BE957EA}" type="slidenum">
              <a:rPr lang="pl-PL" altLang="pl-PL"/>
              <a:pPr algn="r" eaLnBrk="1" hangingPunct="1">
                <a:spcBef>
                  <a:spcPct val="0"/>
                </a:spcBef>
              </a:pPr>
              <a:t>7</a:t>
            </a:fld>
            <a:endParaRPr lang="pl-PL" altLang="pl-PL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36CE4C-E763-45C3-B90D-8F25C477DD3F}" type="slidenum">
              <a:rPr lang="pl-PL" altLang="pl-PL"/>
              <a:pPr algn="r" eaLnBrk="1" hangingPunct="1">
                <a:spcBef>
                  <a:spcPct val="0"/>
                </a:spcBef>
              </a:pPr>
              <a:t>8</a:t>
            </a:fld>
            <a:endParaRPr lang="pl-PL" alt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90B61F-3D10-41B3-BA11-A6C5810F44E0}" type="slidenum">
              <a:rPr lang="pl-PL" altLang="pl-PL"/>
              <a:pPr algn="r" eaLnBrk="1" hangingPunct="1">
                <a:spcBef>
                  <a:spcPct val="0"/>
                </a:spcBef>
              </a:pPr>
              <a:t>9</a:t>
            </a:fld>
            <a:endParaRPr lang="pl-PL" altLang="pl-PL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E4EFA-8D9D-4654-A1DD-9BC0BF35A52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1776338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367A8-547B-4A83-88A1-4BACBE3041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461561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320EC-3FBF-4CE3-B76C-C6F224137EF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700205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413C0-3212-49A5-A092-1D9E75E552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2037160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FA8F-2F57-4AB4-9A46-C55B461DDAF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381142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C7EC-96D7-4762-A295-B883C630B13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9916840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5C83F-EFB6-4124-B838-367FBAED523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339529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D5F1-5BC5-4779-9421-A36938B79D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646333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5D73-29ED-43F3-BE0E-415D429FDA8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745471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97EA5-E09F-468D-BB34-9C363354B09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0794465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C0697-D587-43E7-8B56-53490EA4479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1583001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BBA2DC-2255-427A-BF68-9F67FC72B96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grpSp>
        <p:nvGrpSpPr>
          <p:cNvPr id="2" name="Grupa 13"/>
          <p:cNvGrpSpPr>
            <a:grpSpLocks/>
          </p:cNvGrpSpPr>
          <p:nvPr userDrawn="1"/>
        </p:nvGrpSpPr>
        <p:grpSpPr bwMode="auto">
          <a:xfrm>
            <a:off x="107950" y="115888"/>
            <a:ext cx="8863013" cy="1416050"/>
            <a:chOff x="-41158" y="4651"/>
            <a:chExt cx="8862896" cy="141645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116115" y="679530"/>
              <a:ext cx="7705623" cy="7304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EAEAEA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pl-PL" sz="1800" dirty="0">
                <a:latin typeface="Arial" charset="0"/>
                <a:cs typeface="+mn-cs"/>
              </a:endParaRPr>
            </a:p>
          </p:txBody>
        </p:sp>
        <p:sp>
          <p:nvSpPr>
            <p:cNvPr id="1032" name="Text Box 5"/>
            <p:cNvSpPr txBox="1">
              <a:spLocks noChangeArrowheads="1"/>
            </p:cNvSpPr>
            <p:nvPr/>
          </p:nvSpPr>
          <p:spPr bwMode="auto">
            <a:xfrm>
              <a:off x="1770156" y="358763"/>
              <a:ext cx="6408652" cy="33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l-PL" altLang="pl-PL" sz="1600" b="1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AGENCJA BEZPIECZEŃSTWA WEWNĘTRZNEGO</a:t>
              </a:r>
            </a:p>
          </p:txBody>
        </p:sp>
        <p:sp>
          <p:nvSpPr>
            <p:cNvPr id="1033" name="Text Box 6"/>
            <p:cNvSpPr txBox="1">
              <a:spLocks noChangeArrowheads="1"/>
            </p:cNvSpPr>
            <p:nvPr/>
          </p:nvSpPr>
          <p:spPr bwMode="auto">
            <a:xfrm>
              <a:off x="1763806" y="728757"/>
              <a:ext cx="6408652" cy="33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pl-PL" sz="1600" b="1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KRAJOWA W</a:t>
              </a:r>
              <a:r>
                <a:rPr lang="pl-PL" altLang="pl-PL" sz="1600" b="1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ŁADZA BEZPIECZEŃSTWA</a:t>
              </a:r>
            </a:p>
          </p:txBody>
        </p:sp>
        <p:pic>
          <p:nvPicPr>
            <p:cNvPr id="1034" name="Obraz 9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 l="32347" t="15198" r="30707" b="11243"/>
            <a:stretch>
              <a:fillRect/>
            </a:stretch>
          </p:blipFill>
          <p:spPr bwMode="auto">
            <a:xfrm>
              <a:off x="-41158" y="4651"/>
              <a:ext cx="1206994" cy="141645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30.jpe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F10F5BF-A042-4CA1-A6F2-DEF5F8F2EEB5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pole tekstowe 35"/>
          <p:cNvSpPr txBox="1"/>
          <p:nvPr/>
        </p:nvSpPr>
        <p:spPr>
          <a:xfrm rot="10800000" flipV="1">
            <a:off x="815975" y="2706688"/>
            <a:ext cx="7718425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Ochrona informacji niejawnych </a:t>
            </a:r>
          </a:p>
          <a:p>
            <a:pPr algn="ctr" eaLnBrk="1" hangingPunct="1">
              <a:defRPr/>
            </a:pPr>
            <a:r>
              <a:rPr lang="pl-PL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 stosunkach międzynarodowych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76700"/>
            <a:ext cx="18573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8589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54188"/>
            <a:ext cx="12239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76700"/>
            <a:ext cx="18573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076700"/>
            <a:ext cx="18573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46125" y="1341438"/>
            <a:ext cx="8382000" cy="935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Informacje „wrażliwe” (2/2)</a:t>
            </a: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323850" y="2473325"/>
            <a:ext cx="82804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Zasada „need to know”;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Udostępnienie stronie trzeciej i publikacja tylko po uzyskaniu zgody wytwórcy;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Przechowywanie w sposób uniemożliwiający przypadkowe zapoznanie się przez osoby nieupoważnione;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Przesyłanie pocztą elektroniczną po upewnieniu się, że adresat jest właściwym (dostęp zabezpieczony silnym hasłem);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Zachowanie oryginalnych oznaczeń.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827088" y="2205038"/>
            <a:ext cx="74168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Podstawowe zasady postępowania</a:t>
            </a:r>
          </a:p>
        </p:txBody>
      </p:sp>
      <p:sp>
        <p:nvSpPr>
          <p:cNvPr id="22533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3A80FB1-EAD8-4B37-ACD7-827B013D3C68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750" y="13493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Bezpieczeństwo osobowe (1/2)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66713" y="1690688"/>
            <a:ext cx="8382000" cy="129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Warunki</a:t>
            </a: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dostępu do informacji niejawnych</a:t>
            </a: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NATO, UE i ESA </a:t>
            </a:r>
            <a:b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klauzuli „CONFIDENTIAL” i wyższej</a:t>
            </a:r>
            <a:endParaRPr lang="pl-PL" sz="2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" name="Grupa 26"/>
          <p:cNvGrpSpPr>
            <a:grpSpLocks/>
          </p:cNvGrpSpPr>
          <p:nvPr/>
        </p:nvGrpSpPr>
        <p:grpSpPr bwMode="auto">
          <a:xfrm>
            <a:off x="890588" y="3140968"/>
            <a:ext cx="7345362" cy="830263"/>
            <a:chOff x="467544" y="3524536"/>
            <a:chExt cx="7344816" cy="8309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rostokąt zaokrąglony 18"/>
            <p:cNvSpPr/>
            <p:nvPr/>
          </p:nvSpPr>
          <p:spPr>
            <a:xfrm>
              <a:off x="467544" y="3542014"/>
              <a:ext cx="7344816" cy="791274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958045" y="3524536"/>
              <a:ext cx="6765422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 eaLnBrk="1" hangingPunct="1">
                <a:buClr>
                  <a:schemeClr val="tx1"/>
                </a:buClr>
                <a:buSzPct val="75000"/>
                <a:defRPr/>
              </a:pPr>
              <a:r>
                <a:rPr lang="pl-PL" sz="2400" u="sng" kern="0" dirty="0">
                  <a:latin typeface="Times New Roman"/>
                </a:rPr>
                <a:t>Poświadczenie bezpieczeństwa NATO, UE lub ESA</a:t>
              </a:r>
              <a:r>
                <a:rPr lang="pl-PL" sz="2400" kern="0" dirty="0">
                  <a:latin typeface="Times New Roman"/>
                </a:rPr>
                <a:t>, wydawane odpowiednio przez ABW lub SKW</a:t>
              </a:r>
            </a:p>
          </p:txBody>
        </p:sp>
      </p:grpSp>
      <p:grpSp>
        <p:nvGrpSpPr>
          <p:cNvPr id="3" name="Grupa 25"/>
          <p:cNvGrpSpPr>
            <a:grpSpLocks/>
          </p:cNvGrpSpPr>
          <p:nvPr/>
        </p:nvGrpSpPr>
        <p:grpSpPr bwMode="auto">
          <a:xfrm>
            <a:off x="890588" y="4221088"/>
            <a:ext cx="6370637" cy="792163"/>
            <a:chOff x="467544" y="4653136"/>
            <a:chExt cx="6370112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Prostokąt zaokrąglony 22"/>
            <p:cNvSpPr/>
            <p:nvPr/>
          </p:nvSpPr>
          <p:spPr>
            <a:xfrm>
              <a:off x="467544" y="4653136"/>
              <a:ext cx="6265346" cy="792088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788193" y="4765838"/>
              <a:ext cx="6049463" cy="4968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630238" lvl="1" indent="-450850" eaLnBrk="1" hangingPunct="1">
                <a:lnSpc>
                  <a:spcPct val="120000"/>
                </a:lnSpc>
                <a:buClr>
                  <a:schemeClr val="tx1"/>
                </a:buClr>
                <a:buSzPct val="75000"/>
                <a:defRPr/>
              </a:pPr>
              <a:r>
                <a:rPr lang="pl-PL" sz="2400" u="sng" kern="0" dirty="0">
                  <a:latin typeface="Times New Roman"/>
                </a:rPr>
                <a:t>Przeszkolenie z zakresu OIN NATO/UE/ESA</a:t>
              </a:r>
              <a:endParaRPr lang="pl-PL" sz="2400" kern="0" dirty="0">
                <a:latin typeface="Times New Roman"/>
              </a:endParaRPr>
            </a:p>
          </p:txBody>
        </p:sp>
      </p:grpSp>
      <p:grpSp>
        <p:nvGrpSpPr>
          <p:cNvPr id="4" name="Grupa 24"/>
          <p:cNvGrpSpPr>
            <a:grpSpLocks/>
          </p:cNvGrpSpPr>
          <p:nvPr/>
        </p:nvGrpSpPr>
        <p:grpSpPr bwMode="auto">
          <a:xfrm>
            <a:off x="890588" y="5287963"/>
            <a:ext cx="5256212" cy="792162"/>
            <a:chOff x="467544" y="5733256"/>
            <a:chExt cx="5256584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Prostokąt zaokrąglony 23"/>
            <p:cNvSpPr/>
            <p:nvPr/>
          </p:nvSpPr>
          <p:spPr>
            <a:xfrm>
              <a:off x="467544" y="5733256"/>
              <a:ext cx="5256584" cy="792088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797767" y="5842783"/>
              <a:ext cx="4572324" cy="5365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630238" lvl="1" indent="-450850" eaLnBrk="1" hangingPunct="1">
                <a:lnSpc>
                  <a:spcPct val="120000"/>
                </a:lnSpc>
                <a:buClr>
                  <a:schemeClr val="tx1"/>
                </a:buClr>
                <a:buSzPct val="75000"/>
                <a:defRPr/>
              </a:pPr>
              <a:r>
                <a:rPr lang="pl-PL" sz="2400" kern="0" dirty="0">
                  <a:latin typeface="Times New Roman"/>
                </a:rPr>
                <a:t>Zasada „</a:t>
              </a:r>
              <a:r>
                <a:rPr lang="pl-PL" sz="2400" i="1" kern="0" dirty="0" err="1">
                  <a:latin typeface="Times New Roman"/>
                </a:rPr>
                <a:t>need</a:t>
              </a:r>
              <a:r>
                <a:rPr lang="pl-PL" sz="2400" i="1" kern="0" dirty="0">
                  <a:latin typeface="Times New Roman"/>
                </a:rPr>
                <a:t> to </a:t>
              </a:r>
              <a:r>
                <a:rPr lang="pl-PL" sz="2400" i="1" kern="0" dirty="0" err="1">
                  <a:latin typeface="Times New Roman"/>
                </a:rPr>
                <a:t>know</a:t>
              </a:r>
              <a:r>
                <a:rPr lang="pl-PL" sz="2400" kern="0" dirty="0">
                  <a:latin typeface="Times New Roman"/>
                </a:rPr>
                <a:t>”</a:t>
              </a:r>
            </a:p>
          </p:txBody>
        </p:sp>
      </p:grpSp>
      <p:sp>
        <p:nvSpPr>
          <p:cNvPr id="28" name="Ośmiokąt 27"/>
          <p:cNvSpPr/>
          <p:nvPr/>
        </p:nvSpPr>
        <p:spPr>
          <a:xfrm>
            <a:off x="949325" y="3356992"/>
            <a:ext cx="476250" cy="476250"/>
          </a:xfrm>
          <a:prstGeom prst="octagon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90000"/>
                </a:schemeClr>
              </a:gs>
              <a:gs pos="100000">
                <a:schemeClr val="accent5">
                  <a:lumMod val="2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śmiokąt 28"/>
          <p:cNvSpPr/>
          <p:nvPr/>
        </p:nvSpPr>
        <p:spPr>
          <a:xfrm>
            <a:off x="958850" y="4368726"/>
            <a:ext cx="476250" cy="476250"/>
          </a:xfrm>
          <a:prstGeom prst="octagon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90000"/>
                </a:schemeClr>
              </a:gs>
              <a:gs pos="100000">
                <a:schemeClr val="accent5">
                  <a:lumMod val="2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Ośmiokąt 29"/>
          <p:cNvSpPr/>
          <p:nvPr/>
        </p:nvSpPr>
        <p:spPr>
          <a:xfrm>
            <a:off x="958850" y="5435600"/>
            <a:ext cx="476250" cy="476250"/>
          </a:xfrm>
          <a:prstGeom prst="octagon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90000"/>
                </a:schemeClr>
              </a:gs>
              <a:gs pos="100000">
                <a:schemeClr val="accent5">
                  <a:lumMod val="2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4824" name="Picture 8" descr="http://www.focusbiz.co.uk/wp-content/uploads/2012/03/presenting_to_audience_300_clr_7062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4537075"/>
            <a:ext cx="2606675" cy="1771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593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65E34A-3E41-4065-9B0A-3195A004519D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11188" y="12684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Bezpieczeństwo osobowe (2/2)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55650" y="1700213"/>
            <a:ext cx="7551738" cy="1081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lnSpc>
                <a:spcPct val="130000"/>
              </a:lnSpc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Warunki</a:t>
            </a:r>
            <a: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 </a:t>
            </a:r>
            <a: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dostępu do informacji niejawnych</a:t>
            </a:r>
            <a: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/>
            </a:r>
            <a:b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</a:br>
            <a: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NATO, UE i ESA o klauzuli „RESTRICTED”</a:t>
            </a:r>
          </a:p>
        </p:txBody>
      </p:sp>
      <p:grpSp>
        <p:nvGrpSpPr>
          <p:cNvPr id="2" name="Grupa 26"/>
          <p:cNvGrpSpPr>
            <a:grpSpLocks/>
          </p:cNvGrpSpPr>
          <p:nvPr/>
        </p:nvGrpSpPr>
        <p:grpSpPr bwMode="auto">
          <a:xfrm>
            <a:off x="699516" y="2823100"/>
            <a:ext cx="7760916" cy="790575"/>
            <a:chOff x="467544" y="3542014"/>
            <a:chExt cx="7344816" cy="791274"/>
          </a:xfrm>
          <a:gradFill>
            <a:gsLst>
              <a:gs pos="0">
                <a:srgbClr val="FFC000"/>
              </a:gs>
              <a:gs pos="50000">
                <a:schemeClr val="bg1">
                  <a:lumMod val="95000"/>
                </a:schemeClr>
              </a:gs>
              <a:gs pos="100000">
                <a:srgbClr val="FFC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Prostokąt zaokrąglony 10"/>
            <p:cNvSpPr/>
            <p:nvPr/>
          </p:nvSpPr>
          <p:spPr>
            <a:xfrm>
              <a:off x="467544" y="3542014"/>
              <a:ext cx="7344816" cy="79127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defRPr/>
              </a:pPr>
              <a:endParaRPr lang="pl-PL" sz="1800"/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996515" y="3551856"/>
              <a:ext cx="6765422" cy="70851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lvl="1" algn="just" eaLnBrk="1" hangingPunct="1">
                <a:buClr>
                  <a:schemeClr val="tx1"/>
                </a:buClr>
                <a:buSzPct val="75000"/>
                <a:defRPr/>
              </a:pPr>
              <a:r>
                <a:rPr lang="pl-PL" sz="2000" kern="0" dirty="0">
                  <a:solidFill>
                    <a:srgbClr val="000000"/>
                  </a:solidFill>
                  <a:latin typeface="Times New Roman"/>
                </a:rPr>
                <a:t>Pisemne </a:t>
              </a:r>
              <a:r>
                <a:rPr lang="pl-PL" sz="2000" u="sng" kern="0" dirty="0">
                  <a:solidFill>
                    <a:srgbClr val="000000"/>
                  </a:solidFill>
                  <a:latin typeface="Times New Roman"/>
                </a:rPr>
                <a:t>upoważnienie</a:t>
              </a:r>
              <a:r>
                <a:rPr lang="pl-PL" sz="2000" kern="0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pl-PL" sz="2000" kern="0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przez </a:t>
              </a:r>
              <a:r>
                <a:rPr lang="pl-PL" sz="2000" u="sng" kern="0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kierownika jednostki organizacyjnej </a:t>
              </a:r>
              <a:r>
                <a:rPr lang="pl-PL" sz="2000" kern="0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(w przypadku braku ważnego poświadczenia bezpieczeństwa)</a:t>
              </a:r>
              <a:endParaRPr lang="pl-PL" sz="2400" kern="0" dirty="0">
                <a:latin typeface="Times New Roman"/>
              </a:endParaRPr>
            </a:p>
          </p:txBody>
        </p:sp>
      </p:grpSp>
      <p:grpSp>
        <p:nvGrpSpPr>
          <p:cNvPr id="3" name="Grupa 25"/>
          <p:cNvGrpSpPr>
            <a:grpSpLocks/>
          </p:cNvGrpSpPr>
          <p:nvPr/>
        </p:nvGrpSpPr>
        <p:grpSpPr bwMode="auto">
          <a:xfrm>
            <a:off x="713164" y="3776601"/>
            <a:ext cx="7747268" cy="792167"/>
            <a:chOff x="467544" y="4653136"/>
            <a:chExt cx="6265346" cy="792088"/>
          </a:xfrm>
          <a:gradFill>
            <a:gsLst>
              <a:gs pos="0">
                <a:srgbClr val="FFC000"/>
              </a:gs>
              <a:gs pos="50000">
                <a:schemeClr val="bg1">
                  <a:lumMod val="95000"/>
                </a:schemeClr>
              </a:gs>
              <a:gs pos="100000">
                <a:srgbClr val="FFC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Prostokąt zaokrąglony 14"/>
            <p:cNvSpPr/>
            <p:nvPr/>
          </p:nvSpPr>
          <p:spPr>
            <a:xfrm>
              <a:off x="467544" y="4653136"/>
              <a:ext cx="6265346" cy="79208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908791" y="4670284"/>
              <a:ext cx="5818087" cy="70781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lvl="1" eaLnBrk="1" hangingPunct="1">
                <a:buClr>
                  <a:schemeClr val="tx1"/>
                </a:buClr>
                <a:buSzPct val="75000"/>
                <a:defRPr/>
              </a:pPr>
              <a:r>
                <a:rPr lang="pl-PL" sz="2000" u="sng" kern="0" dirty="0">
                  <a:latin typeface="Times New Roman"/>
                </a:rPr>
                <a:t>Przeszkolenie</a:t>
              </a:r>
              <a:r>
                <a:rPr lang="pl-PL" sz="2000" kern="0" dirty="0">
                  <a:latin typeface="Times New Roman"/>
                </a:rPr>
                <a:t> w zakresie ochrony informacji niejawnych krajowych, </a:t>
              </a:r>
              <a:br>
                <a:rPr lang="pl-PL" sz="2000" kern="0" dirty="0">
                  <a:latin typeface="Times New Roman"/>
                </a:rPr>
              </a:br>
              <a:r>
                <a:rPr lang="pl-PL" sz="2000" kern="0" dirty="0">
                  <a:latin typeface="Times New Roman"/>
                </a:rPr>
                <a:t>z elementami dotyczącymi zasad ochrony ww. informacji</a:t>
              </a:r>
            </a:p>
          </p:txBody>
        </p:sp>
      </p:grpSp>
      <p:grpSp>
        <p:nvGrpSpPr>
          <p:cNvPr id="4" name="Grupa 24"/>
          <p:cNvGrpSpPr>
            <a:grpSpLocks/>
          </p:cNvGrpSpPr>
          <p:nvPr/>
        </p:nvGrpSpPr>
        <p:grpSpPr bwMode="auto">
          <a:xfrm>
            <a:off x="713164" y="4706968"/>
            <a:ext cx="5154980" cy="792162"/>
            <a:chOff x="467544" y="5733256"/>
            <a:chExt cx="6556012" cy="792088"/>
          </a:xfrm>
          <a:gradFill>
            <a:gsLst>
              <a:gs pos="0">
                <a:srgbClr val="FFC000"/>
              </a:gs>
              <a:gs pos="50000">
                <a:schemeClr val="bg1">
                  <a:lumMod val="95000"/>
                </a:schemeClr>
              </a:gs>
              <a:gs pos="100000">
                <a:srgbClr val="FFC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Prostokąt zaokrąglony 17"/>
            <p:cNvSpPr/>
            <p:nvPr/>
          </p:nvSpPr>
          <p:spPr>
            <a:xfrm>
              <a:off x="467544" y="5733256"/>
              <a:ext cx="6556012" cy="79208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1284105" y="5924663"/>
              <a:ext cx="5570893" cy="40007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lvl="1" eaLnBrk="1" hangingPunct="1">
                <a:buClr>
                  <a:schemeClr val="tx1"/>
                </a:buClr>
                <a:buSzPct val="75000"/>
                <a:defRPr/>
              </a:pPr>
              <a:r>
                <a:rPr lang="pl-PL" sz="2000" kern="0" dirty="0">
                  <a:latin typeface="Times New Roman"/>
                </a:rPr>
                <a:t>Zasada „</a:t>
              </a:r>
              <a:r>
                <a:rPr lang="pl-PL" sz="2000" i="1" kern="0" dirty="0" err="1">
                  <a:latin typeface="Times New Roman"/>
                </a:rPr>
                <a:t>need</a:t>
              </a:r>
              <a:r>
                <a:rPr lang="pl-PL" sz="2000" i="1" kern="0" dirty="0">
                  <a:latin typeface="Times New Roman"/>
                </a:rPr>
                <a:t> to </a:t>
              </a:r>
              <a:r>
                <a:rPr lang="pl-PL" sz="2000" i="1" kern="0" dirty="0" err="1">
                  <a:latin typeface="Times New Roman"/>
                </a:rPr>
                <a:t>know</a:t>
              </a:r>
              <a:r>
                <a:rPr lang="pl-PL" sz="2000" kern="0" dirty="0">
                  <a:latin typeface="Times New Roman"/>
                </a:rPr>
                <a:t>”</a:t>
              </a:r>
            </a:p>
          </p:txBody>
        </p:sp>
      </p:grpSp>
      <p:sp>
        <p:nvSpPr>
          <p:cNvPr id="20" name="Ośmiokąt 19"/>
          <p:cNvSpPr/>
          <p:nvPr/>
        </p:nvSpPr>
        <p:spPr>
          <a:xfrm>
            <a:off x="758253" y="3021661"/>
            <a:ext cx="476250" cy="476250"/>
          </a:xfrm>
          <a:prstGeom prst="octagon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śmiokąt 20"/>
          <p:cNvSpPr/>
          <p:nvPr/>
        </p:nvSpPr>
        <p:spPr>
          <a:xfrm>
            <a:off x="781426" y="3924211"/>
            <a:ext cx="476250" cy="476250"/>
          </a:xfrm>
          <a:prstGeom prst="octagon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Ośmiokąt 21"/>
          <p:cNvSpPr/>
          <p:nvPr/>
        </p:nvSpPr>
        <p:spPr>
          <a:xfrm>
            <a:off x="781426" y="4868253"/>
            <a:ext cx="476250" cy="476250"/>
          </a:xfrm>
          <a:prstGeom prst="octagon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1057275" y="5734050"/>
            <a:ext cx="4608513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Clr>
                <a:srgbClr val="CCFFFF"/>
              </a:buClr>
              <a:buSzPct val="75000"/>
              <a:defRPr/>
            </a:pPr>
            <a:r>
              <a:rPr lang="pl-PL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Nie jest wymagane posiadanie poświadczenia bezpieczeństwa</a:t>
            </a:r>
          </a:p>
        </p:txBody>
      </p:sp>
      <p:pic>
        <p:nvPicPr>
          <p:cNvPr id="14349" name="Picture 13" descr="http://cdn.articulate.com/images/blogs/rel/uploads/2008/06/needtoknow.gif"/>
          <p:cNvPicPr>
            <a:picLocks noChangeAspect="1" noChangeArrowheads="1"/>
          </p:cNvPicPr>
          <p:nvPr/>
        </p:nvPicPr>
        <p:blipFill>
          <a:blip r:embed="rId3"/>
          <a:srcRect l="4416" t="7769" r="4710" b="9989"/>
          <a:stretch>
            <a:fillRect/>
          </a:stretch>
        </p:blipFill>
        <p:spPr bwMode="auto">
          <a:xfrm>
            <a:off x="5964238" y="4735513"/>
            <a:ext cx="2447925" cy="1403350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642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B1CFDCC-B554-4285-8951-FE41E73A16AB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35"/>
          <p:cNvSpPr txBox="1"/>
          <p:nvPr/>
        </p:nvSpPr>
        <p:spPr>
          <a:xfrm>
            <a:off x="923925" y="1492250"/>
            <a:ext cx="725487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Sposób postępowania z informacjami niejawnymi oznaczonymi klauzulą</a:t>
            </a:r>
            <a:endParaRPr lang="en-GB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828675" y="3500438"/>
            <a:ext cx="7704138" cy="27844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40000"/>
              </a:spcBef>
              <a:buSzPct val="75000"/>
              <a:buFont typeface="Wingdings" pitchFamily="2" charset="2"/>
              <a:buChar char="§"/>
              <a:defRPr/>
            </a:pPr>
            <a:r>
              <a:rPr kumimoji="1"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rejestracja – w ewidencjach krajowych;</a:t>
            </a:r>
          </a:p>
          <a:p>
            <a:pPr marL="342900" indent="-342900">
              <a:spcBef>
                <a:spcPct val="40000"/>
              </a:spcBef>
              <a:buSzPct val="75000"/>
              <a:buFont typeface="Wingdings" pitchFamily="2" charset="2"/>
              <a:buChar char="§"/>
              <a:defRPr/>
            </a:pPr>
            <a:r>
              <a:rPr kumimoji="1"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przechowywanie, kopiowanie, tłumaczenie, niszczenie </a:t>
            </a:r>
            <a:br>
              <a:rPr kumimoji="1"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kumimoji="1"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 zgodnie z przepisami krajowymi;</a:t>
            </a:r>
          </a:p>
          <a:p>
            <a:pPr marL="342900" indent="-342900">
              <a:spcBef>
                <a:spcPct val="40000"/>
              </a:spcBef>
              <a:buSzPct val="75000"/>
              <a:buFont typeface="Wingdings" pitchFamily="2" charset="2"/>
              <a:buChar char="§"/>
              <a:defRPr/>
            </a:pPr>
            <a:r>
              <a:rPr kumimoji="1"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przetwarzanie i przekazywanie tylko za pomocą akredytowanych systemów teleinformatycznych;</a:t>
            </a:r>
          </a:p>
          <a:p>
            <a:pPr marL="342900" indent="-342900">
              <a:spcBef>
                <a:spcPct val="40000"/>
              </a:spcBef>
              <a:buSzPct val="75000"/>
              <a:buFont typeface="Wingdings" pitchFamily="2" charset="2"/>
              <a:buChar char="§"/>
              <a:defRPr/>
            </a:pPr>
            <a:r>
              <a:rPr kumimoji="1"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udostępnianie stronie trzeciej za zgodą wytwórcy.</a:t>
            </a:r>
          </a:p>
          <a:p>
            <a:pPr marL="342900" indent="-342900">
              <a:spcBef>
                <a:spcPct val="40000"/>
              </a:spcBef>
              <a:buSzPct val="75000"/>
              <a:buFont typeface="Wingdings" pitchFamily="2" charset="2"/>
              <a:buNone/>
              <a:defRPr/>
            </a:pPr>
            <a:endParaRPr kumimoji="1" lang="en-GB" sz="2400" dirty="0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997303" y="2518742"/>
          <a:ext cx="6851105" cy="64807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7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3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NATO RESTRICTED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RESTREINT UE</a:t>
                      </a:r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</a:t>
                      </a:r>
                    </a:p>
                    <a:p>
                      <a:pPr algn="ctr" fontAlgn="ctr"/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EU </a:t>
                      </a:r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RESTRICTED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ESA RESTRICTED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677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5BD66F-625E-45A3-B1BF-50710C20205E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8"/>
          <p:cNvGrpSpPr>
            <a:grpSpLocks/>
          </p:cNvGrpSpPr>
          <p:nvPr/>
        </p:nvGrpSpPr>
        <p:grpSpPr bwMode="auto">
          <a:xfrm>
            <a:off x="249238" y="2997200"/>
            <a:ext cx="8643937" cy="3013075"/>
            <a:chOff x="248609" y="2852936"/>
            <a:chExt cx="8643871" cy="3312368"/>
          </a:xfrm>
        </p:grpSpPr>
        <p:sp>
          <p:nvSpPr>
            <p:cNvPr id="14" name="Prostokąt 13"/>
            <p:cNvSpPr/>
            <p:nvPr/>
          </p:nvSpPr>
          <p:spPr>
            <a:xfrm>
              <a:off x="4571338" y="2861662"/>
              <a:ext cx="4321142" cy="32443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pic>
          <p:nvPicPr>
            <p:cNvPr id="30733" name="Picture 11" descr="http://www.naturallyloyal.com/site/wp-content/uploads/2012/01/make-training-memorabl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437"/>
            <a:stretch>
              <a:fillRect/>
            </a:stretch>
          </p:blipFill>
          <p:spPr bwMode="auto">
            <a:xfrm>
              <a:off x="248609" y="2852936"/>
              <a:ext cx="4323391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341438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3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Szkolenia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468813" y="4248150"/>
            <a:ext cx="446405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buFontTx/>
              <a:buNone/>
            </a:pPr>
            <a:r>
              <a:rPr lang="pl-PL" altLang="pl-PL" sz="2400" b="1">
                <a:latin typeface="Times New Roman" panose="02020603050405020304" pitchFamily="18" charset="0"/>
              </a:rPr>
              <a:t>Uproszczone szkolenie</a:t>
            </a:r>
          </a:p>
          <a:p>
            <a:pPr algn="just">
              <a:spcBef>
                <a:spcPct val="0"/>
              </a:spcBef>
              <a:buClr>
                <a:schemeClr val="tx1"/>
              </a:buClr>
              <a:buSzPct val="75000"/>
              <a:buFontTx/>
              <a:buNone/>
            </a:pPr>
            <a:r>
              <a:rPr lang="pl-PL" altLang="pl-PL" sz="2000">
                <a:latin typeface="Times New Roman" panose="02020603050405020304" pitchFamily="18" charset="0"/>
              </a:rPr>
              <a:t>(</a:t>
            </a:r>
            <a:r>
              <a:rPr lang="pl-PL" altLang="pl-PL" sz="1800"/>
              <a:t>przypomnienie podstawowych zasad postępowania z informacjami niejawnymi międzynarodowymi</a:t>
            </a:r>
            <a:r>
              <a:rPr lang="pl-PL" altLang="pl-PL" sz="2000">
                <a:latin typeface="Times New Roman" panose="02020603050405020304" pitchFamily="18" charset="0"/>
              </a:rPr>
              <a:t>)</a:t>
            </a: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692275" y="1916113"/>
            <a:ext cx="61912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prowadzone są przez pełnomocników ochrony, przeszkolonych przez ABW/SKW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4486275" y="2943225"/>
            <a:ext cx="4406900" cy="846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  <a:buSzPct val="75000"/>
              <a:defRPr/>
            </a:pPr>
            <a:r>
              <a:rPr lang="pl-PL" sz="2400" b="1" kern="0" dirty="0">
                <a:latin typeface="Times New Roman"/>
                <a:cs typeface="Arial" charset="0"/>
              </a:rPr>
              <a:t>Standardowe szkolenie</a:t>
            </a:r>
          </a:p>
          <a:p>
            <a:pPr algn="just"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pl-PL" sz="2000" kern="0" dirty="0">
                <a:latin typeface="Times New Roman"/>
                <a:cs typeface="Arial" charset="0"/>
              </a:rPr>
              <a:t>(art. 19 UOIN)</a:t>
            </a:r>
            <a:endParaRPr lang="pl-PL" sz="2400" b="1" kern="0" dirty="0">
              <a:latin typeface="Times New Roman"/>
              <a:cs typeface="Arial" charset="0"/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6215063" y="3475038"/>
            <a:ext cx="288925" cy="2159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1800"/>
          </a:p>
        </p:txBody>
      </p:sp>
      <p:sp>
        <p:nvSpPr>
          <p:cNvPr id="12" name="Strzałka w prawo 11"/>
          <p:cNvSpPr/>
          <p:nvPr/>
        </p:nvSpPr>
        <p:spPr>
          <a:xfrm>
            <a:off x="6781800" y="5397500"/>
            <a:ext cx="287338" cy="2159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1800"/>
          </a:p>
        </p:txBody>
      </p:sp>
      <p:sp>
        <p:nvSpPr>
          <p:cNvPr id="17" name="Prostokąt 16"/>
          <p:cNvSpPr/>
          <p:nvPr/>
        </p:nvSpPr>
        <p:spPr>
          <a:xfrm>
            <a:off x="6516688" y="3325813"/>
            <a:ext cx="16621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pl-PL" sz="2400" b="1" kern="0" dirty="0">
                <a:solidFill>
                  <a:srgbClr val="C00000"/>
                </a:solidFill>
                <a:latin typeface="Times New Roman"/>
                <a:cs typeface="Arial" charset="0"/>
              </a:rPr>
              <a:t>raz na 5 lat</a:t>
            </a:r>
            <a:endParaRPr lang="pl-PL" sz="2400" b="1" kern="0" dirty="0">
              <a:latin typeface="Times New Roman"/>
              <a:cs typeface="Arial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056438" y="5227638"/>
            <a:ext cx="16208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400" b="1" kern="0" dirty="0">
                <a:solidFill>
                  <a:srgbClr val="C00000"/>
                </a:solidFill>
                <a:latin typeface="Times New Roman"/>
                <a:cs typeface="Arial" charset="0"/>
              </a:rPr>
              <a:t>raz w roku</a:t>
            </a:r>
            <a:endParaRPr lang="pl-PL" sz="2400" dirty="0">
              <a:latin typeface="Arial" charset="0"/>
              <a:cs typeface="Arial" charset="0"/>
            </a:endParaRPr>
          </a:p>
        </p:txBody>
      </p:sp>
      <p:sp>
        <p:nvSpPr>
          <p:cNvPr id="30731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A5CAF64-EFCF-4EEE-918A-BBE1B4CBF486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://images.clipartpanda.com/industry-clipart-0511-1012-2713-0003_Industrial_Factory_with_Smokestacks_clipart_im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8000" contrast="-6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820896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2684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Bezpieczeństwo przemysłowe (1/2)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611188" y="2636838"/>
            <a:ext cx="7993062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CCFFFF"/>
              </a:buClr>
              <a:buSzPct val="75000"/>
              <a:buFontTx/>
              <a:buNone/>
            </a:pPr>
            <a:r>
              <a:rPr lang="pl-PL" altLang="pl-PL" sz="2000"/>
              <a:t>Warunkami przystąpienia do kontraktu są: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odpowiednie świadectwo bezpieczeństwa przemysłowego;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odpowiednie poświadczenia bezpieczeństwa i przeszkolenie pracowników wyznaczonych do realizacji kontraktu</a:t>
            </a:r>
            <a:r>
              <a:rPr lang="pl-PL" altLang="pl-PL" sz="24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827088" y="1916113"/>
            <a:ext cx="7416800" cy="752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Kontrakty związane z dostępem do informacji NATO, UE i ESA o  klauzulach „CONFIDENTIAL” i „SECRET”</a:t>
            </a:r>
          </a:p>
        </p:txBody>
      </p:sp>
      <p:sp>
        <p:nvSpPr>
          <p:cNvPr id="32774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99F3BF-DE87-4A90-B5A7-526BAB0FD0C8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2684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Bezpieczeństwo przemysłowe (2/2)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827088" y="1989138"/>
            <a:ext cx="7416800" cy="752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Kontrakty związane z dostępem do informacji NATO, UE </a:t>
            </a:r>
            <a:br>
              <a:rPr lang="pl-PL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pl-PL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 ESA o klauzuli „RESTRICTED”</a:t>
            </a: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250825" y="2852738"/>
            <a:ext cx="86423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Tx/>
              <a:buNone/>
            </a:pPr>
            <a:r>
              <a:rPr lang="pl-PL" altLang="pl-PL" sz="2000"/>
              <a:t>Warunkami przystąpienia do kontraktu są: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właściwe upoważnienie i przeszkolenie pracowników (bezpieczeństwo osobowe);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opracowanie instrukcji postępowania z takimi informacjami (bezpieczeństwo obiegu informacji);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zapewnienie warunków ochrony takich informacji we własnych obiektach (bezpieczeństwo fizyczne);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akredytacja systemu IT przez ABW/SKW (bezpieczeństwo teleinformatyczne).</a:t>
            </a:r>
            <a:endParaRPr lang="pl-PL" altLang="pl-PL" sz="2000" i="1"/>
          </a:p>
        </p:txBody>
      </p:sp>
      <p:sp>
        <p:nvSpPr>
          <p:cNvPr id="34821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0B45A24-307D-4E6D-99C3-B599D5A8B9F9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750" y="1341438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Kancelarie Tajne Międzynarodowe (1/3)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288" y="3068638"/>
            <a:ext cx="8382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Tx/>
              <a:buNone/>
            </a:pPr>
            <a:r>
              <a:rPr lang="pl-PL" altLang="pl-PL" sz="2400"/>
              <a:t>Obieg tylko poprzez </a:t>
            </a:r>
            <a:r>
              <a:rPr lang="pl-PL" altLang="pl-PL" sz="2400" b="1">
                <a:solidFill>
                  <a:srgbClr val="C00000"/>
                </a:solidFill>
              </a:rPr>
              <a:t>wpisaną przez ABW do rejestru kancelarię tajną międzynarodową</a:t>
            </a:r>
            <a:r>
              <a:rPr lang="pl-PL" altLang="pl-PL" sz="2400">
                <a:solidFill>
                  <a:srgbClr val="C00000"/>
                </a:solidFill>
              </a:rPr>
              <a:t> </a:t>
            </a:r>
            <a:r>
              <a:rPr lang="pl-PL" altLang="pl-PL" sz="2400"/>
              <a:t>- wpisu dokonuje się na podstawie zatwierdzonego przez ABW: </a:t>
            </a:r>
          </a:p>
          <a:p>
            <a:pPr marL="0" lvl="1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pl-PL" altLang="pl-PL" sz="2400"/>
              <a:t>planu organizacji kancelarii tajnej międzynarodowej;</a:t>
            </a:r>
          </a:p>
          <a:p>
            <a:pPr marL="0" lvl="1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pl-PL" altLang="pl-PL" sz="2400"/>
              <a:t>regulaminu kancelarii tajnej międzynarodowej;</a:t>
            </a:r>
          </a:p>
          <a:p>
            <a:pPr marL="0" lvl="1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pl-PL" altLang="pl-PL" sz="2400"/>
              <a:t>regulaminu czytelni kancelarii tajnej międzynarodowej</a:t>
            </a:r>
            <a:r>
              <a:rPr lang="pl-PL" altLang="pl-PL" sz="24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463675" y="1914525"/>
            <a:ext cx="6192838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Materiały </a:t>
            </a:r>
            <a:r>
              <a:rPr lang="pl-PL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NATO, UE i ESA</a:t>
            </a: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o klauzulach „CONFIDENTIAL”, „SECRET”, „TOP SECRET”</a:t>
            </a:r>
          </a:p>
        </p:txBody>
      </p:sp>
      <p:sp>
        <p:nvSpPr>
          <p:cNvPr id="36869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D03DDC1-1361-4D1A-9D81-A00F1F03E05C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46125" y="12065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Kancelarie Tajne Międzynarodowe (2/3)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476375" y="1639888"/>
            <a:ext cx="6191250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indent="-381000"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Materiały </a:t>
            </a:r>
            <a:r>
              <a:rPr lang="pl-PL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NATO, UE i ESA</a:t>
            </a: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o klauzulach „CONFIDENTIAL”, „SECRET”, „TOP SECRET”</a:t>
            </a:r>
          </a:p>
        </p:txBody>
      </p:sp>
      <p:grpSp>
        <p:nvGrpSpPr>
          <p:cNvPr id="2" name="Grupa 129"/>
          <p:cNvGrpSpPr>
            <a:grpSpLocks/>
          </p:cNvGrpSpPr>
          <p:nvPr/>
        </p:nvGrpSpPr>
        <p:grpSpPr bwMode="auto">
          <a:xfrm>
            <a:off x="1547813" y="2557463"/>
            <a:ext cx="6048375" cy="1158875"/>
            <a:chOff x="1547515" y="2556732"/>
            <a:chExt cx="6048968" cy="1160300"/>
          </a:xfrm>
        </p:grpSpPr>
        <p:sp>
          <p:nvSpPr>
            <p:cNvPr id="31" name="Prostokąt 30"/>
            <p:cNvSpPr/>
            <p:nvPr/>
          </p:nvSpPr>
          <p:spPr>
            <a:xfrm>
              <a:off x="1547515" y="2564679"/>
              <a:ext cx="3024483" cy="11523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32" name="Prostokąt 31"/>
            <p:cNvSpPr/>
            <p:nvPr/>
          </p:nvSpPr>
          <p:spPr>
            <a:xfrm>
              <a:off x="4571998" y="2564679"/>
              <a:ext cx="3024485" cy="115235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1547515" y="2556732"/>
              <a:ext cx="6048968" cy="39895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92D050"/>
                </a:gs>
                <a:gs pos="100000">
                  <a:srgbClr val="00B050"/>
                </a:gs>
              </a:gsLst>
              <a:lin ang="0" scaled="1"/>
              <a:tileRect/>
            </a:gradFill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5000"/>
                </a:spcBef>
                <a:buFont typeface="Wingdings" pitchFamily="2" charset="2"/>
                <a:buNone/>
                <a:defRPr/>
              </a:pPr>
              <a:r>
                <a:rPr lang="pl-PL" altLang="pl-PL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Główna Kancelaria Tajna Międzynarodowa</a:t>
              </a: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2038100" y="2954095"/>
              <a:ext cx="1962342" cy="7073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pl-PL" altLang="pl-PL" sz="2000" b="1" dirty="0">
                  <a:latin typeface="Arial" charset="0"/>
                  <a:cs typeface="Arial" charset="0"/>
                </a:rPr>
                <a:t>MSZ</a:t>
              </a:r>
            </a:p>
            <a:p>
              <a:pPr algn="ctr" eaLnBrk="1" hangingPunct="1"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pl-PL" altLang="pl-PL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Arial" charset="0"/>
                </a:rPr>
                <a:t>(sfera cywilna)</a:t>
              </a:r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4989552" y="2954095"/>
              <a:ext cx="2248120" cy="7073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pl-PL" altLang="pl-PL" sz="2000" b="1" dirty="0">
                  <a:latin typeface="Arial" charset="0"/>
                  <a:cs typeface="Arial" charset="0"/>
                </a:rPr>
                <a:t>MON</a:t>
              </a:r>
            </a:p>
            <a:p>
              <a:pPr algn="ctr" eaLnBrk="1" hangingPunct="1"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pl-PL" altLang="pl-PL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Arial" charset="0"/>
                </a:rPr>
                <a:t>(sfera wojskowa)</a:t>
              </a:r>
            </a:p>
          </p:txBody>
        </p:sp>
      </p:grpSp>
      <p:grpSp>
        <p:nvGrpSpPr>
          <p:cNvPr id="3" name="Grupa 130"/>
          <p:cNvGrpSpPr>
            <a:grpSpLocks/>
          </p:cNvGrpSpPr>
          <p:nvPr/>
        </p:nvGrpSpPr>
        <p:grpSpPr bwMode="auto">
          <a:xfrm>
            <a:off x="900113" y="3933825"/>
            <a:ext cx="7489825" cy="1223963"/>
            <a:chOff x="827584" y="3933056"/>
            <a:chExt cx="7488832" cy="1224136"/>
          </a:xfrm>
        </p:grpSpPr>
        <p:sp>
          <p:nvSpPr>
            <p:cNvPr id="36" name="Prostokąt 35"/>
            <p:cNvSpPr/>
            <p:nvPr/>
          </p:nvSpPr>
          <p:spPr>
            <a:xfrm>
              <a:off x="827584" y="3933056"/>
              <a:ext cx="7488832" cy="1224136"/>
            </a:xfrm>
            <a:prstGeom prst="rect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37" name="Prostokąt zaokrąglony 36"/>
            <p:cNvSpPr/>
            <p:nvPr/>
          </p:nvSpPr>
          <p:spPr>
            <a:xfrm>
              <a:off x="972027" y="4148987"/>
              <a:ext cx="822216" cy="57634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41" name="Prostokąt zaokrąglony 40"/>
            <p:cNvSpPr/>
            <p:nvPr/>
          </p:nvSpPr>
          <p:spPr>
            <a:xfrm>
              <a:off x="6516430" y="4509400"/>
              <a:ext cx="792057" cy="576343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42" name="Prostokąt zaokrąglony 41"/>
            <p:cNvSpPr/>
            <p:nvPr/>
          </p:nvSpPr>
          <p:spPr>
            <a:xfrm>
              <a:off x="7411661" y="4115645"/>
              <a:ext cx="792057" cy="55411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43" name="Prostokąt zaokrąglony 42"/>
            <p:cNvSpPr/>
            <p:nvPr/>
          </p:nvSpPr>
          <p:spPr>
            <a:xfrm>
              <a:off x="1906941" y="4509400"/>
              <a:ext cx="823803" cy="576343"/>
            </a:xfrm>
            <a:prstGeom prst="roundRect">
              <a:avLst/>
            </a:prstGeom>
            <a:solidFill>
              <a:srgbClr val="0099FF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38939" name="Text Box 8"/>
            <p:cNvSpPr txBox="1">
              <a:spLocks noChangeArrowheads="1"/>
            </p:cNvSpPr>
            <p:nvPr/>
          </p:nvSpPr>
          <p:spPr bwMode="auto">
            <a:xfrm>
              <a:off x="2511698" y="4175978"/>
              <a:ext cx="4103144" cy="779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pl-PL" altLang="pl-PL" sz="1800" b="1"/>
                <a:t>Kancelarie tajne międzynarodowe </a:t>
              </a:r>
            </a:p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pl-PL" altLang="pl-PL" sz="1800" b="1"/>
                <a:t>w jednostkach organizacyjnych</a:t>
              </a:r>
            </a:p>
          </p:txBody>
        </p:sp>
        <p:pic>
          <p:nvPicPr>
            <p:cNvPr id="38940" name="Picture 2" descr="C:\Program Files (x86)\Microsoft Office\MEDIA\CAGCAT10\j023531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680" y="4234736"/>
              <a:ext cx="432048" cy="44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1" name="Picture 2" descr="C:\Program Files (x86)\Microsoft Office\MEDIA\CAGCAT10\j023531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432" y="4581128"/>
              <a:ext cx="432048" cy="44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2" name="Picture 2" descr="C:\Program Files (x86)\Microsoft Office\MEDIA\CAGCAT10\j023531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528" y="4594776"/>
              <a:ext cx="432048" cy="44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3" name="Picture 2" descr="C:\Program Files (x86)\Microsoft Office\MEDIA\CAGCAT10\j023531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4193792"/>
              <a:ext cx="432048" cy="44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a 135"/>
          <p:cNvGrpSpPr>
            <a:grpSpLocks/>
          </p:cNvGrpSpPr>
          <p:nvPr/>
        </p:nvGrpSpPr>
        <p:grpSpPr bwMode="auto">
          <a:xfrm>
            <a:off x="2411413" y="5516563"/>
            <a:ext cx="4321175" cy="863600"/>
            <a:chOff x="2411760" y="5373216"/>
            <a:chExt cx="4320480" cy="864096"/>
          </a:xfrm>
        </p:grpSpPr>
        <p:sp>
          <p:nvSpPr>
            <p:cNvPr id="65" name="Prostokąt 64"/>
            <p:cNvSpPr/>
            <p:nvPr/>
          </p:nvSpPr>
          <p:spPr>
            <a:xfrm>
              <a:off x="2411760" y="5373216"/>
              <a:ext cx="4320480" cy="864096"/>
            </a:xfrm>
            <a:prstGeom prst="rect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38929" name="Text Box 8"/>
            <p:cNvSpPr txBox="1">
              <a:spLocks noChangeArrowheads="1"/>
            </p:cNvSpPr>
            <p:nvPr/>
          </p:nvSpPr>
          <p:spPr bwMode="auto">
            <a:xfrm>
              <a:off x="3321251" y="5435164"/>
              <a:ext cx="2447531" cy="39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pl-PL" altLang="pl-PL" sz="2000">
                  <a:latin typeface="Times New Roman" panose="02020603050405020304" pitchFamily="18" charset="0"/>
                </a:rPr>
                <a:t>Punkty kontroli</a:t>
              </a:r>
            </a:p>
          </p:txBody>
        </p:sp>
        <p:sp>
          <p:nvSpPr>
            <p:cNvPr id="74" name="Elipsa 73"/>
            <p:cNvSpPr/>
            <p:nvPr/>
          </p:nvSpPr>
          <p:spPr>
            <a:xfrm>
              <a:off x="5868779" y="5517761"/>
              <a:ext cx="576169" cy="57500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76" name="Elipsa 75"/>
            <p:cNvSpPr/>
            <p:nvPr/>
          </p:nvSpPr>
          <p:spPr>
            <a:xfrm>
              <a:off x="2772064" y="5517761"/>
              <a:ext cx="576170" cy="575005"/>
            </a:xfrm>
            <a:prstGeom prst="ellipse">
              <a:avLst/>
            </a:prstGeom>
            <a:solidFill>
              <a:srgbClr val="0099FF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pic>
          <p:nvPicPr>
            <p:cNvPr id="57347" name="Picture 3" descr="C:\Program Files (x86)\Microsoft Office\MEDIA\CAGCAT10\j0185604.wm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43808" y="5589240"/>
              <a:ext cx="435385" cy="435816"/>
            </a:xfrm>
            <a:prstGeom prst="rect">
              <a:avLst/>
            </a:prstGeom>
            <a:noFill/>
          </p:spPr>
        </p:pic>
        <p:pic>
          <p:nvPicPr>
            <p:cNvPr id="125" name="Picture 3" descr="C:\Program Files (x86)\Microsoft Office\MEDIA\CAGCAT10\j0185604.wm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40152" y="5589240"/>
              <a:ext cx="435385" cy="435816"/>
            </a:xfrm>
            <a:prstGeom prst="rect">
              <a:avLst/>
            </a:prstGeom>
            <a:noFill/>
          </p:spPr>
        </p:pic>
      </p:grpSp>
      <p:grpSp>
        <p:nvGrpSpPr>
          <p:cNvPr id="5" name="Grupa 131"/>
          <p:cNvGrpSpPr>
            <a:grpSpLocks/>
          </p:cNvGrpSpPr>
          <p:nvPr/>
        </p:nvGrpSpPr>
        <p:grpSpPr bwMode="auto">
          <a:xfrm>
            <a:off x="1382713" y="3716338"/>
            <a:ext cx="1676400" cy="792162"/>
            <a:chOff x="1383075" y="3717032"/>
            <a:chExt cx="1676757" cy="792088"/>
          </a:xfrm>
        </p:grpSpPr>
        <p:cxnSp>
          <p:nvCxnSpPr>
            <p:cNvPr id="45" name="Łącznik prosty ze strzałką 44"/>
            <p:cNvCxnSpPr>
              <a:stCxn id="31" idx="2"/>
              <a:endCxn id="37" idx="0"/>
            </p:cNvCxnSpPr>
            <p:nvPr/>
          </p:nvCxnSpPr>
          <p:spPr>
            <a:xfrm flipH="1">
              <a:off x="1383075" y="3717032"/>
              <a:ext cx="1676757" cy="43176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ze strzałką 46"/>
            <p:cNvCxnSpPr>
              <a:stCxn id="31" idx="2"/>
              <a:endCxn id="43" idx="0"/>
            </p:cNvCxnSpPr>
            <p:nvPr/>
          </p:nvCxnSpPr>
          <p:spPr>
            <a:xfrm flipH="1">
              <a:off x="2319899" y="3717032"/>
              <a:ext cx="739933" cy="792088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a 132"/>
          <p:cNvGrpSpPr>
            <a:grpSpLocks/>
          </p:cNvGrpSpPr>
          <p:nvPr/>
        </p:nvGrpSpPr>
        <p:grpSpPr bwMode="auto">
          <a:xfrm>
            <a:off x="6084888" y="3716338"/>
            <a:ext cx="1722437" cy="792162"/>
            <a:chOff x="6084168" y="3717032"/>
            <a:chExt cx="1723252" cy="792088"/>
          </a:xfrm>
        </p:grpSpPr>
        <p:cxnSp>
          <p:nvCxnSpPr>
            <p:cNvPr id="55" name="Łącznik prosty ze strzałką 54"/>
            <p:cNvCxnSpPr>
              <a:stCxn id="32" idx="2"/>
              <a:endCxn id="41" idx="0"/>
            </p:cNvCxnSpPr>
            <p:nvPr/>
          </p:nvCxnSpPr>
          <p:spPr>
            <a:xfrm>
              <a:off x="6084168" y="3717032"/>
              <a:ext cx="827478" cy="792088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y ze strzałką 56"/>
            <p:cNvCxnSpPr>
              <a:stCxn id="32" idx="2"/>
              <a:endCxn id="42" idx="0"/>
            </p:cNvCxnSpPr>
            <p:nvPr/>
          </p:nvCxnSpPr>
          <p:spPr>
            <a:xfrm>
              <a:off x="6084168" y="3717032"/>
              <a:ext cx="1723252" cy="3984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Łącznik prosty ze strzałką 77"/>
          <p:cNvCxnSpPr>
            <a:stCxn id="43" idx="2"/>
            <a:endCxn id="76" idx="1"/>
          </p:cNvCxnSpPr>
          <p:nvPr/>
        </p:nvCxnSpPr>
        <p:spPr>
          <a:xfrm>
            <a:off x="2392363" y="5099050"/>
            <a:ext cx="463550" cy="633413"/>
          </a:xfrm>
          <a:prstGeom prst="straightConnector1">
            <a:avLst/>
          </a:prstGeom>
          <a:ln w="571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ze strzałką 82"/>
          <p:cNvCxnSpPr>
            <a:stCxn id="41" idx="2"/>
            <a:endCxn id="74" idx="7"/>
          </p:cNvCxnSpPr>
          <p:nvPr/>
        </p:nvCxnSpPr>
        <p:spPr>
          <a:xfrm flipH="1">
            <a:off x="6361113" y="5099050"/>
            <a:ext cx="625475" cy="6334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3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6A0FE9-8B10-4F24-ADE5-3AA43D2F81A0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rostokąt 95"/>
          <p:cNvSpPr/>
          <p:nvPr/>
        </p:nvSpPr>
        <p:spPr>
          <a:xfrm>
            <a:off x="0" y="2708275"/>
            <a:ext cx="9144000" cy="3600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18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1969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Kancelarie Tajne Międzynarodowe (3/3)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462088" y="1698625"/>
            <a:ext cx="6191250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Materiały </a:t>
            </a:r>
            <a:r>
              <a:rPr lang="pl-PL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NATO, UE i ESA</a:t>
            </a: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o klauzulach „CONFIDENTIAL”, „SECRET”, „TOP SECRET”</a:t>
            </a:r>
          </a:p>
        </p:txBody>
      </p:sp>
      <p:sp>
        <p:nvSpPr>
          <p:cNvPr id="44" name="Prostokąt 43"/>
          <p:cNvSpPr/>
          <p:nvPr/>
        </p:nvSpPr>
        <p:spPr>
          <a:xfrm>
            <a:off x="238125" y="2800350"/>
            <a:ext cx="38163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l-PL" alt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Kancelarie tajne międzynarodowe tworzą </a:t>
            </a:r>
            <a:r>
              <a:rPr lang="pl-PL" altLang="pl-PL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system autonomiczny</a:t>
            </a:r>
            <a:r>
              <a:rPr lang="pl-PL" alt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funkcjonujący w sposób niezależny od systemu kancelarii krajowych.</a:t>
            </a: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6" name="AutoShape 29"/>
          <p:cNvSpPr>
            <a:spLocks noChangeArrowheads="1"/>
          </p:cNvSpPr>
          <p:nvPr/>
        </p:nvSpPr>
        <p:spPr bwMode="auto">
          <a:xfrm>
            <a:off x="4211638" y="2708275"/>
            <a:ext cx="4427537" cy="3600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l-PL" sz="1800">
              <a:latin typeface="Arial" charset="0"/>
              <a:cs typeface="Arial" charset="0"/>
            </a:endParaRP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4535488" y="2698750"/>
            <a:ext cx="381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/>
              <a:t>JEDNOSTKA ORGANIZACYJNA</a:t>
            </a:r>
          </a:p>
        </p:txBody>
      </p:sp>
      <p:sp>
        <p:nvSpPr>
          <p:cNvPr id="49" name="AutoShape 31"/>
          <p:cNvSpPr>
            <a:spLocks noChangeArrowheads="1"/>
          </p:cNvSpPr>
          <p:nvPr/>
        </p:nvSpPr>
        <p:spPr bwMode="auto">
          <a:xfrm>
            <a:off x="4419600" y="3070225"/>
            <a:ext cx="4032250" cy="3603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b="1"/>
              <a:t>KIEROWNIK JEDNOSTKI ORGANIZACYJNEJ</a:t>
            </a:r>
          </a:p>
        </p:txBody>
      </p:sp>
      <p:sp>
        <p:nvSpPr>
          <p:cNvPr id="52" name="AutoShape 32"/>
          <p:cNvSpPr>
            <a:spLocks noChangeArrowheads="1"/>
          </p:cNvSpPr>
          <p:nvPr/>
        </p:nvSpPr>
        <p:spPr bwMode="auto">
          <a:xfrm>
            <a:off x="5770563" y="3627438"/>
            <a:ext cx="1330325" cy="431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/>
              <a:t>PEŁNOMOCNIK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/>
              <a:t>OCHRONY</a:t>
            </a:r>
          </a:p>
        </p:txBody>
      </p:sp>
      <p:grpSp>
        <p:nvGrpSpPr>
          <p:cNvPr id="2" name="Grupa 69"/>
          <p:cNvGrpSpPr>
            <a:grpSpLocks/>
          </p:cNvGrpSpPr>
          <p:nvPr/>
        </p:nvGrpSpPr>
        <p:grpSpPr bwMode="auto">
          <a:xfrm>
            <a:off x="4449763" y="4410075"/>
            <a:ext cx="1800225" cy="461963"/>
            <a:chOff x="4283968" y="4288904"/>
            <a:chExt cx="1800201" cy="461665"/>
          </a:xfrm>
        </p:grpSpPr>
        <p:sp>
          <p:nvSpPr>
            <p:cNvPr id="40987" name="AutoShape 32"/>
            <p:cNvSpPr>
              <a:spLocks noChangeArrowheads="1"/>
            </p:cNvSpPr>
            <p:nvPr/>
          </p:nvSpPr>
          <p:spPr bwMode="auto">
            <a:xfrm>
              <a:off x="4283968" y="4293344"/>
              <a:ext cx="1800200" cy="45010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pl-PL" sz="1200" b="1"/>
            </a:p>
          </p:txBody>
        </p:sp>
        <p:sp>
          <p:nvSpPr>
            <p:cNvPr id="40988" name="Prostokąt 68"/>
            <p:cNvSpPr>
              <a:spLocks noChangeArrowheads="1"/>
            </p:cNvSpPr>
            <p:nvPr/>
          </p:nvSpPr>
          <p:spPr bwMode="auto">
            <a:xfrm>
              <a:off x="4283969" y="4288904"/>
              <a:ext cx="18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1"/>
                <a:t>KIEROWNIK KANCELARII TAJNEJ</a:t>
              </a:r>
            </a:p>
          </p:txBody>
        </p:sp>
      </p:grpSp>
      <p:grpSp>
        <p:nvGrpSpPr>
          <p:cNvPr id="3" name="Grupa 70"/>
          <p:cNvGrpSpPr>
            <a:grpSpLocks/>
          </p:cNvGrpSpPr>
          <p:nvPr/>
        </p:nvGrpSpPr>
        <p:grpSpPr bwMode="auto">
          <a:xfrm>
            <a:off x="6659563" y="4405313"/>
            <a:ext cx="1800225" cy="646112"/>
            <a:chOff x="4283968" y="4288901"/>
            <a:chExt cx="1800201" cy="455515"/>
          </a:xfrm>
        </p:grpSpPr>
        <p:sp>
          <p:nvSpPr>
            <p:cNvPr id="40985" name="AutoShape 32"/>
            <p:cNvSpPr>
              <a:spLocks noChangeArrowheads="1"/>
            </p:cNvSpPr>
            <p:nvPr/>
          </p:nvSpPr>
          <p:spPr bwMode="auto">
            <a:xfrm>
              <a:off x="4283968" y="4293344"/>
              <a:ext cx="1800200" cy="45010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pl-PL" sz="1200" b="1"/>
            </a:p>
          </p:txBody>
        </p:sp>
        <p:sp>
          <p:nvSpPr>
            <p:cNvPr id="40986" name="Prostokąt 72"/>
            <p:cNvSpPr>
              <a:spLocks noChangeArrowheads="1"/>
            </p:cNvSpPr>
            <p:nvPr/>
          </p:nvSpPr>
          <p:spPr bwMode="auto">
            <a:xfrm>
              <a:off x="4283969" y="4288901"/>
              <a:ext cx="1800200" cy="455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1"/>
                <a:t>KIEROWNIK KANCELARII TAJNEJ MIĘDZYNARODOWEJ</a:t>
              </a:r>
            </a:p>
          </p:txBody>
        </p:sp>
      </p:grpSp>
      <p:cxnSp>
        <p:nvCxnSpPr>
          <p:cNvPr id="77" name="Łącznik łamany 76"/>
          <p:cNvCxnSpPr>
            <a:stCxn id="49" idx="2"/>
            <a:endCxn id="52" idx="0"/>
          </p:cNvCxnSpPr>
          <p:nvPr/>
        </p:nvCxnSpPr>
        <p:spPr>
          <a:xfrm rot="5400000">
            <a:off x="6337300" y="3529013"/>
            <a:ext cx="196850" cy="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Kształt 79"/>
          <p:cNvCxnSpPr>
            <a:stCxn id="52" idx="2"/>
            <a:endCxn id="40988" idx="0"/>
          </p:cNvCxnSpPr>
          <p:nvPr/>
        </p:nvCxnSpPr>
        <p:spPr>
          <a:xfrm rot="5400000">
            <a:off x="5717381" y="3691732"/>
            <a:ext cx="350837" cy="10858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81"/>
          <p:cNvGrpSpPr>
            <a:grpSpLocks/>
          </p:cNvGrpSpPr>
          <p:nvPr/>
        </p:nvGrpSpPr>
        <p:grpSpPr bwMode="auto">
          <a:xfrm>
            <a:off x="4448175" y="5067300"/>
            <a:ext cx="1800225" cy="968375"/>
            <a:chOff x="4283968" y="4293344"/>
            <a:chExt cx="1800201" cy="1112912"/>
          </a:xfrm>
        </p:grpSpPr>
        <p:sp>
          <p:nvSpPr>
            <p:cNvPr id="40983" name="AutoShape 32"/>
            <p:cNvSpPr>
              <a:spLocks noChangeArrowheads="1"/>
            </p:cNvSpPr>
            <p:nvPr/>
          </p:nvSpPr>
          <p:spPr bwMode="auto">
            <a:xfrm>
              <a:off x="4283968" y="4293344"/>
              <a:ext cx="1800200" cy="11129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pl-PL" sz="1200" b="1"/>
            </a:p>
          </p:txBody>
        </p:sp>
        <p:sp>
          <p:nvSpPr>
            <p:cNvPr id="40984" name="Prostokąt 84"/>
            <p:cNvSpPr>
              <a:spLocks noChangeArrowheads="1"/>
            </p:cNvSpPr>
            <p:nvPr/>
          </p:nvSpPr>
          <p:spPr bwMode="auto">
            <a:xfrm>
              <a:off x="4283969" y="4688954"/>
              <a:ext cx="1800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1"/>
                <a:t>KANCELARIA TAJNA</a:t>
              </a:r>
            </a:p>
          </p:txBody>
        </p:sp>
      </p:grpSp>
      <p:grpSp>
        <p:nvGrpSpPr>
          <p:cNvPr id="5" name="Grupa 96"/>
          <p:cNvGrpSpPr>
            <a:grpSpLocks/>
          </p:cNvGrpSpPr>
          <p:nvPr/>
        </p:nvGrpSpPr>
        <p:grpSpPr bwMode="auto">
          <a:xfrm>
            <a:off x="6648450" y="5221288"/>
            <a:ext cx="1817688" cy="811212"/>
            <a:chOff x="6647730" y="5221014"/>
            <a:chExt cx="1818159" cy="811138"/>
          </a:xfrm>
        </p:grpSpPr>
        <p:sp>
          <p:nvSpPr>
            <p:cNvPr id="40981" name="AutoShape 32"/>
            <p:cNvSpPr>
              <a:spLocks noChangeArrowheads="1"/>
            </p:cNvSpPr>
            <p:nvPr/>
          </p:nvSpPr>
          <p:spPr bwMode="auto">
            <a:xfrm>
              <a:off x="6651922" y="5221014"/>
              <a:ext cx="1813967" cy="81113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pl-PL" sz="1200" b="1"/>
            </a:p>
          </p:txBody>
        </p:sp>
        <p:sp>
          <p:nvSpPr>
            <p:cNvPr id="40982" name="Prostokąt 86"/>
            <p:cNvSpPr>
              <a:spLocks noChangeArrowheads="1"/>
            </p:cNvSpPr>
            <p:nvPr/>
          </p:nvSpPr>
          <p:spPr bwMode="auto">
            <a:xfrm>
              <a:off x="6647730" y="5395686"/>
              <a:ext cx="18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1"/>
                <a:t>KANCELARIA TAJNA MIĘDZYNARODOWA</a:t>
              </a:r>
            </a:p>
          </p:txBody>
        </p:sp>
      </p:grpSp>
      <p:cxnSp>
        <p:nvCxnSpPr>
          <p:cNvPr id="89" name="Łącznik łamany 88"/>
          <p:cNvCxnSpPr>
            <a:stCxn id="40988" idx="2"/>
            <a:endCxn id="40983" idx="0"/>
          </p:cNvCxnSpPr>
          <p:nvPr/>
        </p:nvCxnSpPr>
        <p:spPr>
          <a:xfrm rot="5400000">
            <a:off x="5251451" y="4968875"/>
            <a:ext cx="195262" cy="15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łamany 90"/>
          <p:cNvCxnSpPr>
            <a:stCxn id="40986" idx="2"/>
            <a:endCxn id="40981" idx="0"/>
          </p:cNvCxnSpPr>
          <p:nvPr/>
        </p:nvCxnSpPr>
        <p:spPr>
          <a:xfrm rot="5400000">
            <a:off x="7474743" y="5136357"/>
            <a:ext cx="169863" cy="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Kształt 92"/>
          <p:cNvCxnSpPr>
            <a:stCxn id="52" idx="2"/>
            <a:endCxn id="40986" idx="0"/>
          </p:cNvCxnSpPr>
          <p:nvPr/>
        </p:nvCxnSpPr>
        <p:spPr>
          <a:xfrm rot="16200000" flipH="1">
            <a:off x="6824662" y="3670301"/>
            <a:ext cx="346075" cy="11239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2" name="Picture 2" descr="http://www.common-law-separation-canada.com/images/sepa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288" y="4127500"/>
            <a:ext cx="1879600" cy="18732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980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C0C553F-8A7B-4C4D-AD85-0B91F800D7DC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35"/>
          <p:cNvSpPr txBox="1"/>
          <p:nvPr/>
        </p:nvSpPr>
        <p:spPr>
          <a:xfrm rot="10800000" flipV="1">
            <a:off x="814388" y="2706688"/>
            <a:ext cx="7720012" cy="579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1609" name="Rectangle 9"/>
          <p:cNvSpPr>
            <a:spLocks noChangeArrowheads="1"/>
          </p:cNvSpPr>
          <p:nvPr/>
        </p:nvSpPr>
        <p:spPr bwMode="auto">
          <a:xfrm>
            <a:off x="468313" y="2924175"/>
            <a:ext cx="867568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5000"/>
              </a:lnSpc>
              <a:buFontTx/>
              <a:buChar char="•"/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Informacje niejawne </a:t>
            </a:r>
            <a:r>
              <a:rPr lang="pl-PL" sz="2400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NATO, UE i ESA</a:t>
            </a: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        </a:t>
            </a:r>
            <a:r>
              <a:rPr lang="pl-PL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odrębne</a:t>
            </a: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przepisy bezpieczeństwa</a:t>
            </a:r>
          </a:p>
          <a:p>
            <a:pPr eaLnBrk="1" hangingPunct="1">
              <a:lnSpc>
                <a:spcPct val="105000"/>
              </a:lnSpc>
              <a:defRPr/>
            </a:pPr>
            <a:endParaRPr lang="pl-PL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105000"/>
              </a:lnSpc>
              <a:buFontTx/>
              <a:buChar char="•"/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Informacje niejawne wymieniane w kontaktach </a:t>
            </a:r>
            <a:r>
              <a:rPr lang="pl-PL" sz="2400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bilateralnych</a:t>
            </a: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     przepisy bezpieczeństwa </a:t>
            </a:r>
            <a:r>
              <a:rPr lang="pl-PL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krajowe</a:t>
            </a: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oraz postanowienia umów dwustronnych</a:t>
            </a:r>
          </a:p>
        </p:txBody>
      </p:sp>
      <p:sp>
        <p:nvSpPr>
          <p:cNvPr id="43" name="AutoShape 241"/>
          <p:cNvSpPr>
            <a:spLocks noChangeArrowheads="1"/>
          </p:cNvSpPr>
          <p:nvPr/>
        </p:nvSpPr>
        <p:spPr bwMode="auto">
          <a:xfrm>
            <a:off x="827088" y="3357563"/>
            <a:ext cx="792162" cy="287337"/>
          </a:xfrm>
          <a:prstGeom prst="rightArrow">
            <a:avLst>
              <a:gd name="adj1" fmla="val 50000"/>
              <a:gd name="adj2" fmla="val 114286"/>
            </a:avLst>
          </a:prstGeom>
          <a:gradFill rotWithShape="1">
            <a:gsLst>
              <a:gs pos="0">
                <a:srgbClr val="0000CC"/>
              </a:gs>
              <a:gs pos="100000">
                <a:srgbClr val="000099"/>
              </a:gs>
            </a:gsLst>
            <a:lin ang="0" scaled="1"/>
          </a:gra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281611" name="Rectangle 11"/>
          <p:cNvSpPr>
            <a:spLocks noChangeArrowheads="1"/>
          </p:cNvSpPr>
          <p:nvPr/>
        </p:nvSpPr>
        <p:spPr bwMode="auto">
          <a:xfrm>
            <a:off x="827088" y="1700213"/>
            <a:ext cx="7467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Informacje niejawne międzynarodowe</a:t>
            </a:r>
          </a:p>
        </p:txBody>
      </p:sp>
      <p:sp>
        <p:nvSpPr>
          <p:cNvPr id="2" name="AutoShape 241"/>
          <p:cNvSpPr>
            <a:spLocks noChangeArrowheads="1"/>
          </p:cNvSpPr>
          <p:nvPr/>
        </p:nvSpPr>
        <p:spPr bwMode="auto">
          <a:xfrm>
            <a:off x="827088" y="4508500"/>
            <a:ext cx="792162" cy="287338"/>
          </a:xfrm>
          <a:prstGeom prst="rightArrow">
            <a:avLst>
              <a:gd name="adj1" fmla="val 50000"/>
              <a:gd name="adj2" fmla="val 114286"/>
            </a:avLst>
          </a:prstGeom>
          <a:gradFill rotWithShape="1">
            <a:gsLst>
              <a:gs pos="0">
                <a:srgbClr val="0000CC"/>
              </a:gs>
              <a:gs pos="100000">
                <a:srgbClr val="000099"/>
              </a:gs>
            </a:gsLst>
            <a:lin ang="0" scaled="1"/>
          </a:gra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6151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0E31C0A-3F52-40CD-8AE3-0DBA56382738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8313" y="1557338"/>
            <a:ext cx="8382000" cy="998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Obieg materiałów niejawnych NATO/UE/ESA</a:t>
            </a:r>
          </a:p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klauzuli „CONFIDENTIAL” lub wyższej (1/4)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288" y="3068638"/>
            <a:ext cx="8382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akredytowany system teleinformatyczny;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odpowiednie oznaczanie;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numeracja stron/egzemplarza;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rejestracja w KTM.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331913" y="2565400"/>
            <a:ext cx="6192837" cy="604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Wytwarzanie</a:t>
            </a:r>
          </a:p>
        </p:txBody>
      </p:sp>
      <p:sp>
        <p:nvSpPr>
          <p:cNvPr id="43013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40206C4-EA3C-4263-97BE-CDA40355BF17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750" y="16287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Obieg materiałów niejawnych NATO/UE/ESA</a:t>
            </a:r>
          </a:p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klauzuli „CONFIDENTIAL” lub wyższej (2/4)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3850" y="3429000"/>
            <a:ext cx="8604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pl-PL" altLang="pl-PL" sz="2400"/>
          </a:p>
        </p:txBody>
      </p:sp>
      <p:sp>
        <p:nvSpPr>
          <p:cNvPr id="12" name="Prostokąt 11"/>
          <p:cNvSpPr/>
          <p:nvPr/>
        </p:nvSpPr>
        <p:spPr>
          <a:xfrm>
            <a:off x="1331913" y="2636838"/>
            <a:ext cx="6192837" cy="604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Kopiowanie</a:t>
            </a:r>
          </a:p>
        </p:txBody>
      </p:sp>
      <p:sp>
        <p:nvSpPr>
          <p:cNvPr id="45061" name="Rectangle 11"/>
          <p:cNvSpPr>
            <a:spLocks noChangeArrowheads="1"/>
          </p:cNvSpPr>
          <p:nvPr/>
        </p:nvSpPr>
        <p:spPr bwMode="auto">
          <a:xfrm>
            <a:off x="684213" y="3644900"/>
            <a:ext cx="799306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400"/>
              <a:t>  tylko przez personel KTM;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400"/>
              <a:t>  odpowiednik polskiej klauzuli ŚCIŚLE TAJNE;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400"/>
              <a:t>     w NATO/UE/ESA – zgoda wytwórcy;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400"/>
              <a:t>  rejestracja w KTM.</a:t>
            </a:r>
          </a:p>
        </p:txBody>
      </p:sp>
      <p:sp>
        <p:nvSpPr>
          <p:cNvPr id="45062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B3A0F4-0CF6-48C1-9657-83B3B6DBC3F6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16287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Obieg materiałów niejawnych NATO/UE/ESA</a:t>
            </a:r>
          </a:p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klauzuli „CONFIDENTIAL” lub wyższej (3/4)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55650" y="3573463"/>
            <a:ext cx="82438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akredytowany system teleinformatyczny;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odpowiednik polskiej klauzuli ŚCIŚLE TAJNE;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400"/>
              <a:t>    w NATO/UE/ESA – zgoda wytwórcy;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rejestracja w KTM;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oryginalna klauzula tajności.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endParaRPr lang="pl-PL" altLang="pl-PL" sz="2400"/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Tx/>
              <a:buChar char="-"/>
            </a:pPr>
            <a:endParaRPr lang="pl-PL" altLang="pl-PL" sz="2400"/>
          </a:p>
        </p:txBody>
      </p:sp>
      <p:sp>
        <p:nvSpPr>
          <p:cNvPr id="12" name="Prostokąt 11"/>
          <p:cNvSpPr/>
          <p:nvPr/>
        </p:nvSpPr>
        <p:spPr>
          <a:xfrm>
            <a:off x="1258888" y="2492375"/>
            <a:ext cx="6192837" cy="604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Tłumaczenia</a:t>
            </a:r>
          </a:p>
        </p:txBody>
      </p:sp>
      <p:sp>
        <p:nvSpPr>
          <p:cNvPr id="47109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9D70B56-A343-489E-8B60-B4B820FC98AA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8313" y="17002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Obieg materiałów niejawnych NATO/UE/ESA</a:t>
            </a:r>
          </a:p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klauzuli „CONFIDENTIAL” lub wyższej (4/4)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550" y="3500438"/>
            <a:ext cx="75549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Tx/>
              <a:buNone/>
            </a:pPr>
            <a:endParaRPr lang="pl-PL" altLang="pl-PL" sz="2400"/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tylko przez personel KTM;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przechowywanie protokołów zniszczenia;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brak okresów ochronnych;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odpowiednie urządzenie.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endParaRPr lang="pl-PL" altLang="pl-PL" sz="2800"/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Tx/>
              <a:buNone/>
            </a:pPr>
            <a:endParaRPr lang="pl-PL" altLang="pl-PL" sz="2800">
              <a:latin typeface="Times New Roman" panose="02020603050405020304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331913" y="2781300"/>
            <a:ext cx="6192837" cy="604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Niszczenie</a:t>
            </a:r>
          </a:p>
        </p:txBody>
      </p:sp>
      <p:sp>
        <p:nvSpPr>
          <p:cNvPr id="49157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D18F5E4-2A19-444B-9C97-97ABE38C0E55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557338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Arial" charset="0"/>
              </a:rPr>
              <a:t>Postępowanie z dokumentami niejawnymi </a:t>
            </a:r>
            <a:endParaRPr lang="pl-PL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Arial" charset="0"/>
              </a:rPr>
              <a:t>NATO, UE, ESA podczas wizyt międzynarodowych (1/2)</a:t>
            </a:r>
          </a:p>
          <a:p>
            <a:pPr algn="ctr" eaLnBrk="1" hangingPunct="1">
              <a:defRPr/>
            </a:pPr>
            <a:endParaRPr lang="pl-PL" sz="240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Arial" charset="0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755650" y="2781300"/>
            <a:ext cx="7777163" cy="3378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Dokumenty otrzymane podczas spotkań międzynarodowych</a:t>
            </a:r>
            <a:br>
              <a:rPr lang="pl-PL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pl-PL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klauzuli:</a:t>
            </a:r>
          </a:p>
          <a:p>
            <a:pPr algn="just" eaLnBrk="1" hangingPunct="1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endParaRPr lang="pl-PL" sz="2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RESTRICTED – zabezpieczyć i przewieźć, a następnie przekazać do rejestracji w kraju;</a:t>
            </a:r>
          </a:p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endParaRPr lang="pl-PL" sz="2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CONFIDENTIAL i wyższej – przekazać do KT ambasady RP w państwie, w którym odbywa się wizyta. KT przekazuje dokument do KTM w kraju.</a:t>
            </a:r>
            <a:endParaRPr lang="pl-PL" sz="2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04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EB6AEC7-CE86-4E61-8EB7-FA2D5359B99E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557338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Arial" charset="0"/>
              </a:rPr>
              <a:t>Postępowanie z dokumentami niejawnymi </a:t>
            </a:r>
            <a:endParaRPr lang="pl-PL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Arial" charset="0"/>
              </a:rPr>
              <a:t>NATO, UE, ESA podczas wizyt międzynarodowych (</a:t>
            </a: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Arial" charset="0"/>
              </a:rPr>
              <a:t>/2)</a:t>
            </a:r>
          </a:p>
          <a:p>
            <a:pPr algn="ctr" eaLnBrk="1" hangingPunct="1">
              <a:defRPr/>
            </a:pPr>
            <a:endParaRPr lang="pl-PL" sz="240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Arial" charset="0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611188" y="2781300"/>
            <a:ext cx="7777162" cy="3378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dirty="0">
                <a:latin typeface="Arial" charset="0"/>
                <a:cs typeface="Arial" charset="0"/>
              </a:rPr>
              <a:t>W </a:t>
            </a:r>
            <a:r>
              <a:rPr lang="pl-PL" sz="2000" u="sng" dirty="0">
                <a:solidFill>
                  <a:srgbClr val="FF3300"/>
                </a:solidFill>
                <a:latin typeface="Arial" charset="0"/>
                <a:cs typeface="Arial" charset="0"/>
              </a:rPr>
              <a:t>wyjątkowych przypadkach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l-PL" sz="2000" dirty="0">
                <a:latin typeface="Arial" charset="0"/>
                <a:cs typeface="Arial" charset="0"/>
              </a:rPr>
              <a:t>(pilna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l-PL" sz="2000" dirty="0">
                <a:latin typeface="Arial" charset="0"/>
                <a:cs typeface="Arial" charset="0"/>
              </a:rPr>
              <a:t>potrzeba przekazania do kraju) dokumentu o klauzuli „CONFIDENTIAL” i „SECRET”, pod warunkiem, że: </a:t>
            </a:r>
          </a:p>
          <a:p>
            <a:pPr marL="263525" indent="-263525" algn="just" eaLnBrk="1" hangingPunct="1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q"/>
              <a:defRPr/>
            </a:pPr>
            <a:r>
              <a:rPr lang="pl-PL" sz="2000" dirty="0">
                <a:latin typeface="Arial" charset="0"/>
                <a:cs typeface="Arial" charset="0"/>
              </a:rPr>
              <a:t>na terenie RP transport odbywa się zgodnie z polskimi   przepisami dot. przewozu materiałów niejawnych;</a:t>
            </a:r>
          </a:p>
          <a:p>
            <a:pPr marL="263525" indent="-263525" algn="just" eaLnBrk="1" hangingPunct="1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q"/>
              <a:defRPr/>
            </a:pPr>
            <a:r>
              <a:rPr lang="pl-PL" sz="2000" dirty="0">
                <a:latin typeface="Arial" charset="0"/>
                <a:cs typeface="Arial" charset="0"/>
              </a:rPr>
              <a:t>dokumenty są pod stałą ochroną i bezpośrednią kontrolą</a:t>
            </a:r>
            <a:br>
              <a:rPr lang="pl-PL" sz="2000" dirty="0">
                <a:latin typeface="Arial" charset="0"/>
                <a:cs typeface="Arial" charset="0"/>
              </a:rPr>
            </a:br>
            <a:r>
              <a:rPr lang="pl-PL" sz="2000" dirty="0">
                <a:latin typeface="Arial" charset="0"/>
                <a:cs typeface="Arial" charset="0"/>
              </a:rPr>
              <a:t>w czasie podróży;</a:t>
            </a:r>
          </a:p>
          <a:p>
            <a:pPr marL="263525" indent="-263525" algn="just" eaLnBrk="1" hangingPunct="1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q"/>
              <a:defRPr/>
            </a:pPr>
            <a:r>
              <a:rPr lang="pl-PL" sz="2000" dirty="0">
                <a:latin typeface="Arial" charset="0"/>
                <a:cs typeface="Arial" charset="0"/>
              </a:rPr>
              <a:t>w przypadku klauzuli „SECRET” wymagana jest zgoda kierownika jednostki organizacyjnej.</a:t>
            </a:r>
          </a:p>
        </p:txBody>
      </p:sp>
      <p:sp>
        <p:nvSpPr>
          <p:cNvPr id="53252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98C1FC-8288-4726-BC3D-F91AB6C8DA66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2684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Naruszenie zasad bezpieczeństwa</a:t>
            </a: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 bwMode="auto">
          <a:xfrm>
            <a:off x="395288" y="1520825"/>
            <a:ext cx="83820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Wszystkie przypadki naruszenia przepisów bezpieczeństwa muszą być zgłaszane pełnomocnikowi ochrony.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Pełnomocnik prowadzi podstawowe postępowanie wyjaśniające</a:t>
            </a:r>
            <a:br>
              <a:rPr lang="pl-PL" altLang="pl-PL" sz="2000"/>
            </a:br>
            <a:r>
              <a:rPr lang="pl-PL" altLang="pl-PL" sz="2000"/>
              <a:t>i informuje o jego wynikach KWB.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Postępowanie nadzorcze prowadzi ABW lub SKW.</a:t>
            </a:r>
          </a:p>
        </p:txBody>
      </p:sp>
      <p:grpSp>
        <p:nvGrpSpPr>
          <p:cNvPr id="2" name="Grupa 80"/>
          <p:cNvGrpSpPr>
            <a:grpSpLocks/>
          </p:cNvGrpSpPr>
          <p:nvPr/>
        </p:nvGrpSpPr>
        <p:grpSpPr bwMode="auto">
          <a:xfrm>
            <a:off x="0" y="4038600"/>
            <a:ext cx="9144000" cy="2486025"/>
            <a:chOff x="0" y="4038972"/>
            <a:chExt cx="9144000" cy="2486372"/>
          </a:xfrm>
        </p:grpSpPr>
        <p:sp>
          <p:nvSpPr>
            <p:cNvPr id="15" name="Prostokąt 14"/>
            <p:cNvSpPr/>
            <p:nvPr/>
          </p:nvSpPr>
          <p:spPr>
            <a:xfrm>
              <a:off x="0" y="4077077"/>
              <a:ext cx="9144000" cy="2448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 dirty="0"/>
            </a:p>
          </p:txBody>
        </p:sp>
        <p:pic>
          <p:nvPicPr>
            <p:cNvPr id="55303" name="Picture 4" descr="http://www.i2clipart.com/cliparts/a/f/0/e/clipart-fryazino-witness-512x512-af0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978" y="4621161"/>
              <a:ext cx="593410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4" name="Picture 17" descr="http://blogs.msdn.com/blogfiles/willy-peter_schaub/windowslivewriter/vstsrangersprojectsnewguidancepackagespo_ae6d/clipart_of_25024_smjpg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26" r="7076"/>
            <a:stretch>
              <a:fillRect/>
            </a:stretch>
          </p:blipFill>
          <p:spPr bwMode="auto">
            <a:xfrm>
              <a:off x="3275856" y="4716200"/>
              <a:ext cx="1744803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Strzałka w prawo 15"/>
            <p:cNvSpPr/>
            <p:nvPr/>
          </p:nvSpPr>
          <p:spPr>
            <a:xfrm>
              <a:off x="2725738" y="5367895"/>
              <a:ext cx="647700" cy="50489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17" name="Strzałka w prawo 16"/>
            <p:cNvSpPr/>
            <p:nvPr/>
          </p:nvSpPr>
          <p:spPr>
            <a:xfrm>
              <a:off x="4956175" y="5367895"/>
              <a:ext cx="647700" cy="50489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18" name="Strzałka w prawo 17"/>
            <p:cNvSpPr/>
            <p:nvPr/>
          </p:nvSpPr>
          <p:spPr>
            <a:xfrm>
              <a:off x="7092950" y="5367895"/>
              <a:ext cx="647700" cy="50489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pic>
          <p:nvPicPr>
            <p:cNvPr id="55308" name="Obraz 9"/>
            <p:cNvPicPr>
              <a:picLocks noChangeAspect="1" noChangeArrowheads="1"/>
            </p:cNvPicPr>
            <p:nvPr/>
          </p:nvPicPr>
          <p:blipFill>
            <a:blip r:embed="rId5" cstate="print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30" t="15216" r="30676" b="11176"/>
            <a:stretch>
              <a:fillRect/>
            </a:stretch>
          </p:blipFill>
          <p:spPr bwMode="auto">
            <a:xfrm>
              <a:off x="5750948" y="4984262"/>
              <a:ext cx="1136743" cy="127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9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621160"/>
              <a:ext cx="1323975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Nawias klamrowy otwierający 71"/>
            <p:cNvSpPr/>
            <p:nvPr/>
          </p:nvSpPr>
          <p:spPr>
            <a:xfrm rot="5400000">
              <a:off x="5219680" y="1052951"/>
              <a:ext cx="288965" cy="6911975"/>
            </a:xfrm>
            <a:prstGeom prst="leftBrace">
              <a:avLst>
                <a:gd name="adj1" fmla="val 26875"/>
                <a:gd name="adj2" fmla="val 4935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grpSp>
          <p:nvGrpSpPr>
            <p:cNvPr id="55311" name="Grupa 75"/>
            <p:cNvGrpSpPr>
              <a:grpSpLocks/>
            </p:cNvGrpSpPr>
            <p:nvPr/>
          </p:nvGrpSpPr>
          <p:grpSpPr bwMode="auto">
            <a:xfrm>
              <a:off x="7974654" y="4862598"/>
              <a:ext cx="742871" cy="1454674"/>
              <a:chOff x="8058150" y="4854646"/>
              <a:chExt cx="765317" cy="1498628"/>
            </a:xfrm>
          </p:grpSpPr>
          <p:pic>
            <p:nvPicPr>
              <p:cNvPr id="55314" name="Picture 9" descr="http://www.clker.com/cliparts/e/c/7/9/11949890211029228051eu_flag_hash_0x8a0ab9c__01.svg.hi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2916" y="4854646"/>
                <a:ext cx="760551" cy="453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15" name="Picture 13" descr="http://www.clker.com/cliparts/3/e/2/c/1194991938117724498nato.svg.hi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0072" y="5314790"/>
                <a:ext cx="760400" cy="50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16" name="Picture 15" descr="https://fbexternal-a.akamaihd.net/safe_image.php?d=AQBI2OBcN_JIcQpy&amp;w=470&amp;h=246&amp;url=https%3A%2F%2Flh4.googleusercontent.com%2F-kKIsl4pNq5g%2FAAAAAAAAAAI%2FAAAAAAAAPEU%2F1rOn2Jshswg%2Fphoto.jpg&amp;cfs=1&amp;upscale=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8150" y="5826115"/>
                <a:ext cx="761382" cy="527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7" name="Prostokąt 76"/>
            <p:cNvSpPr/>
            <p:nvPr/>
          </p:nvSpPr>
          <p:spPr>
            <a:xfrm>
              <a:off x="3348038" y="4038972"/>
              <a:ext cx="4133850" cy="3699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l-PL" sz="1800" b="1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cs typeface="Arial" charset="0"/>
                </a:rPr>
                <a:t>INFORMOWANIE O INCYDENCIE</a:t>
              </a:r>
              <a:endParaRPr lang="pl-PL" sz="1800" b="1" dirty="0">
                <a:latin typeface="Arial" charset="0"/>
                <a:cs typeface="Arial" charset="0"/>
              </a:endParaRPr>
            </a:p>
          </p:txBody>
        </p:sp>
        <p:sp>
          <p:nvSpPr>
            <p:cNvPr id="78" name="Prostokąt 77"/>
            <p:cNvSpPr/>
            <p:nvPr/>
          </p:nvSpPr>
          <p:spPr>
            <a:xfrm>
              <a:off x="247650" y="4043736"/>
              <a:ext cx="1439863" cy="3699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l-PL" sz="180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cs typeface="Arial" charset="0"/>
                </a:rPr>
                <a:t>INCYDENT</a:t>
              </a:r>
              <a:endParaRPr lang="pl-PL" sz="18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5301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C284C52-685A-4D43-A8AB-D26CF726AE61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1969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Umowy międzynarodowe </a:t>
            </a:r>
            <a:b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wzajemnej ochronie informacji niejawnych (1/3)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50825" y="2466975"/>
            <a:ext cx="8210550" cy="439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81000" indent="-381000" algn="ctr" eaLnBrk="1" hangingPunct="1">
              <a:lnSpc>
                <a:spcPct val="110000"/>
              </a:lnSpc>
              <a:buClr>
                <a:srgbClr val="CCFFFF"/>
              </a:buClr>
              <a:buSzPct val="75000"/>
              <a:defRPr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Główne zasady postępowania z informacjami otrzymanymi </a:t>
            </a:r>
            <a:b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od drugiej strony (1/2)</a:t>
            </a:r>
          </a:p>
          <a:p>
            <a:pPr marL="381000" indent="-381000" algn="ctr" eaLnBrk="1" hangingPunct="1">
              <a:lnSpc>
                <a:spcPct val="110000"/>
              </a:lnSpc>
              <a:buClr>
                <a:srgbClr val="CCFFFF"/>
              </a:buClr>
              <a:buSzPct val="75000"/>
              <a:defRPr/>
            </a:pPr>
            <a:endParaRPr lang="pl-PL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81000" indent="-381000" algn="just" eaLnBrk="1" hangingPunct="1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Podstawowe zasady ochrony – zasady odnoszące się do informacji niejawnych „krajowych” o równorzędnej klauzuli tajności (tabela porównawcza), w tym: wykorzystywanie, udostępnianie (również stronie trzeciej), kopiowanie, tłumaczenie, niszczenie.</a:t>
            </a:r>
          </a:p>
          <a:p>
            <a:pPr marL="381000" indent="-381000" algn="just" eaLnBrk="1" hangingPunct="1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Procedury dotyczące wizyty międzynarodowych.</a:t>
            </a:r>
          </a:p>
          <a:p>
            <a:pPr marL="381000" indent="-381000" algn="just" eaLnBrk="1" hangingPunct="1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Procedury dotyczące zawierania kontraktów niejawnych.</a:t>
            </a:r>
          </a:p>
          <a:p>
            <a:pPr marL="381000" indent="-381000" algn="just" eaLnBrk="1" hangingPunct="1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endParaRPr lang="pl-PL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81000" indent="-381000" algn="just" eaLnBrk="1" hangingPunct="1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endParaRPr lang="pl-PL" sz="1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81000" indent="-381000" algn="just" eaLnBrk="1" hangingPunct="1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endParaRPr lang="pl-PL" sz="1800" dirty="0">
              <a:latin typeface="Arial" charset="0"/>
              <a:cs typeface="Arial" charset="0"/>
            </a:endParaRPr>
          </a:p>
        </p:txBody>
      </p:sp>
      <p:sp>
        <p:nvSpPr>
          <p:cNvPr id="57348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2F72D80-DB84-4772-B0EC-EB12F7FFED3D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1969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Umowy międzynarodowe </a:t>
            </a:r>
            <a:b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wzajemnej ochronie informacji niejawnych (2/3)</a:t>
            </a:r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611188" y="2832100"/>
            <a:ext cx="7489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Drogą dyplomatyczną.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W szczególnie uzasadnionych przypadkach inne sposoby przekazywania informacji niejawnych uzgodnione </a:t>
            </a:r>
            <a:br>
              <a:rPr lang="pl-PL" altLang="pl-PL" sz="2000"/>
            </a:br>
            <a:r>
              <a:rPr lang="pl-PL" altLang="pl-PL" sz="2000"/>
              <a:t>i zaakceptowane przez  Krajową Władzę Bezpieczeństwa – </a:t>
            </a:r>
            <a:r>
              <a:rPr lang="pl-PL" altLang="pl-PL" sz="2000" u="sng"/>
              <a:t>plan transportu materiałów niejawnych</a:t>
            </a:r>
            <a:r>
              <a:rPr lang="pl-PL" altLang="pl-PL" sz="2000"/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855663" y="2276475"/>
            <a:ext cx="74168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Sposób przekazywania informacji niejawnych</a:t>
            </a:r>
          </a:p>
        </p:txBody>
      </p:sp>
      <p:grpSp>
        <p:nvGrpSpPr>
          <p:cNvPr id="2" name="Grupa 24"/>
          <p:cNvGrpSpPr>
            <a:grpSpLocks/>
          </p:cNvGrpSpPr>
          <p:nvPr/>
        </p:nvGrpSpPr>
        <p:grpSpPr bwMode="auto">
          <a:xfrm>
            <a:off x="827088" y="5084763"/>
            <a:ext cx="7280275" cy="1414462"/>
            <a:chOff x="1108080" y="4797152"/>
            <a:chExt cx="7280344" cy="1415208"/>
          </a:xfrm>
        </p:grpSpPr>
        <p:sp>
          <p:nvSpPr>
            <p:cNvPr id="14" name="Prostokąt 13"/>
            <p:cNvSpPr/>
            <p:nvPr/>
          </p:nvSpPr>
          <p:spPr>
            <a:xfrm>
              <a:off x="1108080" y="4797152"/>
              <a:ext cx="7280344" cy="1415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pic>
          <p:nvPicPr>
            <p:cNvPr id="59400" name="Picture 2" descr="http://www.theemailadmin.com/wp-content/uploads/2011/11/email-marketi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762" y="4941167"/>
              <a:ext cx="1442332" cy="1263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90" name="Picture 2" descr="http://sr.photos3.fotosearch.com/bthumb/CSP/CSP348/k348422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6092" y="4960871"/>
              <a:ext cx="1442332" cy="1251489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89094" name="Picture 6" descr="http://images.sodahead.com/polls/000255780/polls_email_clipart_envelope_5937_282171_poll_xlarge.gi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contrast="-40000"/>
            </a:blip>
            <a:srcRect/>
            <a:stretch>
              <a:fillRect/>
            </a:stretch>
          </p:blipFill>
          <p:spPr bwMode="auto">
            <a:xfrm rot="21044962">
              <a:off x="3520367" y="4951878"/>
              <a:ext cx="407215" cy="199748"/>
            </a:xfrm>
            <a:prstGeom prst="rect">
              <a:avLst/>
            </a:prstGeom>
            <a:noFill/>
          </p:spPr>
        </p:pic>
        <p:pic>
          <p:nvPicPr>
            <p:cNvPr id="18" name="Picture 6" descr="http://images.sodahead.com/polls/000255780/polls_email_clipart_envelope_5937_282171_poll_xlarge.gi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contrast="-40000"/>
            </a:blip>
            <a:srcRect/>
            <a:stretch>
              <a:fillRect/>
            </a:stretch>
          </p:blipFill>
          <p:spPr bwMode="auto">
            <a:xfrm rot="672288">
              <a:off x="5977491" y="4954135"/>
              <a:ext cx="406352" cy="200605"/>
            </a:xfrm>
            <a:prstGeom prst="rect">
              <a:avLst/>
            </a:prstGeom>
            <a:noFill/>
          </p:spPr>
        </p:pic>
        <p:sp>
          <p:nvSpPr>
            <p:cNvPr id="19" name="Łuk 18"/>
            <p:cNvSpPr/>
            <p:nvPr/>
          </p:nvSpPr>
          <p:spPr>
            <a:xfrm rot="21008183">
              <a:off x="2927372" y="4921042"/>
              <a:ext cx="647706" cy="147715"/>
            </a:xfrm>
            <a:prstGeom prst="arc">
              <a:avLst>
                <a:gd name="adj1" fmla="val 12476637"/>
                <a:gd name="adj2" fmla="val 0"/>
              </a:avLst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0" name="Łuk 19"/>
            <p:cNvSpPr/>
            <p:nvPr/>
          </p:nvSpPr>
          <p:spPr>
            <a:xfrm rot="20517515">
              <a:off x="2489218" y="5194236"/>
              <a:ext cx="1004897" cy="147715"/>
            </a:xfrm>
            <a:prstGeom prst="arc">
              <a:avLst>
                <a:gd name="adj1" fmla="val 12476637"/>
                <a:gd name="adj2" fmla="val 0"/>
              </a:avLst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1" name="Łuk 20"/>
            <p:cNvSpPr/>
            <p:nvPr/>
          </p:nvSpPr>
          <p:spPr>
            <a:xfrm rot="21046446" flipV="1">
              <a:off x="2701945" y="5249828"/>
              <a:ext cx="1003310" cy="114360"/>
            </a:xfrm>
            <a:prstGeom prst="arc">
              <a:avLst>
                <a:gd name="adj1" fmla="val 12476637"/>
                <a:gd name="adj2" fmla="val 0"/>
              </a:avLst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2" name="Łuk 21"/>
            <p:cNvSpPr/>
            <p:nvPr/>
          </p:nvSpPr>
          <p:spPr>
            <a:xfrm rot="182342">
              <a:off x="5303882" y="4833683"/>
              <a:ext cx="647706" cy="147716"/>
            </a:xfrm>
            <a:prstGeom prst="arc">
              <a:avLst>
                <a:gd name="adj1" fmla="val 11273886"/>
                <a:gd name="adj2" fmla="val 0"/>
              </a:avLst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3" name="Łuk 22"/>
            <p:cNvSpPr/>
            <p:nvPr/>
          </p:nvSpPr>
          <p:spPr>
            <a:xfrm>
              <a:off x="4924466" y="4973457"/>
              <a:ext cx="1003310" cy="149304"/>
            </a:xfrm>
            <a:prstGeom prst="arc">
              <a:avLst>
                <a:gd name="adj1" fmla="val 11362424"/>
                <a:gd name="adj2" fmla="val 0"/>
              </a:avLst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4" name="Łuk 23"/>
            <p:cNvSpPr/>
            <p:nvPr/>
          </p:nvSpPr>
          <p:spPr>
            <a:xfrm rot="432563" flipV="1">
              <a:off x="5132430" y="5097347"/>
              <a:ext cx="1003310" cy="114360"/>
            </a:xfrm>
            <a:prstGeom prst="arc">
              <a:avLst>
                <a:gd name="adj1" fmla="val 11680556"/>
                <a:gd name="adj2" fmla="val 0"/>
              </a:avLst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</p:grpSp>
      <p:sp>
        <p:nvSpPr>
          <p:cNvPr id="59398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C11120-8F2B-468A-8B7A-59908EFB4F03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46125" y="1268413"/>
            <a:ext cx="8382000" cy="100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Umowy międzynarodowe </a:t>
            </a:r>
            <a:b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wzajemnej ochronie informacji niejawnych (3/3)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855663" y="2078038"/>
            <a:ext cx="74168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Umowy obowiązujące: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142856"/>
              </p:ext>
            </p:extLst>
          </p:nvPr>
        </p:nvGraphicFramePr>
        <p:xfrm>
          <a:off x="107950" y="2349500"/>
          <a:ext cx="8713788" cy="4747563"/>
        </p:xfrm>
        <a:graphic>
          <a:graphicData uri="http://schemas.openxmlformats.org/drawingml/2006/table">
            <a:tbl>
              <a:tblPr/>
              <a:tblGrid>
                <a:gridCol w="2879874">
                  <a:extLst>
                    <a:ext uri="{9D8B030D-6E8A-4147-A177-3AD203B41FA5}">
                      <a16:colId xmlns:a16="http://schemas.microsoft.com/office/drawing/2014/main" val="1754348113"/>
                    </a:ext>
                  </a:extLst>
                </a:gridCol>
                <a:gridCol w="3190726">
                  <a:extLst>
                    <a:ext uri="{9D8B030D-6E8A-4147-A177-3AD203B41FA5}">
                      <a16:colId xmlns:a16="http://schemas.microsoft.com/office/drawing/2014/main" val="2527780233"/>
                    </a:ext>
                  </a:extLst>
                </a:gridCol>
                <a:gridCol w="2643188">
                  <a:extLst>
                    <a:ext uri="{9D8B030D-6E8A-4147-A177-3AD203B41FA5}">
                      <a16:colId xmlns:a16="http://schemas.microsoft.com/office/drawing/2014/main" val="2339438891"/>
                    </a:ext>
                  </a:extLst>
                </a:gridCol>
              </a:tblGrid>
              <a:tr h="447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Albania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Algieria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(w sferze wojskowej)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Austria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Azerbejdżan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Bo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nia i Hercegowina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Brazylia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Bułgaria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Chorwacja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Cypr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Czarnogóra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Czechy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Dania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Estonia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Finlandia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Francja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81" marB="4568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Gruzja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Hiszpania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Izrael (w sferze wojskowej)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Kanada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Kazachstan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Korea Płd. (w sferze wojskowej)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Litwa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Luksemburg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Łotwa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Macedonia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Mongolia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Niderlandy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Niemcy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Norwegia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Portugalia</a:t>
                      </a:r>
                    </a:p>
                  </a:txBody>
                  <a:tcPr marT="45681" marB="4568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Rosja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Rumunia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Serbia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Słowacja 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Słowenia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Szwajcaria 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Szwecja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Turcja 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Ukraina 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Węgry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Wielka Brytania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Wietnam 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Włochy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OCCAR</a:t>
                      </a:r>
                    </a:p>
                  </a:txBody>
                  <a:tcPr marT="45681" marB="4568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578577"/>
                  </a:ext>
                </a:extLst>
              </a:tr>
            </a:tbl>
          </a:graphicData>
        </a:graphic>
      </p:graphicFrame>
      <p:sp>
        <p:nvSpPr>
          <p:cNvPr id="61448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512AE3E-F19C-4CC0-A59E-BDD460015A22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44675"/>
            <a:ext cx="8642350" cy="504825"/>
          </a:xfrm>
          <a:ln w="28575"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l-PL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Ustawa z dnia 5 sierpnia 2010 r. o ochronie informacji niejawnych</a:t>
            </a:r>
            <a:endParaRPr lang="pl-PL" sz="200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9750" y="12684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Krajowa Władza Bezpieczeństwa (1/3)</a:t>
            </a:r>
          </a:p>
        </p:txBody>
      </p:sp>
      <p:grpSp>
        <p:nvGrpSpPr>
          <p:cNvPr id="4" name="Grupa 14"/>
          <p:cNvGrpSpPr>
            <a:grpSpLocks/>
          </p:cNvGrpSpPr>
          <p:nvPr/>
        </p:nvGrpSpPr>
        <p:grpSpPr bwMode="auto">
          <a:xfrm>
            <a:off x="179388" y="2420938"/>
            <a:ext cx="8642350" cy="1081087"/>
            <a:chOff x="251520" y="2708920"/>
            <a:chExt cx="8640960" cy="1152128"/>
          </a:xfrm>
        </p:grpSpPr>
        <p:sp>
          <p:nvSpPr>
            <p:cNvPr id="2" name="Prostokąt 13"/>
            <p:cNvSpPr/>
            <p:nvPr/>
          </p:nvSpPr>
          <p:spPr>
            <a:xfrm>
              <a:off x="251520" y="2996529"/>
              <a:ext cx="8640960" cy="864519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 dirty="0"/>
            </a:p>
          </p:txBody>
        </p:sp>
        <p:sp>
          <p:nvSpPr>
            <p:cNvPr id="8207" name="pole tekstowe 12"/>
            <p:cNvSpPr txBox="1">
              <a:spLocks noChangeArrowheads="1"/>
            </p:cNvSpPr>
            <p:nvPr/>
          </p:nvSpPr>
          <p:spPr bwMode="auto">
            <a:xfrm>
              <a:off x="395959" y="3268912"/>
              <a:ext cx="8496521" cy="390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Szef ABW </a:t>
              </a:r>
              <a:r>
                <a:rPr lang="pl-PL" altLang="pl-PL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pełni funkcję </a:t>
              </a: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krajowej władzy bezpieczeństwa</a:t>
              </a:r>
              <a:endParaRPr lang="pl-PL" altLang="pl-PL" sz="1800"/>
            </a:p>
          </p:txBody>
        </p:sp>
        <p:sp>
          <p:nvSpPr>
            <p:cNvPr id="3" name="Prostokąt zaokrąglony 11"/>
            <p:cNvSpPr/>
            <p:nvPr/>
          </p:nvSpPr>
          <p:spPr>
            <a:xfrm>
              <a:off x="710233" y="2708920"/>
              <a:ext cx="2017388" cy="5041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1800" b="1">
                  <a:solidFill>
                    <a:srgbClr val="FFFFFF"/>
                  </a:solidFill>
                  <a:cs typeface="Arial" charset="0"/>
                </a:rPr>
                <a:t>Art. 11 ust. 1</a:t>
              </a:r>
            </a:p>
          </p:txBody>
        </p:sp>
      </p:grp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179388" y="3429000"/>
            <a:ext cx="8642350" cy="1944688"/>
            <a:chOff x="251520" y="2708920"/>
            <a:chExt cx="8640960" cy="2304256"/>
          </a:xfrm>
        </p:grpSpPr>
        <p:sp>
          <p:nvSpPr>
            <p:cNvPr id="17" name="Prostokąt 16"/>
            <p:cNvSpPr/>
            <p:nvPr/>
          </p:nvSpPr>
          <p:spPr>
            <a:xfrm>
              <a:off x="251520" y="2996717"/>
              <a:ext cx="8640960" cy="2016459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 dirty="0"/>
            </a:p>
          </p:txBody>
        </p:sp>
        <p:sp>
          <p:nvSpPr>
            <p:cNvPr id="8204" name="pole tekstowe 17"/>
            <p:cNvSpPr txBox="1">
              <a:spLocks noChangeArrowheads="1"/>
            </p:cNvSpPr>
            <p:nvPr/>
          </p:nvSpPr>
          <p:spPr bwMode="auto">
            <a:xfrm>
              <a:off x="467385" y="3269466"/>
              <a:ext cx="8209230" cy="141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KWB jest właściwa do </a:t>
              </a:r>
              <a:r>
                <a:rPr lang="pl-PL" altLang="pl-PL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nadzorowania systemu </a:t>
              </a: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ochrony informacji niejawnych</a:t>
              </a:r>
              <a:b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w stosunkach RP z innymi państwami lub </a:t>
              </a:r>
              <a:r>
                <a:rPr lang="pl-PL" altLang="pl-PL" sz="1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organizacjami międzynarodowymi</a:t>
              </a: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pl-PL" altLang="pl-PL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wydawania dokumentów </a:t>
              </a: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upoważniających do dostępu do informacji niejawnych (…) NATO, Unii Europejskiej lub innych organizacji międzynarodowych (…)</a:t>
              </a:r>
              <a:endParaRPr lang="pl-PL" altLang="pl-PL" sz="1800"/>
            </a:p>
          </p:txBody>
        </p:sp>
        <p:sp>
          <p:nvSpPr>
            <p:cNvPr id="19" name="Prostokąt zaokrąglony 18"/>
            <p:cNvSpPr/>
            <p:nvPr/>
          </p:nvSpPr>
          <p:spPr>
            <a:xfrm>
              <a:off x="710233" y="2708920"/>
              <a:ext cx="2017388" cy="5041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1800" b="1">
                  <a:solidFill>
                    <a:srgbClr val="FFFFFF"/>
                  </a:solidFill>
                  <a:cs typeface="Arial" charset="0"/>
                </a:rPr>
                <a:t>Art. 11 ust. 2</a:t>
              </a:r>
            </a:p>
          </p:txBody>
        </p:sp>
      </p:grpSp>
      <p:grpSp>
        <p:nvGrpSpPr>
          <p:cNvPr id="6" name="Grupa 14"/>
          <p:cNvGrpSpPr>
            <a:grpSpLocks/>
          </p:cNvGrpSpPr>
          <p:nvPr/>
        </p:nvGrpSpPr>
        <p:grpSpPr bwMode="auto">
          <a:xfrm>
            <a:off x="179388" y="5229225"/>
            <a:ext cx="8713787" cy="1517650"/>
            <a:chOff x="251520" y="2708920"/>
            <a:chExt cx="8640960" cy="1413756"/>
          </a:xfrm>
        </p:grpSpPr>
        <p:sp>
          <p:nvSpPr>
            <p:cNvPr id="14" name="Prostokąt 13"/>
            <p:cNvSpPr/>
            <p:nvPr/>
          </p:nvSpPr>
          <p:spPr>
            <a:xfrm>
              <a:off x="251520" y="2997291"/>
              <a:ext cx="8640960" cy="863633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 dirty="0"/>
            </a:p>
          </p:txBody>
        </p:sp>
        <p:sp>
          <p:nvSpPr>
            <p:cNvPr id="8201" name="pole tekstowe 12"/>
            <p:cNvSpPr txBox="1">
              <a:spLocks noChangeArrowheads="1"/>
            </p:cNvSpPr>
            <p:nvPr/>
          </p:nvSpPr>
          <p:spPr bwMode="auto">
            <a:xfrm>
              <a:off x="396349" y="3269395"/>
              <a:ext cx="8496131" cy="85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Szef ABW pełni funkcję</a:t>
              </a:r>
              <a:r>
                <a:rPr lang="pl-PL" altLang="pl-PL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krajowej władzy bezpieczeństwa w odniesieniu do podmiotów,</a:t>
              </a:r>
              <a:b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o których mowa w art.10 ust. 2, </a:t>
              </a:r>
              <a:r>
                <a:rPr lang="pl-PL" altLang="pl-PL" sz="18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za pośrednictwem Szefa SKW.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solidFill>
                  <a:srgbClr val="FF3300"/>
                </a:solidFill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711196" y="2708920"/>
              <a:ext cx="2016591" cy="5042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1800" b="1">
                  <a:solidFill>
                    <a:srgbClr val="FFFFFF"/>
                  </a:solidFill>
                  <a:cs typeface="Arial" charset="0"/>
                </a:rPr>
                <a:t>Art. 11 ust. 3</a:t>
              </a:r>
            </a:p>
          </p:txBody>
        </p:sp>
      </p:grpSp>
      <p:sp>
        <p:nvSpPr>
          <p:cNvPr id="8199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727E6D9-A7C9-4D20-9D0E-F7411C2F2AF2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14128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Request for Visit – procedura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50825" y="2227263"/>
            <a:ext cx="85994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61938" indent="-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 indent="-3540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Dostęp do informacji niejawnych podlega procedurze uzgodnienia</a:t>
            </a:r>
            <a:br>
              <a:rPr lang="pl-PL" altLang="pl-PL" sz="2000"/>
            </a:br>
            <a:r>
              <a:rPr lang="pl-PL" altLang="pl-PL" sz="2000"/>
              <a:t>z właściwym organem strony przyjmującej wizytę. 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Wniosek powinien zostać złożony </a:t>
            </a:r>
            <a:r>
              <a:rPr lang="pl-PL" altLang="pl-PL" sz="2000" u="sng"/>
              <a:t>30 dni</a:t>
            </a:r>
            <a:r>
              <a:rPr lang="pl-PL" altLang="pl-PL" sz="2000"/>
              <a:t> przed planowaną wizytą</a:t>
            </a:r>
            <a:br>
              <a:rPr lang="pl-PL" altLang="pl-PL" sz="2000"/>
            </a:br>
            <a:r>
              <a:rPr lang="pl-PL" altLang="pl-PL" sz="2000"/>
              <a:t>i powinien zawierać następujące dane: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000"/>
              <a:t>cel, termin i program wizyty;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000"/>
              <a:t>imię i nazwisko osoby przybywającej z wizytą, datę i miejsce urodzenia, obywatelstwo, numer paszportu;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000"/>
              <a:t>stanowisko służbowe osoby przybywającej z wizytą wraz z nazwą podmiotu, który reprezentuje;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000"/>
              <a:t>potwierdzenie poziomu oraz daty ważności poświadczenia bezpieczeństwa, jakie posiada osoba przybywająca z wizytą;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000"/>
              <a:t>nazwę i adres odwiedzanego podmiotu;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000"/>
              <a:t>imię i nazwisko oraz stanowisko służbowe osoby przyjmującej.</a:t>
            </a:r>
          </a:p>
        </p:txBody>
      </p:sp>
      <p:sp>
        <p:nvSpPr>
          <p:cNvPr id="63492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1BFAA1-5FB3-417C-8A3D-E50AFE0AD683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468313" y="1557338"/>
            <a:ext cx="838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SzPct val="75000"/>
              <a:buFontTx/>
              <a:buNone/>
            </a:pPr>
            <a:r>
              <a:rPr lang="pl-PL" altLang="pl-PL" sz="2000" b="1"/>
              <a:t>Dokumenty potwierdzające w obrocie międzynarodowym prawo dostępu do lub przetwarzania informacji niejawnych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95288" y="2279650"/>
            <a:ext cx="813117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SzPct val="70000"/>
              <a:buFontTx/>
              <a:buNone/>
            </a:pPr>
            <a:r>
              <a:rPr lang="pl-PL" altLang="pl-PL" sz="2400" i="1"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pl-PL" altLang="pl-PL" sz="2000" i="1">
                <a:solidFill>
                  <a:srgbClr val="C00000"/>
                </a:solidFill>
              </a:rPr>
              <a:t>  </a:t>
            </a:r>
            <a:r>
              <a:rPr lang="en-US" altLang="pl-PL" sz="2000" i="1">
                <a:solidFill>
                  <a:srgbClr val="C00000"/>
                </a:solidFill>
              </a:rPr>
              <a:t>Personnel Security Clearance Certificate</a:t>
            </a:r>
            <a:r>
              <a:rPr lang="pl-PL" altLang="pl-PL" sz="2000" i="1"/>
              <a:t>;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pl-PL" altLang="pl-PL" sz="2000" i="1"/>
              <a:t>  </a:t>
            </a:r>
            <a:r>
              <a:rPr lang="en-US" altLang="pl-PL" sz="2000" i="1"/>
              <a:t>Attestation of Security Clearance</a:t>
            </a:r>
            <a:r>
              <a:rPr lang="pl-PL" altLang="pl-PL" sz="2000" i="1"/>
              <a:t> (NATO);</a:t>
            </a:r>
            <a:endParaRPr lang="en-US" altLang="pl-PL" sz="2000" i="1"/>
          </a:p>
          <a:p>
            <a:pPr algn="just"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pl-PL" altLang="pl-PL" sz="2000" i="1"/>
              <a:t>  </a:t>
            </a:r>
            <a:r>
              <a:rPr lang="en-US" altLang="pl-PL" sz="2000" i="1">
                <a:solidFill>
                  <a:srgbClr val="C00000"/>
                </a:solidFill>
              </a:rPr>
              <a:t>Facility Security Clearance Certificate</a:t>
            </a:r>
            <a:r>
              <a:rPr lang="pl-PL" altLang="pl-PL" sz="2000" i="1"/>
              <a:t>;</a:t>
            </a:r>
            <a:endParaRPr lang="en-US" altLang="pl-PL" sz="2000" i="1"/>
          </a:p>
          <a:p>
            <a:pPr algn="just"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pl-PL" altLang="pl-PL" sz="2000" i="1">
                <a:solidFill>
                  <a:srgbClr val="C00000"/>
                </a:solidFill>
              </a:rPr>
              <a:t>  </a:t>
            </a:r>
            <a:r>
              <a:rPr lang="en-US" altLang="pl-PL" sz="2000" i="1">
                <a:solidFill>
                  <a:srgbClr val="C00000"/>
                </a:solidFill>
              </a:rPr>
              <a:t>Request for Visit</a:t>
            </a:r>
            <a:r>
              <a:rPr lang="pl-PL" altLang="pl-PL" sz="2000" i="1"/>
              <a:t>;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pl-PL" altLang="pl-PL" sz="2000" i="1"/>
              <a:t>  Współpraca z partnerami zagranicznymi w zakresie potwierdzania        uprawnień osób do dostępu do informacji niejawnych (formularze PSCIS);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pl-PL" altLang="pl-PL" sz="2000" i="1"/>
              <a:t>  Współpraca z partnerami zagranicznymi w zakresie potwierdzania zdolności przedsiębiorców do ochrony informacji niejawnych (formularze FSCIS).</a:t>
            </a:r>
            <a:endParaRPr lang="en-US" altLang="pl-PL" sz="2000" i="1"/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en-US" altLang="pl-PL" sz="2000" i="1"/>
          </a:p>
        </p:txBody>
      </p:sp>
      <p:sp>
        <p:nvSpPr>
          <p:cNvPr id="65540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6B6AEF-99AA-430E-82AB-C23DFC31971C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27075" y="12065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Podsumowanie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288" y="1989138"/>
            <a:ext cx="8353425" cy="1152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lnSpc>
                <a:spcPct val="130000"/>
              </a:lnSpc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pl-PL" sz="2400" kern="0" dirty="0">
                <a:cs typeface="Times New Roman" pitchFamily="18" charset="0"/>
              </a:rPr>
              <a:t>System ochrony informacji niejawnych międzynarodowych – </a:t>
            </a:r>
            <a:r>
              <a:rPr lang="pl-PL" sz="2400" b="1" kern="0" dirty="0">
                <a:solidFill>
                  <a:srgbClr val="FF0000"/>
                </a:solidFill>
                <a:cs typeface="Times New Roman" pitchFamily="18" charset="0"/>
              </a:rPr>
              <a:t>odrębny od systemu krajowego</a:t>
            </a:r>
          </a:p>
        </p:txBody>
      </p:sp>
      <p:sp>
        <p:nvSpPr>
          <p:cNvPr id="5" name="Prostokąt 4"/>
          <p:cNvSpPr/>
          <p:nvPr/>
        </p:nvSpPr>
        <p:spPr>
          <a:xfrm>
            <a:off x="498475" y="3479800"/>
            <a:ext cx="8064500" cy="29733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eaLnBrk="1" hangingPunct="1">
              <a:lnSpc>
                <a:spcPct val="13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l-PL" sz="2400" kern="0" dirty="0">
                <a:cs typeface="Times New Roman" pitchFamily="18" charset="0"/>
              </a:rPr>
              <a:t>poświadczenia bezpieczeństwa;</a:t>
            </a:r>
          </a:p>
          <a:p>
            <a:pPr indent="450850" eaLnBrk="1" hangingPunct="1">
              <a:lnSpc>
                <a:spcPct val="13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l-PL" sz="2400" kern="0" dirty="0">
                <a:cs typeface="Times New Roman" pitchFamily="18" charset="0"/>
              </a:rPr>
              <a:t>dokumenty potwierdzające uprawnienia za granicą;</a:t>
            </a:r>
          </a:p>
          <a:p>
            <a:pPr indent="450850" eaLnBrk="1" hangingPunct="1">
              <a:lnSpc>
                <a:spcPct val="13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l-PL" sz="2400" kern="0" dirty="0">
                <a:cs typeface="Times New Roman" pitchFamily="18" charset="0"/>
              </a:rPr>
              <a:t>szkolenia;</a:t>
            </a:r>
          </a:p>
          <a:p>
            <a:pPr indent="450850" eaLnBrk="1" hangingPunct="1">
              <a:lnSpc>
                <a:spcPct val="13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l-PL" sz="2400" kern="0" dirty="0">
                <a:cs typeface="Times New Roman" pitchFamily="18" charset="0"/>
              </a:rPr>
              <a:t>świadectwa bezpieczeństwa przemysłowego;</a:t>
            </a:r>
          </a:p>
          <a:p>
            <a:pPr indent="450850" eaLnBrk="1" hangingPunct="1">
              <a:lnSpc>
                <a:spcPct val="13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l-PL" sz="2400" kern="0" dirty="0">
                <a:cs typeface="Times New Roman" pitchFamily="18" charset="0"/>
              </a:rPr>
              <a:t>akredytacja bezpieczeństwa teleinformatycznego;</a:t>
            </a:r>
          </a:p>
          <a:p>
            <a:pPr indent="450850" eaLnBrk="1" hangingPunct="1">
              <a:lnSpc>
                <a:spcPct val="13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l-PL" sz="2400" kern="0" dirty="0">
                <a:cs typeface="Times New Roman" pitchFamily="18" charset="0"/>
              </a:rPr>
              <a:t>system kancelarii tajnych.</a:t>
            </a:r>
          </a:p>
        </p:txBody>
      </p:sp>
      <p:sp>
        <p:nvSpPr>
          <p:cNvPr id="67589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716E8A-051C-4CC7-A5F3-AF056FAA4A9C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750" y="19161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Dodatkowe informacje z zakresu ochrony</a:t>
            </a:r>
          </a:p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informacji niejawnych międzynarodowych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33375" y="2847975"/>
            <a:ext cx="84582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3600" b="1">
                <a:latin typeface="Times New Roman" panose="02020603050405020304" pitchFamily="18" charset="0"/>
              </a:rPr>
              <a:t>www.bip.abw.gov.pl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endParaRPr lang="pl-PL" altLang="pl-PL" sz="20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400" b="1">
                <a:latin typeface="Times New Roman" panose="02020603050405020304" pitchFamily="18" charset="0"/>
              </a:rPr>
              <a:t>adres e-mail:</a:t>
            </a:r>
            <a:r>
              <a:rPr lang="pl-PL" altLang="pl-PL" sz="2400" b="1">
                <a:solidFill>
                  <a:srgbClr val="FF9900"/>
                </a:solidFill>
                <a:latin typeface="Times New Roman" panose="02020603050405020304" pitchFamily="18" charset="0"/>
              </a:rPr>
              <a:t> </a:t>
            </a:r>
            <a:r>
              <a:rPr lang="pl-PL" altLang="pl-PL" sz="2400" b="1">
                <a:solidFill>
                  <a:srgbClr val="262673"/>
                </a:solidFill>
                <a:latin typeface="Times New Roman" panose="02020603050405020304" pitchFamily="18" charset="0"/>
              </a:rPr>
              <a:t>nsa@abw.gov.pl</a:t>
            </a:r>
          </a:p>
        </p:txBody>
      </p:sp>
      <p:sp>
        <p:nvSpPr>
          <p:cNvPr id="68612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B638DB7-0E79-4BED-B4CF-3E900DAB8F4B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9"/>
          <p:cNvGrpSpPr>
            <a:grpSpLocks/>
          </p:cNvGrpSpPr>
          <p:nvPr/>
        </p:nvGrpSpPr>
        <p:grpSpPr bwMode="auto">
          <a:xfrm>
            <a:off x="779463" y="3284538"/>
            <a:ext cx="1225550" cy="2582862"/>
            <a:chOff x="494" y="2045"/>
            <a:chExt cx="771" cy="1627"/>
          </a:xfrm>
        </p:grpSpPr>
        <p:sp>
          <p:nvSpPr>
            <p:cNvPr id="10257" name="AutoShape 227"/>
            <p:cNvSpPr>
              <a:spLocks noChangeArrowheads="1"/>
            </p:cNvSpPr>
            <p:nvPr/>
          </p:nvSpPr>
          <p:spPr bwMode="auto">
            <a:xfrm>
              <a:off x="494" y="2045"/>
              <a:ext cx="771" cy="272"/>
            </a:xfrm>
            <a:prstGeom prst="flowChartAlternateProcess">
              <a:avLst/>
            </a:prstGeom>
            <a:gradFill rotWithShape="1">
              <a:gsLst>
                <a:gs pos="0">
                  <a:srgbClr val="9999FF"/>
                </a:gs>
                <a:gs pos="50000">
                  <a:srgbClr val="0000CC"/>
                </a:gs>
                <a:gs pos="100000">
                  <a:srgbClr val="9999FF"/>
                </a:gs>
              </a:gsLst>
              <a:lin ang="5400000" scaled="1"/>
            </a:gradFill>
            <a:ln w="19050">
              <a:solidFill>
                <a:srgbClr val="CCECFF"/>
              </a:solidFill>
              <a:prstDash val="dash"/>
              <a:miter lim="800000"/>
              <a:headEnd/>
              <a:tailEnd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 b="1">
                  <a:solidFill>
                    <a:srgbClr val="CCECFF"/>
                  </a:solidFill>
                </a:rPr>
                <a:t>NATO</a:t>
              </a:r>
            </a:p>
          </p:txBody>
        </p:sp>
        <p:sp>
          <p:nvSpPr>
            <p:cNvPr id="10258" name="AutoShape 228"/>
            <p:cNvSpPr>
              <a:spLocks noChangeArrowheads="1"/>
            </p:cNvSpPr>
            <p:nvPr/>
          </p:nvSpPr>
          <p:spPr bwMode="auto">
            <a:xfrm>
              <a:off x="494" y="2453"/>
              <a:ext cx="771" cy="272"/>
            </a:xfrm>
            <a:prstGeom prst="flowChartAlternateProcess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0000CC"/>
                </a:gs>
                <a:gs pos="100000">
                  <a:srgbClr val="FFFF00"/>
                </a:gs>
              </a:gsLst>
              <a:lin ang="5400000" scaled="1"/>
            </a:gradFill>
            <a:ln w="19050">
              <a:solidFill>
                <a:srgbClr val="CCECFF"/>
              </a:solidFill>
              <a:prstDash val="dash"/>
              <a:miter lim="800000"/>
              <a:headEnd/>
              <a:tailEnd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 b="1">
                  <a:solidFill>
                    <a:srgbClr val="CCECFF"/>
                  </a:solidFill>
                </a:rPr>
                <a:t>EU</a:t>
              </a:r>
            </a:p>
          </p:txBody>
        </p:sp>
        <p:sp>
          <p:nvSpPr>
            <p:cNvPr id="10259" name="AutoShape 229"/>
            <p:cNvSpPr>
              <a:spLocks noChangeArrowheads="1"/>
            </p:cNvSpPr>
            <p:nvPr/>
          </p:nvSpPr>
          <p:spPr bwMode="auto">
            <a:xfrm>
              <a:off x="494" y="2861"/>
              <a:ext cx="771" cy="272"/>
            </a:xfrm>
            <a:prstGeom prst="flowChartAlternateProcess">
              <a:avLst/>
            </a:prstGeom>
            <a:gradFill rotWithShape="1">
              <a:gsLst>
                <a:gs pos="0">
                  <a:srgbClr val="CC99FF"/>
                </a:gs>
                <a:gs pos="50000">
                  <a:srgbClr val="0000CC"/>
                </a:gs>
                <a:gs pos="100000">
                  <a:srgbClr val="CC99FF"/>
                </a:gs>
              </a:gsLst>
              <a:lin ang="5400000" scaled="1"/>
            </a:gradFill>
            <a:ln w="19050">
              <a:solidFill>
                <a:srgbClr val="CCECFF"/>
              </a:solidFill>
              <a:prstDash val="dash"/>
              <a:miter lim="800000"/>
              <a:headEnd/>
              <a:tailEnd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 b="1">
                  <a:solidFill>
                    <a:srgbClr val="CCECFF"/>
                  </a:solidFill>
                </a:rPr>
                <a:t>ESA</a:t>
              </a:r>
            </a:p>
          </p:txBody>
        </p:sp>
        <p:sp>
          <p:nvSpPr>
            <p:cNvPr id="10260" name="AutoShape 230"/>
            <p:cNvSpPr>
              <a:spLocks noChangeArrowheads="1"/>
            </p:cNvSpPr>
            <p:nvPr/>
          </p:nvSpPr>
          <p:spPr bwMode="auto">
            <a:xfrm>
              <a:off x="494" y="3269"/>
              <a:ext cx="771" cy="403"/>
            </a:xfrm>
            <a:prstGeom prst="flowChartAlternateProcess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0000CC"/>
                </a:gs>
                <a:gs pos="100000">
                  <a:srgbClr val="FF3300"/>
                </a:gs>
              </a:gsLst>
              <a:lin ang="5400000" scaled="1"/>
            </a:gradFill>
            <a:ln w="19050">
              <a:solidFill>
                <a:srgbClr val="CCECFF"/>
              </a:solidFill>
              <a:prstDash val="dash"/>
              <a:miter lim="800000"/>
              <a:headEnd/>
              <a:tailEnd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CCECFF"/>
                  </a:solidFill>
                </a:rPr>
                <a:t>INNE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CCECFF"/>
                  </a:solidFill>
                </a:rPr>
                <a:t>PAŃSTWA</a:t>
              </a:r>
            </a:p>
          </p:txBody>
        </p:sp>
      </p:grpSp>
      <p:sp>
        <p:nvSpPr>
          <p:cNvPr id="35" name="AutoShape 231"/>
          <p:cNvSpPr>
            <a:spLocks noChangeArrowheads="1"/>
          </p:cNvSpPr>
          <p:nvPr/>
        </p:nvSpPr>
        <p:spPr bwMode="auto">
          <a:xfrm>
            <a:off x="2913063" y="3683000"/>
            <a:ext cx="1682750" cy="16573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00CC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CECFF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chemeClr val="bg1"/>
                </a:solidFill>
                <a:latin typeface="Arial" pitchFamily="34" charset="0"/>
              </a:rPr>
              <a:t> SZEF ABW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 pitchFamily="34" charset="0"/>
              </a:rPr>
              <a:t>Krajowa Władza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 pitchFamily="34" charset="0"/>
              </a:rPr>
              <a:t>Bezpieczeństwa</a:t>
            </a:r>
          </a:p>
        </p:txBody>
      </p:sp>
      <p:sp>
        <p:nvSpPr>
          <p:cNvPr id="36" name="AutoShape 234"/>
          <p:cNvSpPr>
            <a:spLocks noChangeArrowheads="1"/>
          </p:cNvSpPr>
          <p:nvPr/>
        </p:nvSpPr>
        <p:spPr bwMode="auto">
          <a:xfrm rot="5400000">
            <a:off x="6906419" y="4487069"/>
            <a:ext cx="1331913" cy="1584325"/>
          </a:xfrm>
          <a:prstGeom prst="flowChartDelay">
            <a:avLst/>
          </a:prstGeom>
          <a:solidFill>
            <a:srgbClr val="C0C0C0"/>
          </a:solidFill>
          <a:ln w="28575">
            <a:solidFill>
              <a:srgbClr val="CCECFF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rot="10800000" vert="eaVert"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b="1" kern="0" dirty="0">
                <a:solidFill>
                  <a:srgbClr val="000000"/>
                </a:solidFill>
                <a:latin typeface="Arial" pitchFamily="34" charset="0"/>
              </a:rPr>
              <a:t>SFERA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b="1" kern="0" dirty="0">
                <a:solidFill>
                  <a:srgbClr val="000000"/>
                </a:solidFill>
                <a:latin typeface="Arial" pitchFamily="34" charset="0"/>
              </a:rPr>
              <a:t> CYWILNA</a:t>
            </a:r>
          </a:p>
        </p:txBody>
      </p:sp>
      <p:sp>
        <p:nvSpPr>
          <p:cNvPr id="37" name="AutoShape 235" descr="Zielony marmur"/>
          <p:cNvSpPr>
            <a:spLocks noChangeArrowheads="1"/>
          </p:cNvSpPr>
          <p:nvPr/>
        </p:nvSpPr>
        <p:spPr bwMode="auto">
          <a:xfrm rot="16200000">
            <a:off x="6906420" y="3072606"/>
            <a:ext cx="1331912" cy="1584325"/>
          </a:xfrm>
          <a:prstGeom prst="flowChartDelay">
            <a:avLst/>
          </a:prstGeom>
          <a:blipFill dpi="0" rotWithShape="1">
            <a:blip r:embed="rId3" cstate="print">
              <a:alphaModFix amt="50000"/>
            </a:blip>
            <a:srcRect/>
            <a:tile tx="0" ty="0" sx="100000" sy="100000" flip="none" algn="tl"/>
          </a:blipFill>
          <a:ln w="28575">
            <a:solidFill>
              <a:srgbClr val="CCECFF"/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pl-PL" sz="1800" b="1" dirty="0" smtClean="0">
                <a:solidFill>
                  <a:schemeClr val="bg1"/>
                </a:solidFill>
              </a:rPr>
              <a:t>SFERA </a:t>
            </a:r>
          </a:p>
          <a:p>
            <a:pPr algn="ctr" eaLnBrk="1" hangingPunct="1">
              <a:defRPr/>
            </a:pPr>
            <a:r>
              <a:rPr lang="pl-PL" sz="1800" b="1" dirty="0" smtClean="0">
                <a:solidFill>
                  <a:schemeClr val="bg1"/>
                </a:solidFill>
              </a:rPr>
              <a:t>WOJSKOWA</a:t>
            </a:r>
            <a:endParaRPr lang="pl-PL" sz="1800" b="1" dirty="0">
              <a:solidFill>
                <a:schemeClr val="bg1"/>
              </a:solidFill>
            </a:endParaRPr>
          </a:p>
        </p:txBody>
      </p:sp>
      <p:grpSp>
        <p:nvGrpSpPr>
          <p:cNvPr id="3" name="Group 250"/>
          <p:cNvGrpSpPr>
            <a:grpSpLocks/>
          </p:cNvGrpSpPr>
          <p:nvPr/>
        </p:nvGrpSpPr>
        <p:grpSpPr bwMode="auto">
          <a:xfrm>
            <a:off x="2147888" y="3370263"/>
            <a:ext cx="577850" cy="2214562"/>
            <a:chOff x="1356" y="2099"/>
            <a:chExt cx="363" cy="1395"/>
          </a:xfrm>
        </p:grpSpPr>
        <p:sp>
          <p:nvSpPr>
            <p:cNvPr id="10253" name="AutoShape 237"/>
            <p:cNvSpPr>
              <a:spLocks noChangeArrowheads="1"/>
            </p:cNvSpPr>
            <p:nvPr/>
          </p:nvSpPr>
          <p:spPr bwMode="auto">
            <a:xfrm>
              <a:off x="1356" y="3309"/>
              <a:ext cx="363" cy="185"/>
            </a:xfrm>
            <a:prstGeom prst="rightArrow">
              <a:avLst>
                <a:gd name="adj1" fmla="val 50000"/>
                <a:gd name="adj2" fmla="val 49054"/>
              </a:avLst>
            </a:prstGeom>
            <a:gradFill rotWithShape="0">
              <a:gsLst>
                <a:gs pos="0">
                  <a:srgbClr val="FF3300"/>
                </a:gs>
                <a:gs pos="50000">
                  <a:srgbClr val="0000CC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solidFill>
                  <a:srgbClr val="CCECFF"/>
                </a:solidFill>
              </a:endParaRPr>
            </a:p>
          </p:txBody>
        </p:sp>
        <p:sp>
          <p:nvSpPr>
            <p:cNvPr id="40" name="AutoShape 238"/>
            <p:cNvSpPr>
              <a:spLocks noChangeArrowheads="1"/>
            </p:cNvSpPr>
            <p:nvPr/>
          </p:nvSpPr>
          <p:spPr bwMode="auto">
            <a:xfrm>
              <a:off x="1356" y="2898"/>
              <a:ext cx="363" cy="185"/>
            </a:xfrm>
            <a:prstGeom prst="rightArrow">
              <a:avLst>
                <a:gd name="adj1" fmla="val 50000"/>
                <a:gd name="adj2" fmla="val 49054"/>
              </a:avLst>
            </a:prstGeom>
            <a:gradFill rotWithShape="1">
              <a:gsLst>
                <a:gs pos="0">
                  <a:srgbClr val="0000CC"/>
                </a:gs>
                <a:gs pos="100000">
                  <a:srgbClr val="CC99FF"/>
                </a:gs>
              </a:gsLst>
              <a:lin ang="0" scaled="1"/>
            </a:gra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8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1" name="AutoShape 239"/>
            <p:cNvSpPr>
              <a:spLocks noChangeArrowheads="1"/>
            </p:cNvSpPr>
            <p:nvPr/>
          </p:nvSpPr>
          <p:spPr bwMode="auto">
            <a:xfrm>
              <a:off x="1356" y="2490"/>
              <a:ext cx="363" cy="185"/>
            </a:xfrm>
            <a:prstGeom prst="rightArrow">
              <a:avLst>
                <a:gd name="adj1" fmla="val 50000"/>
                <a:gd name="adj2" fmla="val 49054"/>
              </a:avLst>
            </a:prstGeom>
            <a:gradFill rotWithShape="1">
              <a:gsLst>
                <a:gs pos="0">
                  <a:srgbClr val="0000CC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8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2" name="AutoShape 240"/>
            <p:cNvSpPr>
              <a:spLocks noChangeArrowheads="1"/>
            </p:cNvSpPr>
            <p:nvPr/>
          </p:nvSpPr>
          <p:spPr bwMode="auto">
            <a:xfrm>
              <a:off x="1356" y="2099"/>
              <a:ext cx="363" cy="185"/>
            </a:xfrm>
            <a:prstGeom prst="rightArrow">
              <a:avLst>
                <a:gd name="adj1" fmla="val 50000"/>
                <a:gd name="adj2" fmla="val 49054"/>
              </a:avLst>
            </a:prstGeom>
            <a:gradFill rotWithShape="1">
              <a:gsLst>
                <a:gs pos="0">
                  <a:srgbClr val="0000CC"/>
                </a:gs>
                <a:gs pos="100000">
                  <a:srgbClr val="9999FF"/>
                </a:gs>
              </a:gsLst>
              <a:lin ang="0" scaled="1"/>
            </a:gra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8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sp>
        <p:nvSpPr>
          <p:cNvPr id="43" name="AutoShape 241"/>
          <p:cNvSpPr>
            <a:spLocks noChangeArrowheads="1"/>
          </p:cNvSpPr>
          <p:nvPr/>
        </p:nvSpPr>
        <p:spPr bwMode="auto">
          <a:xfrm>
            <a:off x="4856163" y="4849813"/>
            <a:ext cx="1727200" cy="377825"/>
          </a:xfrm>
          <a:prstGeom prst="rightArrow">
            <a:avLst>
              <a:gd name="adj1" fmla="val 50000"/>
              <a:gd name="adj2" fmla="val 114286"/>
            </a:avLst>
          </a:prstGeom>
          <a:gradFill rotWithShape="1">
            <a:gsLst>
              <a:gs pos="0">
                <a:srgbClr val="0000CC"/>
              </a:gs>
              <a:gs pos="100000">
                <a:srgbClr val="000099"/>
              </a:gs>
            </a:gsLst>
            <a:lin ang="0" scaled="1"/>
          </a:gra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44" name="AutoShape 242" descr="Zielony marmur"/>
          <p:cNvSpPr>
            <a:spLocks noChangeArrowheads="1"/>
          </p:cNvSpPr>
          <p:nvPr/>
        </p:nvSpPr>
        <p:spPr bwMode="auto">
          <a:xfrm>
            <a:off x="4846638" y="2335213"/>
            <a:ext cx="1441450" cy="1406525"/>
          </a:xfrm>
          <a:prstGeom prst="octagon">
            <a:avLst>
              <a:gd name="adj" fmla="val 29287"/>
            </a:avLst>
          </a:prstGeom>
          <a:blipFill dpi="0" rotWithShape="1">
            <a:blip r:embed="rId3" cstate="print">
              <a:alphaModFix amt="50000"/>
            </a:blip>
            <a:srcRect/>
            <a:tile tx="0" ty="0" sx="100000" sy="100000" flip="none" algn="tl"/>
          </a:blipFill>
          <a:ln w="9525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pl-PL" sz="2400" b="1" dirty="0" smtClean="0">
                <a:solidFill>
                  <a:schemeClr val="bg1"/>
                </a:solidFill>
              </a:rPr>
              <a:t>SZEF</a:t>
            </a:r>
          </a:p>
          <a:p>
            <a:pPr algn="ctr" eaLnBrk="1" hangingPunct="1">
              <a:defRPr/>
            </a:pPr>
            <a:r>
              <a:rPr lang="pl-PL" sz="2400" b="1" dirty="0" smtClean="0">
                <a:solidFill>
                  <a:schemeClr val="bg1"/>
                </a:solidFill>
              </a:rPr>
              <a:t>SKW </a:t>
            </a:r>
          </a:p>
        </p:txBody>
      </p:sp>
      <p:sp>
        <p:nvSpPr>
          <p:cNvPr id="45" name="AutoShape 243"/>
          <p:cNvSpPr>
            <a:spLocks noChangeArrowheads="1"/>
          </p:cNvSpPr>
          <p:nvPr/>
        </p:nvSpPr>
        <p:spPr bwMode="auto">
          <a:xfrm rot="18915113">
            <a:off x="4389438" y="3557588"/>
            <a:ext cx="577850" cy="288925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CC"/>
              </a:gs>
              <a:gs pos="100000">
                <a:srgbClr val="000099"/>
              </a:gs>
            </a:gsLst>
            <a:lin ang="18900000" scaled="1"/>
          </a:gra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46" name="AutoShape 244" descr="Zielony marmur"/>
          <p:cNvSpPr>
            <a:spLocks noChangeArrowheads="1"/>
          </p:cNvSpPr>
          <p:nvPr/>
        </p:nvSpPr>
        <p:spPr bwMode="auto">
          <a:xfrm rot="2868253">
            <a:off x="6155532" y="3617119"/>
            <a:ext cx="557212" cy="304800"/>
          </a:xfrm>
          <a:prstGeom prst="rightArrow">
            <a:avLst>
              <a:gd name="adj1" fmla="val 50000"/>
              <a:gd name="adj2" fmla="val 45703"/>
            </a:avLst>
          </a:prstGeom>
          <a:blipFill dpi="0" rotWithShape="1">
            <a:blip r:embed="rId3" cstate="print">
              <a:alphaModFix amt="30000"/>
            </a:blip>
            <a:srcRect/>
            <a:tile tx="0" ty="0" sx="100000" sy="100000" flip="none" algn="tl"/>
          </a:blip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762000" y="1341438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3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Krajowa Władza Bezpieczeństwa (2/3)</a:t>
            </a:r>
          </a:p>
        </p:txBody>
      </p:sp>
      <p:sp>
        <p:nvSpPr>
          <p:cNvPr id="10252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92FD971-7B53-45C4-BF27-8A741EFC1697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zaokrąglony 20"/>
          <p:cNvSpPr/>
          <p:nvPr/>
        </p:nvSpPr>
        <p:spPr>
          <a:xfrm>
            <a:off x="450850" y="2500313"/>
            <a:ext cx="8208963" cy="1728787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3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1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2684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ABW jako Krajowa Władza Bezpieczeństwa</a:t>
            </a:r>
          </a:p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(3/3)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625" y="2532063"/>
            <a:ext cx="63119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400" b="1">
                <a:solidFill>
                  <a:srgbClr val="C00000"/>
                </a:solidFill>
              </a:rPr>
              <a:t>Wytyczne Szefa ABW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400" b="1">
                <a:solidFill>
                  <a:srgbClr val="C00000"/>
                </a:solidFill>
              </a:rPr>
              <a:t>w sprawie postępowania z informacjami niejawnymi międzynarodowymi</a:t>
            </a:r>
          </a:p>
        </p:txBody>
      </p:sp>
      <p:grpSp>
        <p:nvGrpSpPr>
          <p:cNvPr id="2" name="Grupa 22"/>
          <p:cNvGrpSpPr>
            <a:grpSpLocks/>
          </p:cNvGrpSpPr>
          <p:nvPr/>
        </p:nvGrpSpPr>
        <p:grpSpPr bwMode="auto">
          <a:xfrm>
            <a:off x="2222500" y="4445000"/>
            <a:ext cx="4681538" cy="1768475"/>
            <a:chOff x="2223032" y="4685162"/>
            <a:chExt cx="4680520" cy="1768174"/>
          </a:xfrm>
        </p:grpSpPr>
        <p:grpSp>
          <p:nvGrpSpPr>
            <p:cNvPr id="12296" name="Grupa 21"/>
            <p:cNvGrpSpPr>
              <a:grpSpLocks/>
            </p:cNvGrpSpPr>
            <p:nvPr/>
          </p:nvGrpSpPr>
          <p:grpSpPr bwMode="auto">
            <a:xfrm>
              <a:off x="2520008" y="4685162"/>
              <a:ext cx="4383544" cy="1768174"/>
              <a:chOff x="2520008" y="4685162"/>
              <a:chExt cx="4383544" cy="1768174"/>
            </a:xfrm>
          </p:grpSpPr>
          <p:sp>
            <p:nvSpPr>
              <p:cNvPr id="16" name="Prostokąt zaokrąglony 15"/>
              <p:cNvSpPr/>
              <p:nvPr/>
            </p:nvSpPr>
            <p:spPr>
              <a:xfrm>
                <a:off x="2519830" y="4724843"/>
                <a:ext cx="4320236" cy="17284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 sz="1800" dirty="0"/>
              </a:p>
            </p:txBody>
          </p:sp>
          <p:pic>
            <p:nvPicPr>
              <p:cNvPr id="5122" name="Picture 2" descr="http://bip.abw.gov.pl/dokumenty/menu/naglowek_1.jpg"/>
              <p:cNvPicPr>
                <a:picLocks noChangeAspect="1" noChangeArrowheads="1"/>
              </p:cNvPicPr>
              <p:nvPr/>
            </p:nvPicPr>
            <p:blipFill>
              <a:blip r:embed="rId3"/>
              <a:srcRect l="1587" r="22437" b="20181"/>
              <a:stretch>
                <a:fillRect/>
              </a:stretch>
            </p:blipFill>
            <p:spPr bwMode="auto">
              <a:xfrm>
                <a:off x="2722986" y="5112127"/>
                <a:ext cx="3937731" cy="115232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effectLst/>
            </p:spPr>
          </p:pic>
          <p:sp>
            <p:nvSpPr>
              <p:cNvPr id="14" name="Prostokąt 13"/>
              <p:cNvSpPr/>
              <p:nvPr/>
            </p:nvSpPr>
            <p:spPr>
              <a:xfrm>
                <a:off x="2654738" y="4685162"/>
                <a:ext cx="4248814" cy="4253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381000" indent="-381000">
                  <a:lnSpc>
                    <a:spcPct val="120000"/>
                  </a:lnSpc>
                  <a:buClr>
                    <a:srgbClr val="CCFFFF"/>
                  </a:buClr>
                  <a:buSzPct val="75000"/>
                  <a:defRPr/>
                </a:pPr>
                <a:r>
                  <a:rPr lang="pl-PL" sz="1800" b="1" kern="0" dirty="0">
                    <a:latin typeface="Times New Roman"/>
                  </a:rPr>
                  <a:t>dostępne na stronie internetowej ABW:</a:t>
                </a:r>
              </a:p>
            </p:txBody>
          </p:sp>
        </p:grpSp>
        <p:sp>
          <p:nvSpPr>
            <p:cNvPr id="15" name="Prostokąt 14"/>
            <p:cNvSpPr/>
            <p:nvPr/>
          </p:nvSpPr>
          <p:spPr>
            <a:xfrm>
              <a:off x="2223032" y="5013719"/>
              <a:ext cx="2666420" cy="4237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81000" indent="-381000" algn="ctr">
                <a:lnSpc>
                  <a:spcPct val="120000"/>
                </a:lnSpc>
                <a:buClr>
                  <a:srgbClr val="CCFFFF"/>
                </a:buClr>
                <a:buSzPct val="75000"/>
                <a:defRPr/>
              </a:pPr>
              <a:r>
                <a:rPr lang="pl-PL" sz="1800" b="1" kern="0" dirty="0">
                  <a:latin typeface="Times New Roman"/>
                </a:rPr>
                <a:t>       </a:t>
              </a:r>
              <a:r>
                <a:rPr lang="pl-PL" sz="1800" b="1" kern="0" dirty="0" err="1">
                  <a:latin typeface="Times New Roman"/>
                </a:rPr>
                <a:t>www.bip.abw.gov.pl</a:t>
              </a:r>
              <a:endParaRPr lang="pl-PL" sz="1800" b="1" kern="0" dirty="0">
                <a:latin typeface="Times New Roman"/>
              </a:endParaRPr>
            </a:p>
          </p:txBody>
        </p:sp>
      </p:grpSp>
      <p:pic>
        <p:nvPicPr>
          <p:cNvPr id="5124" name="Picture 4" descr="http://digitalliteracy.us/wp-content/uploads/2013/09/Guideline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t="2521" r="5519" b="6761"/>
          <a:stretch>
            <a:fillRect/>
          </a:stretch>
        </p:blipFill>
        <p:spPr bwMode="auto">
          <a:xfrm>
            <a:off x="7018338" y="2657475"/>
            <a:ext cx="143986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86077A6-A5F5-47E4-ADDB-DCAF528B6721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zaokrąglony 26"/>
          <p:cNvSpPr/>
          <p:nvPr/>
        </p:nvSpPr>
        <p:spPr>
          <a:xfrm>
            <a:off x="468313" y="2074863"/>
            <a:ext cx="8207375" cy="4248150"/>
          </a:xfrm>
          <a:prstGeom prst="roundRect">
            <a:avLst>
              <a:gd name="adj" fmla="val 9021"/>
            </a:avLst>
          </a:prstGeom>
          <a:solidFill>
            <a:srgbClr val="FFFF99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1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2684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Informacja niejawna NATO/UE/ESA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36588" y="2090738"/>
            <a:ext cx="7848600" cy="1552575"/>
          </a:xfrm>
          <a:prstGeom prst="rect">
            <a:avLst/>
          </a:prstGeom>
          <a:noFill/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 eaLnBrk="1" hangingPunct="1">
              <a:buClr>
                <a:srgbClr val="CCFFFF"/>
              </a:buClr>
              <a:buSzPct val="75000"/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każda oznaczona klauzulą tajności informacja przekazana przez NATO/UE/ESA lub wytworzona w ich interesie, wymagająca ochrony przed nieuprawnionym ujawnieniem,  niezależnie  od: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722313" y="3406775"/>
            <a:ext cx="3600450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40000"/>
              </a:lnSpc>
              <a:defRPr/>
            </a:pP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formy</a:t>
            </a:r>
          </a:p>
        </p:txBody>
      </p:sp>
      <p:grpSp>
        <p:nvGrpSpPr>
          <p:cNvPr id="2" name="Grupa 28"/>
          <p:cNvGrpSpPr>
            <a:grpSpLocks/>
          </p:cNvGrpSpPr>
          <p:nvPr/>
        </p:nvGrpSpPr>
        <p:grpSpPr bwMode="auto">
          <a:xfrm>
            <a:off x="4772025" y="3963988"/>
            <a:ext cx="3600450" cy="2160587"/>
            <a:chOff x="4803790" y="4027247"/>
            <a:chExt cx="3600400" cy="2160240"/>
          </a:xfrm>
        </p:grpSpPr>
        <p:pic>
          <p:nvPicPr>
            <p:cNvPr id="15" name="Obraz 14" descr="2000px-Location_NATO_2009_blue.svg.png"/>
            <p:cNvPicPr>
              <a:picLocks noChangeAspect="1"/>
            </p:cNvPicPr>
            <p:nvPr/>
          </p:nvPicPr>
          <p:blipFill>
            <a:blip r:embed="rId3"/>
            <a:srcRect l="70512" t="38341" r="13924" b="21085"/>
            <a:stretch>
              <a:fillRect/>
            </a:stretch>
          </p:blipFill>
          <p:spPr>
            <a:xfrm>
              <a:off x="4803790" y="4027247"/>
              <a:ext cx="3600400" cy="2160240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4354" name="Łącznik prosty ze strzałką 16"/>
            <p:cNvCxnSpPr>
              <a:cxnSpLocks noChangeShapeType="1"/>
            </p:cNvCxnSpPr>
            <p:nvPr/>
          </p:nvCxnSpPr>
          <p:spPr bwMode="auto">
            <a:xfrm>
              <a:off x="6073910" y="4315279"/>
              <a:ext cx="1080120" cy="648072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5" name="Łącznik prosty ze strzałką 17"/>
            <p:cNvCxnSpPr>
              <a:cxnSpLocks noChangeShapeType="1"/>
            </p:cNvCxnSpPr>
            <p:nvPr/>
          </p:nvCxnSpPr>
          <p:spPr bwMode="auto">
            <a:xfrm flipH="1">
              <a:off x="7370054" y="4123763"/>
              <a:ext cx="288032" cy="839588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6" name="Łącznik prosty ze strzałką 18"/>
            <p:cNvCxnSpPr>
              <a:cxnSpLocks noChangeShapeType="1"/>
            </p:cNvCxnSpPr>
            <p:nvPr/>
          </p:nvCxnSpPr>
          <p:spPr bwMode="auto">
            <a:xfrm flipV="1">
              <a:off x="5785878" y="5107367"/>
              <a:ext cx="1296144" cy="72008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Prostokąt 22"/>
          <p:cNvSpPr/>
          <p:nvPr/>
        </p:nvSpPr>
        <p:spPr>
          <a:xfrm>
            <a:off x="4938713" y="3394075"/>
            <a:ext cx="3313112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40000"/>
              </a:lnSpc>
              <a:defRPr/>
            </a:pP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źródła pochodzenia</a:t>
            </a:r>
          </a:p>
        </p:txBody>
      </p:sp>
      <p:grpSp>
        <p:nvGrpSpPr>
          <p:cNvPr id="3" name="Grupa 27"/>
          <p:cNvGrpSpPr>
            <a:grpSpLocks/>
          </p:cNvGrpSpPr>
          <p:nvPr/>
        </p:nvGrpSpPr>
        <p:grpSpPr bwMode="auto">
          <a:xfrm>
            <a:off x="738188" y="3963988"/>
            <a:ext cx="3600450" cy="2160587"/>
            <a:chOff x="627326" y="4027247"/>
            <a:chExt cx="3600400" cy="2160240"/>
          </a:xfrm>
        </p:grpSpPr>
        <p:sp>
          <p:nvSpPr>
            <p:cNvPr id="14" name="Prostokąt 13"/>
            <p:cNvSpPr/>
            <p:nvPr/>
          </p:nvSpPr>
          <p:spPr bwMode="auto">
            <a:xfrm>
              <a:off x="627326" y="4027247"/>
              <a:ext cx="3600400" cy="2160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 marL="342900" indent="-342900" algn="ctr" eaLnBrk="1" hangingPunct="1">
                <a:spcBef>
                  <a:spcPct val="25000"/>
                </a:spcBef>
                <a:buFont typeface="Wingdings" pitchFamily="2" charset="2"/>
                <a:buNone/>
                <a:defRPr/>
              </a:pPr>
              <a:endParaRPr lang="pl-PL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347" name="Obraz 19" descr="CD-RO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614" y="5179375"/>
              <a:ext cx="801016" cy="80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Obraz 20" descr="documen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431" y="4126242"/>
              <a:ext cx="1040023" cy="933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Obraz 21" descr="packag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" t="5826" r="5540" b="6783"/>
            <a:stretch>
              <a:fillRect/>
            </a:stretch>
          </p:blipFill>
          <p:spPr bwMode="auto">
            <a:xfrm>
              <a:off x="1851462" y="4123763"/>
              <a:ext cx="1296144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Obraz 23" descr="usb_driv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0" t="8801" r="22279" b="4681"/>
            <a:stretch>
              <a:fillRect/>
            </a:stretch>
          </p:blipFill>
          <p:spPr bwMode="auto">
            <a:xfrm>
              <a:off x="3075598" y="4123763"/>
              <a:ext cx="108012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Obraz 24" descr="laptop_bg_acer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8"/>
            <a:stretch>
              <a:fillRect/>
            </a:stretch>
          </p:blipFill>
          <p:spPr bwMode="auto">
            <a:xfrm>
              <a:off x="1726074" y="5035359"/>
              <a:ext cx="1493540" cy="110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Obraz 25" descr="X-wing_schematics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42" y="5066592"/>
              <a:ext cx="815838" cy="102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5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1D71D34-F80C-46B0-9D7F-042294661363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35"/>
          <p:cNvSpPr txBox="1"/>
          <p:nvPr/>
        </p:nvSpPr>
        <p:spPr>
          <a:xfrm>
            <a:off x="923925" y="1492250"/>
            <a:ext cx="72548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Przepisy bezpieczeństwa NATO/UE/ESA</a:t>
            </a:r>
            <a:endParaRPr lang="en-GB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828675" y="2636838"/>
            <a:ext cx="7704138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40000"/>
              </a:spcBef>
              <a:buSzPct val="75000"/>
              <a:buFont typeface="Wingdings" panose="05000000000000000000" pitchFamily="2" charset="2"/>
              <a:buNone/>
            </a:pPr>
            <a:endParaRPr kumimoji="1" lang="en-GB" altLang="pl-PL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2" name="Grupa 132"/>
          <p:cNvGrpSpPr>
            <a:grpSpLocks/>
          </p:cNvGrpSpPr>
          <p:nvPr/>
        </p:nvGrpSpPr>
        <p:grpSpPr bwMode="auto">
          <a:xfrm>
            <a:off x="366713" y="2133600"/>
            <a:ext cx="8340725" cy="3794125"/>
            <a:chOff x="367352" y="2715463"/>
            <a:chExt cx="8339928" cy="3671699"/>
          </a:xfrm>
        </p:grpSpPr>
        <p:grpSp>
          <p:nvGrpSpPr>
            <p:cNvPr id="3" name="Grupa 67"/>
            <p:cNvGrpSpPr>
              <a:grpSpLocks/>
            </p:cNvGrpSpPr>
            <p:nvPr/>
          </p:nvGrpSpPr>
          <p:grpSpPr bwMode="auto">
            <a:xfrm>
              <a:off x="381640" y="4046592"/>
              <a:ext cx="7934878" cy="1030375"/>
              <a:chOff x="395495" y="3615190"/>
              <a:chExt cx="7934032" cy="1254441"/>
            </a:xfrm>
            <a:solidFill>
              <a:srgbClr val="8A8AE7">
                <a:lumMod val="60000"/>
                <a:lumOff val="40000"/>
              </a:srgbClr>
            </a:solidFill>
          </p:grpSpPr>
          <p:sp>
            <p:nvSpPr>
              <p:cNvPr id="34" name="Prostokąt zaokrąglony 33"/>
              <p:cNvSpPr/>
              <p:nvPr/>
            </p:nvSpPr>
            <p:spPr>
              <a:xfrm>
                <a:off x="395495" y="3645491"/>
                <a:ext cx="7934032" cy="1224140"/>
              </a:xfrm>
              <a:prstGeom prst="roundRect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pl-PL" sz="2400" kern="0" dirty="0">
                  <a:solidFill>
                    <a:srgbClr val="CCECFF"/>
                  </a:solidFill>
                  <a:latin typeface="Times New Roman"/>
                  <a:cs typeface="+mn-cs"/>
                </a:endParaRP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996429" y="3615190"/>
                <a:ext cx="7333098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marL="342900" indent="-342900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 Decyzja Rady UE nr </a:t>
                </a:r>
                <a:r>
                  <a:rPr kumimoji="1" lang="pl-PL" sz="2000" b="1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2013/488/EU </a:t>
                </a: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z 23.09.2013 r.</a:t>
                </a:r>
              </a:p>
              <a:p>
                <a:pPr marL="342900" indent="-342900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 Decyzja Komisji Europejskiej nr </a:t>
                </a:r>
                <a:r>
                  <a:rPr kumimoji="1" lang="pl-PL" sz="2000" b="1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2015/444/EC </a:t>
                </a: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z 13.03.2015 r.</a:t>
                </a:r>
              </a:p>
            </p:txBody>
          </p:sp>
        </p:grpSp>
        <p:grpSp>
          <p:nvGrpSpPr>
            <p:cNvPr id="4" name="Grupa 68"/>
            <p:cNvGrpSpPr>
              <a:grpSpLocks/>
            </p:cNvGrpSpPr>
            <p:nvPr/>
          </p:nvGrpSpPr>
          <p:grpSpPr bwMode="auto">
            <a:xfrm>
              <a:off x="381640" y="5354652"/>
              <a:ext cx="8325640" cy="1032510"/>
              <a:chOff x="395495" y="5009184"/>
              <a:chExt cx="8324756" cy="1228134"/>
            </a:xfrm>
            <a:solidFill>
              <a:srgbClr val="8A8AE7">
                <a:lumMod val="60000"/>
                <a:lumOff val="40000"/>
              </a:srgbClr>
            </a:solidFill>
          </p:grpSpPr>
          <p:sp>
            <p:nvSpPr>
              <p:cNvPr id="32" name="Prostokąt zaokrąglony 31"/>
              <p:cNvSpPr/>
              <p:nvPr/>
            </p:nvSpPr>
            <p:spPr>
              <a:xfrm>
                <a:off x="395495" y="5012897"/>
                <a:ext cx="7934036" cy="1224421"/>
              </a:xfrm>
              <a:prstGeom prst="roundRect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pl-PL" sz="2400" kern="0" dirty="0">
                  <a:solidFill>
                    <a:srgbClr val="CCECFF"/>
                  </a:solidFill>
                  <a:latin typeface="Times New Roman"/>
                  <a:cs typeface="+mn-cs"/>
                </a:endParaRPr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981595" y="5009184"/>
                <a:ext cx="7738656" cy="1119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342900" indent="-342900" algn="just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kumimoji="1" lang="pl-PL" sz="2400" kern="0" dirty="0">
                    <a:solidFill>
                      <a:srgbClr val="000000"/>
                    </a:solidFill>
                    <a:latin typeface="Times New Roman"/>
                    <a:cs typeface="Times New Roman" pitchFamily="18" charset="0"/>
                  </a:rPr>
                  <a:t> </a:t>
                </a: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Przepisy ESA w zakresie bezpieczeństwa (</a:t>
                </a:r>
                <a:r>
                  <a:rPr kumimoji="1" lang="pl-PL" sz="2000" b="1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ESA/REG/004</a:t>
                </a: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)</a:t>
                </a:r>
              </a:p>
              <a:p>
                <a:pPr marL="342900" indent="-342900" algn="just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 dyrektywy ESA oraz wytyczne w zakresie bezpieczeństwa</a:t>
                </a:r>
              </a:p>
            </p:txBody>
          </p:sp>
        </p:grpSp>
        <p:grpSp>
          <p:nvGrpSpPr>
            <p:cNvPr id="5" name="Grupa 66"/>
            <p:cNvGrpSpPr>
              <a:grpSpLocks/>
            </p:cNvGrpSpPr>
            <p:nvPr/>
          </p:nvGrpSpPr>
          <p:grpSpPr bwMode="auto">
            <a:xfrm>
              <a:off x="367352" y="2715463"/>
              <a:ext cx="7949167" cy="1092266"/>
              <a:chOff x="380316" y="1893185"/>
              <a:chExt cx="7949259" cy="1339800"/>
            </a:xfrm>
            <a:solidFill>
              <a:srgbClr val="8A8AE7">
                <a:lumMod val="60000"/>
                <a:lumOff val="40000"/>
              </a:srgbClr>
            </a:solidFill>
          </p:grpSpPr>
          <p:sp>
            <p:nvSpPr>
              <p:cNvPr id="23" name="Prostokąt zaokrąglony 22"/>
              <p:cNvSpPr/>
              <p:nvPr/>
            </p:nvSpPr>
            <p:spPr>
              <a:xfrm>
                <a:off x="380316" y="2009267"/>
                <a:ext cx="7949259" cy="1223718"/>
              </a:xfrm>
              <a:prstGeom prst="roundRect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pl-PL" sz="2400" kern="0" dirty="0">
                  <a:solidFill>
                    <a:srgbClr val="CCECFF"/>
                  </a:solidFill>
                  <a:latin typeface="Times New Roman"/>
                  <a:cs typeface="+mn-cs"/>
                </a:endParaRPr>
              </a:p>
            </p:txBody>
          </p:sp>
          <p:sp>
            <p:nvSpPr>
              <p:cNvPr id="24" name="Rectangle 2"/>
              <p:cNvSpPr txBox="1">
                <a:spLocks noChangeArrowheads="1"/>
              </p:cNvSpPr>
              <p:nvPr/>
            </p:nvSpPr>
            <p:spPr bwMode="auto">
              <a:xfrm>
                <a:off x="984904" y="2146786"/>
                <a:ext cx="6971152" cy="93643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marL="342900" indent="-342900" algn="just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kumimoji="1" lang="pl-PL" sz="2000" b="1" kern="0" dirty="0">
                    <a:solidFill>
                      <a:srgbClr val="000000"/>
                    </a:solidFill>
                    <a:latin typeface="Times New Roman"/>
                    <a:cs typeface="Times New Roman" pitchFamily="18" charset="0"/>
                  </a:rPr>
                  <a:t> </a:t>
                </a:r>
                <a:r>
                  <a:rPr kumimoji="1" lang="pl-PL" sz="2000" b="1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C-M (2002) 49 </a:t>
                </a: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- Bezpieczeństwo w ramach NATO</a:t>
                </a:r>
              </a:p>
              <a:p>
                <a:pPr marL="342900" indent="-342900" algn="just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 dyrektywy oraz wytyczne w zakresie bezpieczeństwa</a:t>
                </a:r>
              </a:p>
            </p:txBody>
          </p:sp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>
                <a:off x="383407" y="1893185"/>
                <a:ext cx="630054" cy="510932"/>
                <a:chOff x="2980" y="3069"/>
                <a:chExt cx="764" cy="811"/>
              </a:xfrm>
              <a:grpFill/>
            </p:grpSpPr>
            <p:sp>
              <p:nvSpPr>
                <p:cNvPr id="26" name="Freeform 12"/>
                <p:cNvSpPr>
                  <a:spLocks/>
                </p:cNvSpPr>
                <p:nvPr/>
              </p:nvSpPr>
              <p:spPr bwMode="auto">
                <a:xfrm>
                  <a:off x="3357" y="3069"/>
                  <a:ext cx="8" cy="408"/>
                </a:xfrm>
                <a:custGeom>
                  <a:avLst/>
                  <a:gdLst>
                    <a:gd name="T0" fmla="*/ 0 w 31"/>
                    <a:gd name="T1" fmla="*/ 0 h 1678"/>
                    <a:gd name="T2" fmla="*/ 0 w 31"/>
                    <a:gd name="T3" fmla="*/ 0 h 1678"/>
                    <a:gd name="T4" fmla="*/ 0 w 31"/>
                    <a:gd name="T5" fmla="*/ 0 h 1678"/>
                    <a:gd name="T6" fmla="*/ 0 w 31"/>
                    <a:gd name="T7" fmla="*/ 0 h 1678"/>
                    <a:gd name="T8" fmla="*/ 0 w 31"/>
                    <a:gd name="T9" fmla="*/ 0 h 1678"/>
                    <a:gd name="T10" fmla="*/ 0 w 31"/>
                    <a:gd name="T11" fmla="*/ 0 h 1678"/>
                    <a:gd name="T12" fmla="*/ 0 w 31"/>
                    <a:gd name="T13" fmla="*/ 0 h 16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1678"/>
                    <a:gd name="T23" fmla="*/ 31 w 31"/>
                    <a:gd name="T24" fmla="*/ 1678 h 16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1678">
                      <a:moveTo>
                        <a:pt x="4" y="1678"/>
                      </a:moveTo>
                      <a:lnTo>
                        <a:pt x="29" y="1667"/>
                      </a:lnTo>
                      <a:lnTo>
                        <a:pt x="31" y="0"/>
                      </a:lnTo>
                      <a:lnTo>
                        <a:pt x="2" y="0"/>
                      </a:lnTo>
                      <a:lnTo>
                        <a:pt x="0" y="1667"/>
                      </a:lnTo>
                      <a:lnTo>
                        <a:pt x="25" y="1656"/>
                      </a:lnTo>
                      <a:lnTo>
                        <a:pt x="4" y="16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pl-PL" sz="2400" kern="0" dirty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7" name="Freeform 16"/>
                <p:cNvSpPr>
                  <a:spLocks/>
                </p:cNvSpPr>
                <p:nvPr/>
              </p:nvSpPr>
              <p:spPr bwMode="auto">
                <a:xfrm>
                  <a:off x="2980" y="3472"/>
                  <a:ext cx="383" cy="8"/>
                </a:xfrm>
                <a:custGeom>
                  <a:avLst/>
                  <a:gdLst>
                    <a:gd name="T0" fmla="*/ 0 w 1554"/>
                    <a:gd name="T1" fmla="*/ 0 h 33"/>
                    <a:gd name="T2" fmla="*/ 0 w 1554"/>
                    <a:gd name="T3" fmla="*/ 0 h 33"/>
                    <a:gd name="T4" fmla="*/ 0 w 1554"/>
                    <a:gd name="T5" fmla="*/ 0 h 33"/>
                    <a:gd name="T6" fmla="*/ 0 w 1554"/>
                    <a:gd name="T7" fmla="*/ 0 h 33"/>
                    <a:gd name="T8" fmla="*/ 0 w 1554"/>
                    <a:gd name="T9" fmla="*/ 0 h 33"/>
                    <a:gd name="T10" fmla="*/ 0 w 1554"/>
                    <a:gd name="T11" fmla="*/ 0 h 33"/>
                    <a:gd name="T12" fmla="*/ 0 w 1554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4"/>
                    <a:gd name="T22" fmla="*/ 0 h 33"/>
                    <a:gd name="T23" fmla="*/ 1554 w 1554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4" h="33">
                      <a:moveTo>
                        <a:pt x="1554" y="29"/>
                      </a:moveTo>
                      <a:lnTo>
                        <a:pt x="1544" y="2"/>
                      </a:ln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1544" y="33"/>
                      </a:lnTo>
                      <a:lnTo>
                        <a:pt x="1533" y="7"/>
                      </a:lnTo>
                      <a:lnTo>
                        <a:pt x="1554" y="2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pl-PL" sz="2400" kern="0" dirty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8" name="Freeform 24"/>
                <p:cNvSpPr>
                  <a:spLocks/>
                </p:cNvSpPr>
                <p:nvPr/>
              </p:nvSpPr>
              <p:spPr bwMode="auto">
                <a:xfrm>
                  <a:off x="3359" y="3472"/>
                  <a:ext cx="385" cy="8"/>
                </a:xfrm>
                <a:custGeom>
                  <a:avLst/>
                  <a:gdLst>
                    <a:gd name="T0" fmla="*/ 0 w 1554"/>
                    <a:gd name="T1" fmla="*/ 0 h 33"/>
                    <a:gd name="T2" fmla="*/ 0 w 1554"/>
                    <a:gd name="T3" fmla="*/ 0 h 33"/>
                    <a:gd name="T4" fmla="*/ 0 w 1554"/>
                    <a:gd name="T5" fmla="*/ 0 h 33"/>
                    <a:gd name="T6" fmla="*/ 0 w 1554"/>
                    <a:gd name="T7" fmla="*/ 0 h 33"/>
                    <a:gd name="T8" fmla="*/ 0 w 1554"/>
                    <a:gd name="T9" fmla="*/ 0 h 33"/>
                    <a:gd name="T10" fmla="*/ 0 w 1554"/>
                    <a:gd name="T11" fmla="*/ 0 h 33"/>
                    <a:gd name="T12" fmla="*/ 0 w 1554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4"/>
                    <a:gd name="T22" fmla="*/ 0 h 33"/>
                    <a:gd name="T23" fmla="*/ 1554 w 1554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4" h="33">
                      <a:moveTo>
                        <a:pt x="0" y="4"/>
                      </a:moveTo>
                      <a:lnTo>
                        <a:pt x="11" y="30"/>
                      </a:lnTo>
                      <a:lnTo>
                        <a:pt x="1554" y="33"/>
                      </a:lnTo>
                      <a:lnTo>
                        <a:pt x="1554" y="2"/>
                      </a:lnTo>
                      <a:lnTo>
                        <a:pt x="11" y="0"/>
                      </a:lnTo>
                      <a:lnTo>
                        <a:pt x="21" y="2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pl-PL" sz="2400" kern="0" dirty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9" name="Freeform 32"/>
                <p:cNvSpPr>
                  <a:spLocks/>
                </p:cNvSpPr>
                <p:nvPr/>
              </p:nvSpPr>
              <p:spPr bwMode="auto">
                <a:xfrm>
                  <a:off x="2980" y="3472"/>
                  <a:ext cx="383" cy="8"/>
                </a:xfrm>
                <a:custGeom>
                  <a:avLst/>
                  <a:gdLst>
                    <a:gd name="T0" fmla="*/ 0 w 1554"/>
                    <a:gd name="T1" fmla="*/ 0 h 33"/>
                    <a:gd name="T2" fmla="*/ 0 w 1554"/>
                    <a:gd name="T3" fmla="*/ 0 h 33"/>
                    <a:gd name="T4" fmla="*/ 0 w 1554"/>
                    <a:gd name="T5" fmla="*/ 0 h 33"/>
                    <a:gd name="T6" fmla="*/ 0 w 1554"/>
                    <a:gd name="T7" fmla="*/ 0 h 33"/>
                    <a:gd name="T8" fmla="*/ 0 w 1554"/>
                    <a:gd name="T9" fmla="*/ 0 h 33"/>
                    <a:gd name="T10" fmla="*/ 0 w 1554"/>
                    <a:gd name="T11" fmla="*/ 0 h 33"/>
                    <a:gd name="T12" fmla="*/ 0 w 1554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4"/>
                    <a:gd name="T22" fmla="*/ 0 h 33"/>
                    <a:gd name="T23" fmla="*/ 1554 w 1554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4" h="33">
                      <a:moveTo>
                        <a:pt x="1533" y="26"/>
                      </a:moveTo>
                      <a:lnTo>
                        <a:pt x="1544" y="0"/>
                      </a:lnTo>
                      <a:lnTo>
                        <a:pt x="0" y="2"/>
                      </a:lnTo>
                      <a:lnTo>
                        <a:pt x="0" y="33"/>
                      </a:lnTo>
                      <a:lnTo>
                        <a:pt x="1544" y="30"/>
                      </a:lnTo>
                      <a:lnTo>
                        <a:pt x="1554" y="4"/>
                      </a:lnTo>
                      <a:lnTo>
                        <a:pt x="1533" y="2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pl-PL" sz="2400" kern="0" dirty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0" name="Freeform 36"/>
                <p:cNvSpPr>
                  <a:spLocks/>
                </p:cNvSpPr>
                <p:nvPr/>
              </p:nvSpPr>
              <p:spPr bwMode="auto">
                <a:xfrm>
                  <a:off x="3357" y="3472"/>
                  <a:ext cx="8" cy="408"/>
                </a:xfrm>
                <a:custGeom>
                  <a:avLst/>
                  <a:gdLst>
                    <a:gd name="T0" fmla="*/ 0 w 31"/>
                    <a:gd name="T1" fmla="*/ 0 h 1678"/>
                    <a:gd name="T2" fmla="*/ 0 w 31"/>
                    <a:gd name="T3" fmla="*/ 0 h 1678"/>
                    <a:gd name="T4" fmla="*/ 0 w 31"/>
                    <a:gd name="T5" fmla="*/ 0 h 1678"/>
                    <a:gd name="T6" fmla="*/ 0 w 31"/>
                    <a:gd name="T7" fmla="*/ 0 h 1678"/>
                    <a:gd name="T8" fmla="*/ 0 w 31"/>
                    <a:gd name="T9" fmla="*/ 0 h 1678"/>
                    <a:gd name="T10" fmla="*/ 0 w 31"/>
                    <a:gd name="T11" fmla="*/ 0 h 1678"/>
                    <a:gd name="T12" fmla="*/ 0 w 31"/>
                    <a:gd name="T13" fmla="*/ 0 h 16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1678"/>
                    <a:gd name="T23" fmla="*/ 31 w 31"/>
                    <a:gd name="T24" fmla="*/ 1678 h 16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1678">
                      <a:moveTo>
                        <a:pt x="25" y="22"/>
                      </a:moveTo>
                      <a:lnTo>
                        <a:pt x="0" y="11"/>
                      </a:lnTo>
                      <a:lnTo>
                        <a:pt x="2" y="1678"/>
                      </a:lnTo>
                      <a:lnTo>
                        <a:pt x="31" y="1678"/>
                      </a:lnTo>
                      <a:lnTo>
                        <a:pt x="29" y="11"/>
                      </a:lnTo>
                      <a:lnTo>
                        <a:pt x="4" y="0"/>
                      </a:lnTo>
                      <a:lnTo>
                        <a:pt x="25" y="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pl-PL" sz="2400" kern="0" dirty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" name="Freeform 40"/>
                <p:cNvSpPr>
                  <a:spLocks/>
                </p:cNvSpPr>
                <p:nvPr/>
              </p:nvSpPr>
              <p:spPr bwMode="auto">
                <a:xfrm>
                  <a:off x="3359" y="3472"/>
                  <a:ext cx="385" cy="8"/>
                </a:xfrm>
                <a:custGeom>
                  <a:avLst/>
                  <a:gdLst>
                    <a:gd name="T0" fmla="*/ 0 w 1554"/>
                    <a:gd name="T1" fmla="*/ 0 h 33"/>
                    <a:gd name="T2" fmla="*/ 0 w 1554"/>
                    <a:gd name="T3" fmla="*/ 0 h 33"/>
                    <a:gd name="T4" fmla="*/ 0 w 1554"/>
                    <a:gd name="T5" fmla="*/ 0 h 33"/>
                    <a:gd name="T6" fmla="*/ 0 w 1554"/>
                    <a:gd name="T7" fmla="*/ 0 h 33"/>
                    <a:gd name="T8" fmla="*/ 0 w 1554"/>
                    <a:gd name="T9" fmla="*/ 0 h 33"/>
                    <a:gd name="T10" fmla="*/ 0 w 1554"/>
                    <a:gd name="T11" fmla="*/ 0 h 33"/>
                    <a:gd name="T12" fmla="*/ 0 w 1554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4"/>
                    <a:gd name="T22" fmla="*/ 0 h 33"/>
                    <a:gd name="T23" fmla="*/ 1554 w 1554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4" h="33">
                      <a:moveTo>
                        <a:pt x="21" y="7"/>
                      </a:moveTo>
                      <a:lnTo>
                        <a:pt x="11" y="33"/>
                      </a:lnTo>
                      <a:lnTo>
                        <a:pt x="1554" y="31"/>
                      </a:lnTo>
                      <a:lnTo>
                        <a:pt x="1554" y="0"/>
                      </a:lnTo>
                      <a:lnTo>
                        <a:pt x="11" y="2"/>
                      </a:lnTo>
                      <a:lnTo>
                        <a:pt x="0" y="29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pl-PL" sz="2400" kern="0" dirty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6393" name="Grupa 129"/>
            <p:cNvGrpSpPr>
              <a:grpSpLocks/>
            </p:cNvGrpSpPr>
            <p:nvPr/>
          </p:nvGrpSpPr>
          <p:grpSpPr bwMode="auto">
            <a:xfrm>
              <a:off x="368503" y="2820239"/>
              <a:ext cx="631988" cy="2985713"/>
              <a:chOff x="368503" y="2820239"/>
              <a:chExt cx="631988" cy="2985713"/>
            </a:xfrm>
          </p:grpSpPr>
          <p:pic>
            <p:nvPicPr>
              <p:cNvPr id="16394" name="Picture 7" descr="http://upload.wikimedia.org/wikipedia/commons/thumb/3/37/Flag_of_NATO.svg/240px-Flag_of_NATO.svg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03" y="2820239"/>
                <a:ext cx="631987" cy="44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5" name="Picture 9" descr="http://img1.wikia.nocookie.net/__cb20131115103350/crossfirefps/images/d/de/Eu-flag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968" y="4071481"/>
                <a:ext cx="620522" cy="427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6" name="Picture 11" descr="http://www.crwflags.com/fotw/images/i/int-esa2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464" y="5354668"/>
                <a:ext cx="613027" cy="451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389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DE988C5-8668-4846-96FF-1F00CA6122AC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35"/>
          <p:cNvSpPr txBox="1"/>
          <p:nvPr/>
        </p:nvSpPr>
        <p:spPr>
          <a:xfrm>
            <a:off x="923925" y="1492250"/>
            <a:ext cx="752475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System klauzul tajności w NATO, UE i ESA</a:t>
            </a:r>
            <a:endParaRPr lang="en-GB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38138" y="3573016"/>
          <a:ext cx="8483600" cy="236868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1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ŚCIŚLE TAJNE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COSMIC TOP SECRET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TRÈS SECRET UE</a:t>
                      </a:r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</a:t>
                      </a:r>
                    </a:p>
                    <a:p>
                      <a:pPr algn="ctr" fontAlgn="ctr"/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EU </a:t>
                      </a:r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TOP SECRET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ESA TOP SECRET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TAJNE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NATO SECRET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SECRET UE/EU SECRET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ESA SECRET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POUFNE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NATO CONFIDENTIAL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CONFIDENTIEL UE</a:t>
                      </a:r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</a:t>
                      </a:r>
                    </a:p>
                    <a:p>
                      <a:pPr algn="ctr" fontAlgn="ctr"/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EU </a:t>
                      </a:r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CONFIDENTIAL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ESA CONFIDENTIAL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ZASTRZEŻONE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NATO RESTRICTED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RESTREINT UE</a:t>
                      </a:r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</a:t>
                      </a:r>
                    </a:p>
                    <a:p>
                      <a:pPr algn="ctr" fontAlgn="ctr"/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EU </a:t>
                      </a:r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RESTRICTED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ESA RESTRICTED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43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205038"/>
            <a:ext cx="7753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070365B-E124-4122-A26D-1D336CC36739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4128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Informacje „wrażliwe”</a:t>
            </a:r>
            <a:r>
              <a:rPr lang="pl-PL" sz="3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(1/2)</a:t>
            </a: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381000" y="2252663"/>
            <a:ext cx="8382000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 indent="-357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400"/>
              <a:t>Informacje NATO, UE i ESA oznaczone odpowiednio jako: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endParaRPr lang="pl-PL" altLang="pl-PL" sz="2400"/>
          </a:p>
          <a:p>
            <a:pPr lvl="1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altLang="pl-PL" sz="2400"/>
              <a:t>NATO UNCLASSIFIED;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altLang="pl-PL" sz="2400"/>
              <a:t>LIMITE;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altLang="pl-PL" sz="2400"/>
              <a:t>ESA UNCLASSIFIED;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Char char="q"/>
            </a:pPr>
            <a:endParaRPr lang="pl-PL" altLang="pl-PL" sz="2400"/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400" b="1">
                <a:solidFill>
                  <a:srgbClr val="C00000"/>
                </a:solidFill>
              </a:rPr>
              <a:t>nie są informacjami niejawnymi</a:t>
            </a:r>
            <a:r>
              <a:rPr lang="pl-PL" altLang="pl-PL" sz="2400"/>
              <a:t>, lecz należy je chronić przed dostępem ze strony osób nieupoważnionych.</a:t>
            </a:r>
          </a:p>
        </p:txBody>
      </p:sp>
      <p:sp>
        <p:nvSpPr>
          <p:cNvPr id="20484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F7D9F1B-1978-4902-B68F-7FFDF0E4A44B}" type="slidenum"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WB_pol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KWB_pol</Template>
  <TotalTime>0</TotalTime>
  <Words>1793</Words>
  <Application>Microsoft Office PowerPoint</Application>
  <PresentationFormat>Pokaz na ekranie (4:3)</PresentationFormat>
  <Paragraphs>361</Paragraphs>
  <Slides>33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9" baseType="lpstr">
      <vt:lpstr>Arial</vt:lpstr>
      <vt:lpstr>Arial Unicode MS</vt:lpstr>
      <vt:lpstr>Book Antiqua</vt:lpstr>
      <vt:lpstr>Times New Roman</vt:lpstr>
      <vt:lpstr>Wingdings</vt:lpstr>
      <vt:lpstr>KWB_pol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/>
  <cp:lastModifiedBy/>
  <cp:revision>252</cp:revision>
  <dcterms:created xsi:type="dcterms:W3CDTF">2014-04-15T14:29:16Z</dcterms:created>
  <dcterms:modified xsi:type="dcterms:W3CDTF">2026-02-04T12:22:12Z</dcterms:modified>
</cp:coreProperties>
</file>