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361" r:id="rId2"/>
    <p:sldId id="362" r:id="rId3"/>
    <p:sldId id="363" r:id="rId4"/>
    <p:sldId id="364" r:id="rId5"/>
    <p:sldId id="431" r:id="rId6"/>
    <p:sldId id="409" r:id="rId7"/>
    <p:sldId id="402" r:id="rId8"/>
    <p:sldId id="366" r:id="rId9"/>
    <p:sldId id="408" r:id="rId10"/>
    <p:sldId id="368" r:id="rId11"/>
    <p:sldId id="429" r:id="rId12"/>
    <p:sldId id="443" r:id="rId13"/>
    <p:sldId id="444" r:id="rId14"/>
    <p:sldId id="373" r:id="rId15"/>
    <p:sldId id="375" r:id="rId16"/>
    <p:sldId id="441" r:id="rId17"/>
    <p:sldId id="433" r:id="rId18"/>
    <p:sldId id="412" r:id="rId19"/>
    <p:sldId id="413" r:id="rId20"/>
    <p:sldId id="410" r:id="rId21"/>
    <p:sldId id="411" r:id="rId22"/>
    <p:sldId id="430" r:id="rId23"/>
    <p:sldId id="381" r:id="rId24"/>
    <p:sldId id="437" r:id="rId25"/>
    <p:sldId id="438" r:id="rId26"/>
    <p:sldId id="426" r:id="rId27"/>
    <p:sldId id="380" r:id="rId28"/>
    <p:sldId id="414" r:id="rId29"/>
    <p:sldId id="415" r:id="rId30"/>
    <p:sldId id="382" r:id="rId31"/>
    <p:sldId id="383" r:id="rId32"/>
    <p:sldId id="392" r:id="rId33"/>
    <p:sldId id="387" r:id="rId34"/>
    <p:sldId id="388" r:id="rId35"/>
    <p:sldId id="389" r:id="rId36"/>
    <p:sldId id="435" r:id="rId37"/>
    <p:sldId id="391" r:id="rId38"/>
    <p:sldId id="407" r:id="rId39"/>
    <p:sldId id="405" r:id="rId40"/>
    <p:sldId id="436" r:id="rId41"/>
    <p:sldId id="416" r:id="rId42"/>
    <p:sldId id="394" r:id="rId43"/>
    <p:sldId id="417" r:id="rId44"/>
    <p:sldId id="418" r:id="rId45"/>
    <p:sldId id="419" r:id="rId46"/>
    <p:sldId id="420" r:id="rId47"/>
    <p:sldId id="421" r:id="rId48"/>
    <p:sldId id="422" r:id="rId49"/>
    <p:sldId id="398" r:id="rId50"/>
    <p:sldId id="425" r:id="rId51"/>
    <p:sldId id="442" r:id="rId52"/>
    <p:sldId id="400" r:id="rId53"/>
  </p:sldIdLst>
  <p:sldSz cx="9144000" cy="6858000" type="screen4x3"/>
  <p:notesSz cx="6797675" cy="9928225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00"/>
    <a:srgbClr val="000000"/>
    <a:srgbClr val="FFFFFF"/>
    <a:srgbClr val="FF9900"/>
    <a:srgbClr val="CCFFFF"/>
    <a:srgbClr val="009900"/>
    <a:srgbClr val="99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0" autoAdjust="0"/>
    <p:restoredTop sz="94737" autoAdjust="0"/>
  </p:normalViewPr>
  <p:slideViewPr>
    <p:cSldViewPr>
      <p:cViewPr varScale="1">
        <p:scale>
          <a:sx n="80" d="100"/>
          <a:sy n="80" d="100"/>
        </p:scale>
        <p:origin x="1685" y="48"/>
      </p:cViewPr>
      <p:guideLst>
        <p:guide orient="horz" pos="1248"/>
        <p:guide pos="52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3.xml"/><Relationship Id="rId13" Type="http://schemas.openxmlformats.org/officeDocument/2006/relationships/slide" Target="slides/slide29.xml"/><Relationship Id="rId18" Type="http://schemas.openxmlformats.org/officeDocument/2006/relationships/slide" Target="slides/slide39.xml"/><Relationship Id="rId26" Type="http://schemas.openxmlformats.org/officeDocument/2006/relationships/slide" Target="slides/slide50.xml"/><Relationship Id="rId3" Type="http://schemas.openxmlformats.org/officeDocument/2006/relationships/slide" Target="slides/slide9.xml"/><Relationship Id="rId21" Type="http://schemas.openxmlformats.org/officeDocument/2006/relationships/slide" Target="slides/slide45.xml"/><Relationship Id="rId7" Type="http://schemas.openxmlformats.org/officeDocument/2006/relationships/slide" Target="slides/slide22.xml"/><Relationship Id="rId12" Type="http://schemas.openxmlformats.org/officeDocument/2006/relationships/slide" Target="slides/slide28.xml"/><Relationship Id="rId17" Type="http://schemas.openxmlformats.org/officeDocument/2006/relationships/slide" Target="slides/slide38.xml"/><Relationship Id="rId25" Type="http://schemas.openxmlformats.org/officeDocument/2006/relationships/slide" Target="slides/slide49.xml"/><Relationship Id="rId2" Type="http://schemas.openxmlformats.org/officeDocument/2006/relationships/slide" Target="slides/slide4.xml"/><Relationship Id="rId16" Type="http://schemas.openxmlformats.org/officeDocument/2006/relationships/slide" Target="slides/slide37.xml"/><Relationship Id="rId20" Type="http://schemas.openxmlformats.org/officeDocument/2006/relationships/slide" Target="slides/slide44.xml"/><Relationship Id="rId1" Type="http://schemas.openxmlformats.org/officeDocument/2006/relationships/slide" Target="slides/slide1.xml"/><Relationship Id="rId6" Type="http://schemas.openxmlformats.org/officeDocument/2006/relationships/slide" Target="slides/slide19.xml"/><Relationship Id="rId11" Type="http://schemas.openxmlformats.org/officeDocument/2006/relationships/slide" Target="slides/slide27.xml"/><Relationship Id="rId24" Type="http://schemas.openxmlformats.org/officeDocument/2006/relationships/slide" Target="slides/slide48.xml"/><Relationship Id="rId5" Type="http://schemas.openxmlformats.org/officeDocument/2006/relationships/slide" Target="slides/slide18.xml"/><Relationship Id="rId15" Type="http://schemas.openxmlformats.org/officeDocument/2006/relationships/slide" Target="slides/slide35.xml"/><Relationship Id="rId23" Type="http://schemas.openxmlformats.org/officeDocument/2006/relationships/slide" Target="slides/slide47.xml"/><Relationship Id="rId10" Type="http://schemas.openxmlformats.org/officeDocument/2006/relationships/slide" Target="slides/slide25.xml"/><Relationship Id="rId19" Type="http://schemas.openxmlformats.org/officeDocument/2006/relationships/slide" Target="slides/slide43.xml"/><Relationship Id="rId4" Type="http://schemas.openxmlformats.org/officeDocument/2006/relationships/slide" Target="slides/slide15.xml"/><Relationship Id="rId9" Type="http://schemas.openxmlformats.org/officeDocument/2006/relationships/slide" Target="slides/slide24.xml"/><Relationship Id="rId14" Type="http://schemas.openxmlformats.org/officeDocument/2006/relationships/slide" Target="slides/slide31.xml"/><Relationship Id="rId22" Type="http://schemas.openxmlformats.org/officeDocument/2006/relationships/slide" Target="slides/slide4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48BA64-DD87-4CEA-B214-588F4872371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728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88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997D4B4-AEFC-4B97-A776-71B64F3FB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802F0B-90C3-4548-8F9C-9E7C97A20638}" type="slidenum">
              <a:rPr lang="pl-PL" altLang="pl-PL" smtClean="0"/>
              <a:pPr>
                <a:spcBef>
                  <a:spcPct val="0"/>
                </a:spcBef>
              </a:pPr>
              <a:t>1</a:t>
            </a:fld>
            <a:endParaRPr lang="pl-PL" altLang="pl-PL" smtClean="0"/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fld id="{CF403B8D-DF41-44DB-A731-910308D85EB5}" type="slidenum">
              <a:rPr lang="pl-PL" altLang="pl-PL" b="0"/>
              <a:pPr algn="r" eaLnBrk="1" hangingPunct="1">
                <a:spcBef>
                  <a:spcPct val="25000"/>
                </a:spcBef>
                <a:buFont typeface="Wingdings" panose="05000000000000000000" pitchFamily="2" charset="2"/>
                <a:buNone/>
              </a:pPr>
              <a:t>1</a:t>
            </a:fld>
            <a:endParaRPr lang="pl-PL" altLang="pl-PL" b="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fld id="{9A355C0B-ADD1-488E-9359-830C53D74BEB}" type="slidenum">
              <a:rPr lang="pl-PL" altLang="pl-PL" b="0">
                <a:latin typeface="Arial" panose="020B0604020202020204" pitchFamily="34" charset="0"/>
              </a:rPr>
              <a:pPr algn="r" eaLnBrk="1" hangingPunct="1">
                <a:spcBef>
                  <a:spcPct val="25000"/>
                </a:spcBef>
                <a:buFont typeface="Wingdings" panose="05000000000000000000" pitchFamily="2" charset="2"/>
                <a:buNone/>
              </a:pPr>
              <a:t>10</a:t>
            </a:fld>
            <a:endParaRPr lang="pl-PL" altLang="pl-PL" b="0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8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662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833AE71-21B3-4978-B50A-D2D966D1C1FA}" type="slidenum">
              <a:rPr lang="pl-PL" altLang="pl-PL" b="0"/>
              <a:pPr algn="r" eaLnBrk="1" hangingPunct="1">
                <a:spcBef>
                  <a:spcPct val="0"/>
                </a:spcBef>
              </a:pPr>
              <a:t>11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378950"/>
            <a:ext cx="29448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fld id="{E818CD86-695C-42C8-8E6B-29D4A63EDE87}" type="slidenum">
              <a:rPr lang="pl-PL" altLang="pl-PL" b="0">
                <a:latin typeface="Arial" panose="020B0604020202020204" pitchFamily="34" charset="0"/>
              </a:rPr>
              <a:pPr algn="r" eaLnBrk="1" hangingPunct="1">
                <a:spcBef>
                  <a:spcPct val="25000"/>
                </a:spcBef>
                <a:buFont typeface="Wingdings" panose="05000000000000000000" pitchFamily="2" charset="2"/>
                <a:buNone/>
              </a:pPr>
              <a:t>12</a:t>
            </a:fld>
            <a:endParaRPr lang="pl-PL" altLang="pl-PL" b="0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689475"/>
            <a:ext cx="5438775" cy="444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072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4CD06F-4094-4742-B92C-BD3D8528F9C1}" type="slidenum">
              <a:rPr lang="pl-PL" altLang="pl-PL" smtClean="0"/>
              <a:pPr>
                <a:spcBef>
                  <a:spcPct val="0"/>
                </a:spcBef>
              </a:pPr>
              <a:t>13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277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6D7663-0F9E-4DF9-B0A7-9F3465E8384E}" type="slidenum">
              <a:rPr lang="pl-PL" altLang="pl-PL" smtClean="0"/>
              <a:pPr>
                <a:spcBef>
                  <a:spcPct val="0"/>
                </a:spcBef>
              </a:pPr>
              <a:t>14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FD6D30F-BDD5-4C28-BC0A-66379B337D77}" type="slidenum">
              <a:rPr lang="pl-PL" altLang="pl-PL" smtClean="0"/>
              <a:pPr>
                <a:spcBef>
                  <a:spcPct val="0"/>
                </a:spcBef>
              </a:pPr>
              <a:t>15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686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5CC506E-F0D7-4BA1-B157-B432EC830DDB}" type="slidenum">
              <a:rPr lang="pl-PL" altLang="pl-PL" smtClean="0"/>
              <a:pPr>
                <a:spcBef>
                  <a:spcPct val="0"/>
                </a:spcBef>
              </a:pPr>
              <a:t>16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994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E79ED9-9444-490C-B65B-90E7D6531250}" type="slidenum">
              <a:rPr lang="pl-PL" altLang="pl-PL" b="0"/>
              <a:pPr algn="r" eaLnBrk="1" hangingPunct="1">
                <a:spcBef>
                  <a:spcPct val="0"/>
                </a:spcBef>
              </a:pPr>
              <a:t>18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198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98E8CA4-D38B-4D1A-8AB2-0CD8F8D95510}" type="slidenum">
              <a:rPr lang="pl-PL" altLang="pl-PL" b="0"/>
              <a:pPr algn="r" eaLnBrk="1" hangingPunct="1">
                <a:spcBef>
                  <a:spcPct val="0"/>
                </a:spcBef>
              </a:pPr>
              <a:t>19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608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BA8D08A-F35E-48A1-8F1E-B4C545375A07}" type="slidenum">
              <a:rPr lang="pl-PL" altLang="pl-PL" b="0"/>
              <a:pPr algn="r" eaLnBrk="1" hangingPunct="1">
                <a:spcBef>
                  <a:spcPct val="0"/>
                </a:spcBef>
              </a:pPr>
              <a:t>22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32CDC21-83AF-430B-A95A-90F149E0F372}" type="slidenum">
              <a:rPr lang="pl-PL" altLang="pl-PL" smtClean="0"/>
              <a:pPr>
                <a:spcBef>
                  <a:spcPct val="0"/>
                </a:spcBef>
              </a:pPr>
              <a:t>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813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94B2A0B-0B0E-45A8-B377-718AA7A2E090}" type="slidenum">
              <a:rPr lang="pl-PL" altLang="pl-PL" smtClean="0"/>
              <a:pPr>
                <a:spcBef>
                  <a:spcPct val="0"/>
                </a:spcBef>
              </a:pPr>
              <a:t>23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018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0B544DF-8B57-4DC3-97CF-96847FA45DB8}" type="slidenum">
              <a:rPr lang="pl-PL" altLang="pl-PL" smtClean="0"/>
              <a:pPr>
                <a:spcBef>
                  <a:spcPct val="0"/>
                </a:spcBef>
              </a:pPr>
              <a:t>24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222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FDA3A6-81D0-4604-98AD-E4A80478D7A0}" type="slidenum">
              <a:rPr lang="pl-PL" altLang="pl-PL" smtClean="0"/>
              <a:pPr>
                <a:spcBef>
                  <a:spcPct val="0"/>
                </a:spcBef>
              </a:pPr>
              <a:t>25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427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7871BFB-2342-4462-B3D1-FC58BD1CB9BD}" type="slidenum">
              <a:rPr lang="pl-PL" altLang="pl-PL" b="0"/>
              <a:pPr algn="r" eaLnBrk="1" hangingPunct="1">
                <a:spcBef>
                  <a:spcPct val="0"/>
                </a:spcBef>
              </a:pPr>
              <a:t>26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632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E52940-6162-4C8A-9D42-5BBE48DD34A7}" type="slidenum">
              <a:rPr lang="pl-PL" altLang="pl-PL" smtClean="0"/>
              <a:pPr>
                <a:spcBef>
                  <a:spcPct val="0"/>
                </a:spcBef>
              </a:pPr>
              <a:t>27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837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D72EBA5-61E2-48AB-8FD8-0BA67C045AC8}" type="slidenum">
              <a:rPr lang="pl-PL" altLang="pl-PL" b="0"/>
              <a:pPr algn="r" eaLnBrk="1" hangingPunct="1">
                <a:spcBef>
                  <a:spcPct val="0"/>
                </a:spcBef>
              </a:pPr>
              <a:t>28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042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D54A4E6-A3D4-4A29-B78A-697F350D6609}" type="slidenum">
              <a:rPr lang="pl-PL" altLang="pl-PL" b="0"/>
              <a:pPr algn="r" eaLnBrk="1" hangingPunct="1">
                <a:spcBef>
                  <a:spcPct val="0"/>
                </a:spcBef>
              </a:pPr>
              <a:t>29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A65C85-77D7-476C-8E88-0BEBD0221DFC}" type="slidenum">
              <a:rPr lang="pl-PL" altLang="pl-PL" smtClean="0"/>
              <a:pPr>
                <a:spcBef>
                  <a:spcPct val="0"/>
                </a:spcBef>
              </a:pPr>
              <a:t>30</a:t>
            </a:fld>
            <a:endParaRPr lang="pl-PL" altLang="pl-PL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FE3198-F1D8-47EC-BABA-885924C199C6}" type="slidenum">
              <a:rPr lang="pl-PL" altLang="pl-PL" smtClean="0"/>
              <a:pPr>
                <a:spcBef>
                  <a:spcPct val="0"/>
                </a:spcBef>
              </a:pPr>
              <a:t>31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656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4E460E-E6C9-484A-B6A2-095AFCD2C566}" type="slidenum">
              <a:rPr lang="pl-PL" altLang="pl-PL" smtClean="0"/>
              <a:pPr>
                <a:spcBef>
                  <a:spcPct val="0"/>
                </a:spcBef>
              </a:pPr>
              <a:t>32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024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C49681-6DF9-41F3-8C7B-068FD1A74698}" type="slidenum">
              <a:rPr lang="pl-PL" altLang="pl-PL" smtClean="0"/>
              <a:pPr>
                <a:spcBef>
                  <a:spcPct val="0"/>
                </a:spcBef>
              </a:pPr>
              <a:t>3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861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1DED636-A06E-4DBB-B26F-7EC8C28E30E9}" type="slidenum">
              <a:rPr lang="pl-PL" altLang="pl-PL" smtClean="0"/>
              <a:pPr>
                <a:spcBef>
                  <a:spcPct val="0"/>
                </a:spcBef>
              </a:pPr>
              <a:t>33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066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8DD89A8-D5BF-4007-8973-C4ED3E0B7D2D}" type="slidenum">
              <a:rPr lang="pl-PL" altLang="pl-PL" smtClean="0"/>
              <a:pPr>
                <a:spcBef>
                  <a:spcPct val="0"/>
                </a:spcBef>
              </a:pPr>
              <a:t>34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270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5B53DD-07E8-441D-AEE3-942FB6DC4AA5}" type="slidenum">
              <a:rPr lang="pl-PL" altLang="pl-PL" smtClean="0"/>
              <a:pPr>
                <a:spcBef>
                  <a:spcPct val="0"/>
                </a:spcBef>
              </a:pPr>
              <a:t>35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475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A110A2-BFED-4374-94FC-DC45BC12F21D}" type="slidenum">
              <a:rPr lang="pl-PL" altLang="pl-PL" b="0"/>
              <a:pPr algn="r" eaLnBrk="1" hangingPunct="1">
                <a:spcBef>
                  <a:spcPct val="0"/>
                </a:spcBef>
              </a:pPr>
              <a:t>36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680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F543AE-90E4-42D6-8600-D80B3CD929EA}" type="slidenum">
              <a:rPr lang="pl-PL" altLang="pl-PL" smtClean="0"/>
              <a:pPr>
                <a:spcBef>
                  <a:spcPct val="0"/>
                </a:spcBef>
              </a:pPr>
              <a:t>37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885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3554598-9CC5-432C-AEED-D4F013EF7463}" type="slidenum">
              <a:rPr lang="pl-PL" altLang="pl-PL" b="0"/>
              <a:pPr algn="r" eaLnBrk="1" hangingPunct="1">
                <a:spcBef>
                  <a:spcPct val="0"/>
                </a:spcBef>
              </a:pPr>
              <a:t>38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090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70D0928-D415-4A44-A006-42FA56BECF3C}" type="slidenum">
              <a:rPr lang="pl-PL" altLang="pl-PL" b="0"/>
              <a:pPr algn="r" eaLnBrk="1" hangingPunct="1">
                <a:spcBef>
                  <a:spcPct val="0"/>
                </a:spcBef>
              </a:pPr>
              <a:t>39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294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B02088-EA00-4A12-844E-8ABA6013495D}" type="slidenum">
              <a:rPr lang="pl-PL" altLang="pl-PL" b="0"/>
              <a:pPr algn="r" eaLnBrk="1" hangingPunct="1">
                <a:spcBef>
                  <a:spcPct val="0"/>
                </a:spcBef>
              </a:pPr>
              <a:t>40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499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93C00C9-29AB-4303-9B77-9BEA3AF384A1}" type="slidenum">
              <a:rPr lang="pl-PL" altLang="pl-PL" b="0"/>
              <a:pPr algn="r" eaLnBrk="1" hangingPunct="1">
                <a:spcBef>
                  <a:spcPct val="0"/>
                </a:spcBef>
              </a:pPr>
              <a:t>41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704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BA18267-6491-455F-87C1-30598643B471}" type="slidenum">
              <a:rPr lang="pl-PL" altLang="pl-PL" smtClean="0"/>
              <a:pPr>
                <a:spcBef>
                  <a:spcPct val="0"/>
                </a:spcBef>
              </a:pPr>
              <a:t>42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229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217A15-CB25-478C-BA1C-A6AF1BB666D6}" type="slidenum">
              <a:rPr lang="pl-PL" altLang="pl-PL" smtClean="0"/>
              <a:pPr>
                <a:spcBef>
                  <a:spcPct val="0"/>
                </a:spcBef>
              </a:pPr>
              <a:t>4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9523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70EA094-7F70-4566-87CC-132071B19F95}" type="slidenum">
              <a:rPr lang="pl-PL" altLang="pl-PL" smtClean="0"/>
              <a:pPr>
                <a:spcBef>
                  <a:spcPct val="0"/>
                </a:spcBef>
              </a:pPr>
              <a:t>49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9728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11ADDCB-543E-4B81-A9DC-B5BE88C72A14}" type="slidenum">
              <a:rPr lang="pl-PL" altLang="pl-PL" b="0"/>
              <a:pPr algn="r" eaLnBrk="1" hangingPunct="1">
                <a:spcBef>
                  <a:spcPct val="0"/>
                </a:spcBef>
              </a:pPr>
              <a:t>50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9933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0816CD1-C6FE-4FDD-B51A-EA42E983E8C8}" type="slidenum">
              <a:rPr lang="pl-PL" altLang="pl-PL" b="0"/>
              <a:pPr algn="r" eaLnBrk="1" hangingPunct="1">
                <a:spcBef>
                  <a:spcPct val="0"/>
                </a:spcBef>
              </a:pPr>
              <a:t>51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0138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BBD947-D82A-4E60-9C41-713E9B584C6C}" type="slidenum">
              <a:rPr lang="pl-PL" altLang="pl-PL" smtClean="0"/>
              <a:pPr>
                <a:spcBef>
                  <a:spcPct val="0"/>
                </a:spcBef>
              </a:pPr>
              <a:t>52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434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282F85-2A0C-457F-AAC2-BDBBF13EE8EA}" type="slidenum">
              <a:rPr lang="pl-PL" altLang="pl-PL" b="0"/>
              <a:pPr algn="r" eaLnBrk="1" hangingPunct="1">
                <a:spcBef>
                  <a:spcPct val="0"/>
                </a:spcBef>
              </a:pPr>
              <a:t>5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638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E805B6-CDCC-4152-AD70-41AEE3FCEDEB}" type="slidenum">
              <a:rPr lang="pl-PL" altLang="pl-PL" b="0"/>
              <a:pPr algn="r" eaLnBrk="1" hangingPunct="1">
                <a:spcBef>
                  <a:spcPct val="0"/>
                </a:spcBef>
              </a:pPr>
              <a:t>6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843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370165D-554B-40A6-8533-3738C418B746}" type="slidenum">
              <a:rPr lang="pl-PL" altLang="pl-PL" b="0"/>
              <a:pPr algn="r" eaLnBrk="1" hangingPunct="1">
                <a:spcBef>
                  <a:spcPct val="0"/>
                </a:spcBef>
              </a:pPr>
              <a:t>7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048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589B6D-D8A2-4968-8114-D75ABAD4BD60}" type="slidenum">
              <a:rPr lang="pl-PL" altLang="pl-PL" smtClean="0"/>
              <a:pPr>
                <a:spcBef>
                  <a:spcPct val="0"/>
                </a:spcBef>
              </a:pPr>
              <a:t>8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253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7F6B346-285B-4497-A982-6A20743F5229}" type="slidenum">
              <a:rPr lang="pl-PL" altLang="pl-PL" smtClean="0"/>
              <a:pPr>
                <a:spcBef>
                  <a:spcPct val="0"/>
                </a:spcBef>
              </a:pPr>
              <a:t>9</a:t>
            </a:fld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1F369-6A21-4685-A172-4EB1620C06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21406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48EFE-C980-4243-A93C-445182FABF0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3204327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F71FB-7F84-44F1-8164-0A108AE1E80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14375989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00C24-7DF8-45F9-87F8-6B8B6979B5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82902223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AC8AF-85D4-4023-9FBE-A2E38E9890C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2590785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6B972-A39E-41F2-977F-234FD5C0722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52458537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AC8AA-A54F-4135-8BB4-526E5C7E646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80228435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3500" y="1073150"/>
            <a:ext cx="683895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2438400"/>
            <a:ext cx="8458200" cy="35560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43675"/>
            <a:ext cx="3116263" cy="314325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5000"/>
              </a:spcBef>
              <a:buFont typeface="Wingdings" pitchFamily="2" charset="2"/>
              <a:buNone/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ED8F-6BF0-455B-B6A4-E0D0640C783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xfrm>
            <a:off x="32004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5000"/>
              </a:spcBef>
              <a:buFont typeface="Wingdings" pitchFamily="2" charset="2"/>
              <a:buNone/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99938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908050"/>
            <a:ext cx="83820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Dodaj tytuł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382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000000"/>
                </a:solidFill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24E9B28D-B27B-4036-9F3F-4732063EF16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381000" y="533400"/>
            <a:ext cx="8458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l-PL"/>
          </a:p>
        </p:txBody>
      </p:sp>
      <p:grpSp>
        <p:nvGrpSpPr>
          <p:cNvPr id="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1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pl-PL" altLang="pl-PL" sz="1800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2" name="Picture 28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29" descr="logoABW"/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810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2pPr>
      <a:lvl3pPr marL="13716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3pPr>
      <a:lvl4pPr marL="17907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Char char="–"/>
        <a:defRPr sz="2400">
          <a:solidFill>
            <a:srgbClr val="000000"/>
          </a:solidFill>
          <a:latin typeface="+mn-lt"/>
        </a:defRPr>
      </a:lvl4pPr>
      <a:lvl5pPr marL="2209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67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24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581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38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1263" y="2166938"/>
            <a:ext cx="6667500" cy="23336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pl-PL" altLang="pl-PL" sz="4000" b="1" smtClean="0">
                <a:solidFill>
                  <a:srgbClr val="002060"/>
                </a:solidFill>
              </a:rPr>
              <a:t>BEZPIECZEŃSTWO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l-PL" altLang="pl-PL" sz="4000" b="1" smtClean="0">
                <a:solidFill>
                  <a:srgbClr val="002060"/>
                </a:solidFill>
              </a:rPr>
              <a:t>PRZEMYSŁOWE</a:t>
            </a:r>
          </a:p>
        </p:txBody>
      </p:sp>
      <p:sp>
        <p:nvSpPr>
          <p:cNvPr id="512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EBF6B18-48AE-480E-BAF3-7770374DE2B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81075" y="930275"/>
            <a:ext cx="8270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l-PL" sz="3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Świadectwa bezpieczeństwa przemysłowego.  Stopnie 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555875" y="1700213"/>
            <a:ext cx="5184775" cy="1414462"/>
            <a:chOff x="1610" y="1298"/>
            <a:chExt cx="3266" cy="891"/>
          </a:xfrm>
        </p:grpSpPr>
        <p:pic>
          <p:nvPicPr>
            <p:cNvPr id="23608" name="Picture 23" descr="j014948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0" y="1298"/>
              <a:ext cx="84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9" name="Picture 20" descr="j020546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9" y="1344"/>
              <a:ext cx="849" cy="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0" name="Picture 21" descr="j020558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1351"/>
              <a:ext cx="817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6789738" y="4730750"/>
            <a:ext cx="720725" cy="720725"/>
            <a:chOff x="4277" y="2980"/>
            <a:chExt cx="454" cy="454"/>
          </a:xfrm>
        </p:grpSpPr>
        <p:sp>
          <p:nvSpPr>
            <p:cNvPr id="68622" name="Rectangle 29"/>
            <p:cNvSpPr>
              <a:spLocks noChangeArrowheads="1"/>
            </p:cNvSpPr>
            <p:nvPr/>
          </p:nvSpPr>
          <p:spPr bwMode="auto">
            <a:xfrm rot="8021291">
              <a:off x="4225" y="3218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8623" name="Rectangle 28"/>
            <p:cNvSpPr>
              <a:spLocks noChangeArrowheads="1"/>
            </p:cNvSpPr>
            <p:nvPr/>
          </p:nvSpPr>
          <p:spPr bwMode="auto">
            <a:xfrm rot="2621291">
              <a:off x="4277" y="3176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2928938" y="3906838"/>
            <a:ext cx="4476750" cy="720725"/>
            <a:chOff x="1845" y="2461"/>
            <a:chExt cx="2820" cy="454"/>
          </a:xfrm>
        </p:grpSpPr>
        <p:grpSp>
          <p:nvGrpSpPr>
            <p:cNvPr id="23597" name="Group 39"/>
            <p:cNvGrpSpPr>
              <a:grpSpLocks/>
            </p:cNvGrpSpPr>
            <p:nvPr/>
          </p:nvGrpSpPr>
          <p:grpSpPr bwMode="auto">
            <a:xfrm>
              <a:off x="4265" y="2461"/>
              <a:ext cx="400" cy="454"/>
              <a:chOff x="1687" y="1885"/>
              <a:chExt cx="240" cy="272"/>
            </a:xfrm>
          </p:grpSpPr>
          <p:sp>
            <p:nvSpPr>
              <p:cNvPr id="68626" name="Rectangle 40"/>
              <p:cNvSpPr>
                <a:spLocks noChangeArrowheads="1"/>
              </p:cNvSpPr>
              <p:nvPr/>
            </p:nvSpPr>
            <p:spPr bwMode="auto">
              <a:xfrm rot="2621291">
                <a:off x="1687" y="2034"/>
                <a:ext cx="179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68627" name="Rectangle 41"/>
              <p:cNvSpPr>
                <a:spLocks noChangeArrowheads="1"/>
              </p:cNvSpPr>
              <p:nvPr/>
            </p:nvSpPr>
            <p:spPr bwMode="auto">
              <a:xfrm rot="8021291">
                <a:off x="1767" y="2000"/>
                <a:ext cx="272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</p:grpSp>
        <p:grpSp>
          <p:nvGrpSpPr>
            <p:cNvPr id="23598" name="Group 42"/>
            <p:cNvGrpSpPr>
              <a:grpSpLocks/>
            </p:cNvGrpSpPr>
            <p:nvPr/>
          </p:nvGrpSpPr>
          <p:grpSpPr bwMode="auto">
            <a:xfrm>
              <a:off x="3024" y="2461"/>
              <a:ext cx="400" cy="454"/>
              <a:chOff x="1687" y="1885"/>
              <a:chExt cx="240" cy="272"/>
            </a:xfrm>
          </p:grpSpPr>
          <p:sp>
            <p:nvSpPr>
              <p:cNvPr id="68629" name="Rectangle 43"/>
              <p:cNvSpPr>
                <a:spLocks noChangeArrowheads="1"/>
              </p:cNvSpPr>
              <p:nvPr/>
            </p:nvSpPr>
            <p:spPr bwMode="auto">
              <a:xfrm rot="2621291">
                <a:off x="1687" y="2034"/>
                <a:ext cx="179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68630" name="Rectangle 44"/>
              <p:cNvSpPr>
                <a:spLocks noChangeArrowheads="1"/>
              </p:cNvSpPr>
              <p:nvPr/>
            </p:nvSpPr>
            <p:spPr bwMode="auto">
              <a:xfrm rot="8021291">
                <a:off x="1767" y="2000"/>
                <a:ext cx="272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</p:grpSp>
        <p:grpSp>
          <p:nvGrpSpPr>
            <p:cNvPr id="23599" name="Group 45"/>
            <p:cNvGrpSpPr>
              <a:grpSpLocks/>
            </p:cNvGrpSpPr>
            <p:nvPr/>
          </p:nvGrpSpPr>
          <p:grpSpPr bwMode="auto">
            <a:xfrm>
              <a:off x="1845" y="2461"/>
              <a:ext cx="400" cy="454"/>
              <a:chOff x="1687" y="1885"/>
              <a:chExt cx="240" cy="272"/>
            </a:xfrm>
          </p:grpSpPr>
          <p:sp>
            <p:nvSpPr>
              <p:cNvPr id="68632" name="Rectangle 46"/>
              <p:cNvSpPr>
                <a:spLocks noChangeArrowheads="1"/>
              </p:cNvSpPr>
              <p:nvPr/>
            </p:nvSpPr>
            <p:spPr bwMode="auto">
              <a:xfrm rot="2621291">
                <a:off x="1687" y="2034"/>
                <a:ext cx="179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68633" name="Rectangle 47"/>
              <p:cNvSpPr>
                <a:spLocks noChangeArrowheads="1"/>
              </p:cNvSpPr>
              <p:nvPr/>
            </p:nvSpPr>
            <p:spPr bwMode="auto">
              <a:xfrm rot="8021291">
                <a:off x="1767" y="2000"/>
                <a:ext cx="272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</p:grpSp>
      </p:grpSp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2928938" y="4738688"/>
            <a:ext cx="2532062" cy="730250"/>
            <a:chOff x="1845" y="2985"/>
            <a:chExt cx="1595" cy="460"/>
          </a:xfrm>
        </p:grpSpPr>
        <p:grpSp>
          <p:nvGrpSpPr>
            <p:cNvPr id="23591" name="Group 48"/>
            <p:cNvGrpSpPr>
              <a:grpSpLocks/>
            </p:cNvGrpSpPr>
            <p:nvPr/>
          </p:nvGrpSpPr>
          <p:grpSpPr bwMode="auto">
            <a:xfrm>
              <a:off x="3040" y="2991"/>
              <a:ext cx="400" cy="454"/>
              <a:chOff x="1687" y="1885"/>
              <a:chExt cx="240" cy="272"/>
            </a:xfrm>
          </p:grpSpPr>
          <p:sp>
            <p:nvSpPr>
              <p:cNvPr id="68636" name="Rectangle 49"/>
              <p:cNvSpPr>
                <a:spLocks noChangeArrowheads="1"/>
              </p:cNvSpPr>
              <p:nvPr/>
            </p:nvSpPr>
            <p:spPr bwMode="auto">
              <a:xfrm rot="2621291">
                <a:off x="1687" y="2034"/>
                <a:ext cx="179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68637" name="Rectangle 50"/>
              <p:cNvSpPr>
                <a:spLocks noChangeArrowheads="1"/>
              </p:cNvSpPr>
              <p:nvPr/>
            </p:nvSpPr>
            <p:spPr bwMode="auto">
              <a:xfrm rot="8021291">
                <a:off x="1767" y="2000"/>
                <a:ext cx="272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</p:grpSp>
        <p:grpSp>
          <p:nvGrpSpPr>
            <p:cNvPr id="23592" name="Group 51"/>
            <p:cNvGrpSpPr>
              <a:grpSpLocks/>
            </p:cNvGrpSpPr>
            <p:nvPr/>
          </p:nvGrpSpPr>
          <p:grpSpPr bwMode="auto">
            <a:xfrm>
              <a:off x="1845" y="2985"/>
              <a:ext cx="400" cy="454"/>
              <a:chOff x="1687" y="1885"/>
              <a:chExt cx="240" cy="272"/>
            </a:xfrm>
          </p:grpSpPr>
          <p:sp>
            <p:nvSpPr>
              <p:cNvPr id="68639" name="Rectangle 52"/>
              <p:cNvSpPr>
                <a:spLocks noChangeArrowheads="1"/>
              </p:cNvSpPr>
              <p:nvPr/>
            </p:nvSpPr>
            <p:spPr bwMode="auto">
              <a:xfrm rot="2621291">
                <a:off x="1687" y="2034"/>
                <a:ext cx="179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68640" name="Rectangle 53"/>
              <p:cNvSpPr>
                <a:spLocks noChangeArrowheads="1"/>
              </p:cNvSpPr>
              <p:nvPr/>
            </p:nvSpPr>
            <p:spPr bwMode="auto">
              <a:xfrm rot="8021291">
                <a:off x="1767" y="2000"/>
                <a:ext cx="272" cy="4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sz="1800" b="0" dirty="0">
                  <a:solidFill>
                    <a:srgbClr val="000000"/>
                  </a:solidFill>
                  <a:latin typeface="Arial" pitchFamily="34" charset="0"/>
                  <a:cs typeface="+mn-cs"/>
                </a:endParaRPr>
              </a:p>
            </p:txBody>
          </p:sp>
        </p:grpSp>
      </p:grpSp>
      <p:grpSp>
        <p:nvGrpSpPr>
          <p:cNvPr id="11" name="Group 54"/>
          <p:cNvGrpSpPr>
            <a:grpSpLocks/>
          </p:cNvGrpSpPr>
          <p:nvPr/>
        </p:nvGrpSpPr>
        <p:grpSpPr bwMode="auto">
          <a:xfrm>
            <a:off x="2916238" y="5597525"/>
            <a:ext cx="635000" cy="720725"/>
            <a:chOff x="1687" y="1885"/>
            <a:chExt cx="240" cy="272"/>
          </a:xfrm>
        </p:grpSpPr>
        <p:sp>
          <p:nvSpPr>
            <p:cNvPr id="68642" name="Rectangle 55"/>
            <p:cNvSpPr>
              <a:spLocks noChangeArrowheads="1"/>
            </p:cNvSpPr>
            <p:nvPr/>
          </p:nvSpPr>
          <p:spPr bwMode="auto">
            <a:xfrm rot="2621291">
              <a:off x="1687" y="2034"/>
              <a:ext cx="179" cy="45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8643" name="Rectangle 56"/>
            <p:cNvSpPr>
              <a:spLocks noChangeArrowheads="1"/>
            </p:cNvSpPr>
            <p:nvPr/>
          </p:nvSpPr>
          <p:spPr bwMode="auto">
            <a:xfrm rot="8021291">
              <a:off x="1767" y="2000"/>
              <a:ext cx="272" cy="45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12" name="Group 58"/>
          <p:cNvGrpSpPr>
            <a:grpSpLocks/>
          </p:cNvGrpSpPr>
          <p:nvPr/>
        </p:nvGrpSpPr>
        <p:grpSpPr bwMode="auto">
          <a:xfrm>
            <a:off x="6799263" y="5589588"/>
            <a:ext cx="720725" cy="720725"/>
            <a:chOff x="4283" y="3563"/>
            <a:chExt cx="454" cy="454"/>
          </a:xfrm>
        </p:grpSpPr>
        <p:sp>
          <p:nvSpPr>
            <p:cNvPr id="68645" name="Rectangle 32"/>
            <p:cNvSpPr>
              <a:spLocks noChangeArrowheads="1"/>
            </p:cNvSpPr>
            <p:nvPr/>
          </p:nvSpPr>
          <p:spPr bwMode="auto">
            <a:xfrm rot="8021291">
              <a:off x="4231" y="3777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8646" name="Rectangle 31"/>
            <p:cNvSpPr>
              <a:spLocks noChangeArrowheads="1"/>
            </p:cNvSpPr>
            <p:nvPr/>
          </p:nvSpPr>
          <p:spPr bwMode="auto">
            <a:xfrm rot="2621291">
              <a:off x="4283" y="3759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13" name="Group 57"/>
          <p:cNvGrpSpPr>
            <a:grpSpLocks/>
          </p:cNvGrpSpPr>
          <p:nvPr/>
        </p:nvGrpSpPr>
        <p:grpSpPr bwMode="auto">
          <a:xfrm>
            <a:off x="4854575" y="5591175"/>
            <a:ext cx="720725" cy="720725"/>
            <a:chOff x="3058" y="3564"/>
            <a:chExt cx="454" cy="454"/>
          </a:xfrm>
        </p:grpSpPr>
        <p:sp>
          <p:nvSpPr>
            <p:cNvPr id="68648" name="Rectangle 35"/>
            <p:cNvSpPr>
              <a:spLocks noChangeArrowheads="1"/>
            </p:cNvSpPr>
            <p:nvPr/>
          </p:nvSpPr>
          <p:spPr bwMode="auto">
            <a:xfrm rot="8021291">
              <a:off x="3055" y="3753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68649" name="Rectangle 34"/>
            <p:cNvSpPr>
              <a:spLocks noChangeArrowheads="1"/>
            </p:cNvSpPr>
            <p:nvPr/>
          </p:nvSpPr>
          <p:spPr bwMode="auto">
            <a:xfrm rot="2621291">
              <a:off x="3058" y="3760"/>
              <a:ext cx="454" cy="7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sz="1800" b="0" dirty="0">
                <a:solidFill>
                  <a:srgbClr val="000000"/>
                </a:solidFill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14" name="Group 69"/>
          <p:cNvGrpSpPr>
            <a:grpSpLocks/>
          </p:cNvGrpSpPr>
          <p:nvPr/>
        </p:nvGrpSpPr>
        <p:grpSpPr bwMode="auto">
          <a:xfrm>
            <a:off x="625475" y="2852738"/>
            <a:ext cx="7756525" cy="3529012"/>
            <a:chOff x="394" y="1797"/>
            <a:chExt cx="4886" cy="2223"/>
          </a:xfrm>
        </p:grpSpPr>
        <p:sp>
          <p:nvSpPr>
            <p:cNvPr id="68651" name="Line 63"/>
            <p:cNvSpPr>
              <a:spLocks noChangeShapeType="1"/>
            </p:cNvSpPr>
            <p:nvPr/>
          </p:nvSpPr>
          <p:spPr bwMode="auto">
            <a:xfrm flipV="1">
              <a:off x="1441" y="1797"/>
              <a:ext cx="0" cy="2223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3567" name="Group 68"/>
            <p:cNvGrpSpPr>
              <a:grpSpLocks/>
            </p:cNvGrpSpPr>
            <p:nvPr/>
          </p:nvGrpSpPr>
          <p:grpSpPr bwMode="auto">
            <a:xfrm>
              <a:off x="394" y="1797"/>
              <a:ext cx="4886" cy="2223"/>
              <a:chOff x="394" y="1797"/>
              <a:chExt cx="4886" cy="2223"/>
            </a:xfrm>
          </p:grpSpPr>
          <p:sp>
            <p:nvSpPr>
              <p:cNvPr id="23568" name="Line 65"/>
              <p:cNvSpPr>
                <a:spLocks noChangeShapeType="1"/>
              </p:cNvSpPr>
              <p:nvPr/>
            </p:nvSpPr>
            <p:spPr bwMode="auto">
              <a:xfrm flipH="1" flipV="1">
                <a:off x="407" y="1797"/>
                <a:ext cx="1034" cy="0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68654" name="Line 64"/>
              <p:cNvSpPr>
                <a:spLocks noChangeShapeType="1"/>
              </p:cNvSpPr>
              <p:nvPr/>
            </p:nvSpPr>
            <p:spPr bwMode="auto">
              <a:xfrm flipV="1">
                <a:off x="403" y="1797"/>
                <a:ext cx="0" cy="2223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55" name="Text Box 9"/>
              <p:cNvSpPr txBox="1">
                <a:spLocks noChangeArrowheads="1"/>
              </p:cNvSpPr>
              <p:nvPr/>
            </p:nvSpPr>
            <p:spPr bwMode="auto">
              <a:xfrm rot="1814114">
                <a:off x="394" y="2099"/>
                <a:ext cx="86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  <a:buFont typeface="Wingdings" pitchFamily="2" charset="2"/>
                  <a:buNone/>
                  <a:defRPr/>
                </a:pP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+mn-cs"/>
                  </a:rPr>
                  <a:t>STOPIEŃ</a:t>
                </a:r>
              </a:p>
            </p:txBody>
          </p:sp>
          <p:sp>
            <p:nvSpPr>
              <p:cNvPr id="68656" name="Line 13"/>
              <p:cNvSpPr>
                <a:spLocks noChangeShapeType="1"/>
              </p:cNvSpPr>
              <p:nvPr/>
            </p:nvSpPr>
            <p:spPr bwMode="auto">
              <a:xfrm>
                <a:off x="431" y="4008"/>
                <a:ext cx="4672" cy="0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57" name="Line 14"/>
              <p:cNvSpPr>
                <a:spLocks noChangeShapeType="1"/>
              </p:cNvSpPr>
              <p:nvPr/>
            </p:nvSpPr>
            <p:spPr bwMode="auto">
              <a:xfrm>
                <a:off x="431" y="3482"/>
                <a:ext cx="4672" cy="0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58" name="Line 15"/>
              <p:cNvSpPr>
                <a:spLocks noChangeShapeType="1"/>
              </p:cNvSpPr>
              <p:nvPr/>
            </p:nvSpPr>
            <p:spPr bwMode="auto">
              <a:xfrm>
                <a:off x="431" y="2955"/>
                <a:ext cx="4672" cy="0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59" name="Line 16"/>
              <p:cNvSpPr>
                <a:spLocks noChangeShapeType="1"/>
              </p:cNvSpPr>
              <p:nvPr/>
            </p:nvSpPr>
            <p:spPr bwMode="auto">
              <a:xfrm flipV="1">
                <a:off x="2703" y="1797"/>
                <a:ext cx="0" cy="2223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60" name="Line 18"/>
              <p:cNvSpPr>
                <a:spLocks noChangeShapeType="1"/>
              </p:cNvSpPr>
              <p:nvPr/>
            </p:nvSpPr>
            <p:spPr bwMode="auto">
              <a:xfrm flipV="1">
                <a:off x="5097" y="1797"/>
                <a:ext cx="0" cy="2223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68661" name="Line 19"/>
              <p:cNvSpPr>
                <a:spLocks noChangeShapeType="1"/>
              </p:cNvSpPr>
              <p:nvPr/>
            </p:nvSpPr>
            <p:spPr bwMode="auto">
              <a:xfrm flipV="1">
                <a:off x="3903" y="1797"/>
                <a:ext cx="0" cy="2223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3577" name="Group 67"/>
              <p:cNvGrpSpPr>
                <a:grpSpLocks/>
              </p:cNvGrpSpPr>
              <p:nvPr/>
            </p:nvGrpSpPr>
            <p:grpSpPr bwMode="auto">
              <a:xfrm>
                <a:off x="1429" y="1927"/>
                <a:ext cx="3851" cy="463"/>
                <a:chOff x="1429" y="1927"/>
                <a:chExt cx="3851" cy="463"/>
              </a:xfrm>
            </p:grpSpPr>
            <p:sp>
              <p:nvSpPr>
                <p:cNvPr id="2358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29" y="1927"/>
                  <a:ext cx="1315" cy="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Char char="–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 typeface="Wingdings" panose="05000000000000000000" pitchFamily="2" charset="2"/>
                    <a:buNone/>
                  </a:pPr>
                  <a:r>
                    <a:rPr lang="pl-PL" altLang="pl-PL" sz="1300">
                      <a:latin typeface="Arial" panose="020B0604020202020204" pitchFamily="34" charset="0"/>
                    </a:rPr>
                    <a:t>OSOBY WYKONUJĄCE FUNKCJE ZWIĄZANE</a:t>
                  </a:r>
                  <a:br>
                    <a:rPr lang="pl-PL" altLang="pl-PL" sz="1300">
                      <a:latin typeface="Arial" panose="020B0604020202020204" pitchFamily="34" charset="0"/>
                    </a:rPr>
                  </a:br>
                  <a:r>
                    <a:rPr lang="pl-PL" altLang="pl-PL" sz="1300">
                      <a:latin typeface="Arial" panose="020B0604020202020204" pitchFamily="34" charset="0"/>
                    </a:rPr>
                    <a:t>Z OIN</a:t>
                  </a:r>
                </a:p>
              </p:txBody>
            </p:sp>
            <p:sp>
              <p:nvSpPr>
                <p:cNvPr id="2358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653" y="1927"/>
                  <a:ext cx="1315" cy="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Char char="–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 typeface="Wingdings" panose="05000000000000000000" pitchFamily="2" charset="2"/>
                    <a:buNone/>
                  </a:pPr>
                  <a:r>
                    <a:rPr lang="pl-PL" altLang="pl-PL" sz="1300">
                      <a:latin typeface="Arial" panose="020B0604020202020204" pitchFamily="34" charset="0"/>
                    </a:rPr>
                    <a:t>ŚRODKI BEZPIECZEŃSTWA FIZYCZNEGO</a:t>
                  </a:r>
                </a:p>
              </p:txBody>
            </p:sp>
            <p:sp>
              <p:nvSpPr>
                <p:cNvPr id="2358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833" y="1954"/>
                  <a:ext cx="1447" cy="4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ü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120000"/>
                    </a:lnSpc>
                    <a:buClr>
                      <a:srgbClr val="000000"/>
                    </a:buClr>
                    <a:buSzPct val="75000"/>
                    <a:buChar char="–"/>
                    <a:defRPr sz="2400">
                      <a:solidFill>
                        <a:srgbClr val="000000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 typeface="Wingdings" panose="05000000000000000000" pitchFamily="2" charset="2"/>
                    <a:buNone/>
                  </a:pPr>
                  <a:r>
                    <a:rPr lang="pl-PL" altLang="pl-PL" sz="1300">
                      <a:latin typeface="Arial" panose="020B0604020202020204" pitchFamily="34" charset="0"/>
                    </a:rPr>
                    <a:t>WŁASNY AKREDYTOWANY SYSTEM TI</a:t>
                  </a:r>
                </a:p>
              </p:txBody>
            </p:sp>
          </p:grpSp>
          <p:sp>
            <p:nvSpPr>
              <p:cNvPr id="68666" name="Line 60"/>
              <p:cNvSpPr>
                <a:spLocks noChangeShapeType="1"/>
              </p:cNvSpPr>
              <p:nvPr/>
            </p:nvSpPr>
            <p:spPr bwMode="auto">
              <a:xfrm>
                <a:off x="431" y="2420"/>
                <a:ext cx="4672" cy="0"/>
              </a:xfrm>
              <a:prstGeom prst="line">
                <a:avLst/>
              </a:prstGeom>
              <a:noFill/>
              <a:ln w="25400">
                <a:solidFill>
                  <a:srgbClr val="0070C0"/>
                </a:solidFill>
                <a:prstDash val="solid"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44042" name="Rectangle 10"/>
              <p:cNvSpPr>
                <a:spLocks noChangeArrowheads="1"/>
              </p:cNvSpPr>
              <p:nvPr/>
            </p:nvSpPr>
            <p:spPr bwMode="auto">
              <a:xfrm>
                <a:off x="455" y="2463"/>
                <a:ext cx="953" cy="454"/>
              </a:xfrm>
              <a:prstGeom prst="rect">
                <a:avLst/>
              </a:prstGeom>
              <a:gradFill rotWithShape="1">
                <a:gsLst>
                  <a:gs pos="0">
                    <a:schemeClr val="accent1"/>
                  </a:gs>
                  <a:gs pos="5000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38100">
                <a:noFill/>
                <a:prstDash val="sysDot"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 eaLnBrk="1" hangingPunct="1"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r>
                  <a:rPr lang="pl-PL" sz="2000" dirty="0">
                    <a:solidFill>
                      <a:srgbClr val="FFFFFF"/>
                    </a:solidFill>
                    <a:latin typeface="Arial" pitchFamily="34" charset="0"/>
                    <a:cs typeface="+mn-cs"/>
                  </a:rPr>
                  <a:t>PIERWSZY</a:t>
                </a:r>
              </a:p>
            </p:txBody>
          </p:sp>
          <p:sp>
            <p:nvSpPr>
              <p:cNvPr id="68670" name="Text Box 61"/>
              <p:cNvSpPr txBox="1">
                <a:spLocks noChangeArrowheads="1"/>
              </p:cNvSpPr>
              <p:nvPr/>
            </p:nvSpPr>
            <p:spPr bwMode="auto">
              <a:xfrm rot="1832436">
                <a:off x="591" y="1884"/>
                <a:ext cx="86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>
                <a:spAutoFit/>
              </a:bodyPr>
              <a:lstStyle/>
              <a:p>
                <a:pPr algn="r" eaLnBrk="1" hangingPunct="1">
                  <a:spcBef>
                    <a:spcPct val="50000"/>
                  </a:spcBef>
                  <a:buFont typeface="Wingdings" pitchFamily="2" charset="2"/>
                  <a:buNone/>
                  <a:defRPr/>
                </a:pP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+mn-cs"/>
                  </a:rPr>
                  <a:t>ZAKRES</a:t>
                </a:r>
              </a:p>
            </p:txBody>
          </p:sp>
          <p:sp>
            <p:nvSpPr>
              <p:cNvPr id="23581" name="Line 62"/>
              <p:cNvSpPr>
                <a:spLocks noChangeShapeType="1"/>
              </p:cNvSpPr>
              <p:nvPr/>
            </p:nvSpPr>
            <p:spPr bwMode="auto">
              <a:xfrm flipH="1" flipV="1">
                <a:off x="409" y="1797"/>
                <a:ext cx="1044" cy="635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</p:grpSp>
      </p:grpSp>
      <p:sp>
        <p:nvSpPr>
          <p:cNvPr id="23563" name="Symbol zastępczy numeru slajdu 58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534661E-0A20-4C7C-9485-F0898A32317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10</a:t>
            </a:fld>
            <a:endParaRPr lang="pl-PL" altLang="pl-PL" sz="1400" smtClean="0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715963" y="4775200"/>
            <a:ext cx="1512887" cy="7191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>
            <a:noFill/>
            <a:prstDash val="sysDot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pl-PL" sz="2000" dirty="0">
                <a:solidFill>
                  <a:srgbClr val="FFFFFF"/>
                </a:solidFill>
                <a:latin typeface="Arial" pitchFamily="34" charset="0"/>
                <a:cs typeface="+mn-cs"/>
              </a:rPr>
              <a:t>DRUGI</a:t>
            </a:r>
          </a:p>
        </p:txBody>
      </p:sp>
      <p:sp>
        <p:nvSpPr>
          <p:cNvPr id="60" name="Rectangle 10"/>
          <p:cNvSpPr>
            <a:spLocks noChangeArrowheads="1"/>
          </p:cNvSpPr>
          <p:nvPr/>
        </p:nvSpPr>
        <p:spPr bwMode="auto">
          <a:xfrm>
            <a:off x="727075" y="5600700"/>
            <a:ext cx="1512888" cy="7191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>
            <a:noFill/>
            <a:prstDash val="sysDot"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pl-PL" sz="2000" dirty="0">
                <a:solidFill>
                  <a:srgbClr val="FFFFFF"/>
                </a:solidFill>
                <a:latin typeface="Arial" pitchFamily="34" charset="0"/>
                <a:cs typeface="+mn-cs"/>
              </a:rPr>
              <a:t>TRZECI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WAŻNE</a:t>
            </a:r>
            <a:endParaRPr lang="pl-PL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844675"/>
            <a:ext cx="8382000" cy="4176713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Świadectwo III stopnia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800" b="1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Brak konieczności zatrudnienia pełnomocnika ochrony,</a:t>
            </a:r>
            <a:br>
              <a:rPr lang="pl-PL" altLang="pl-PL" smtClean="0"/>
            </a:br>
            <a:r>
              <a:rPr lang="pl-PL" altLang="pl-PL" smtClean="0"/>
              <a:t>z wyjątkiem świadectw organizacji międzynarodowych.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Zwykłe postępowania sprawdzające, szkolenia w zakresie ochrony informacji niejawnych – pełnomocnik ochrony jednostki organizacyjnej zlecającej wykonanie umowy.</a:t>
            </a:r>
          </a:p>
        </p:txBody>
      </p:sp>
      <p:sp>
        <p:nvSpPr>
          <p:cNvPr id="25604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60407383-F85C-450E-8E8F-0DD9366F64E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 bwMode="auto">
          <a:xfrm>
            <a:off x="720725" y="3238500"/>
            <a:ext cx="7559675" cy="757238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pl-PL" sz="1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873125" y="1268413"/>
            <a:ext cx="76327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l-PL" sz="3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Ważność świadectwa bezpieczeństwa przemysłowego</a:t>
            </a:r>
          </a:p>
        </p:txBody>
      </p:sp>
      <p:sp>
        <p:nvSpPr>
          <p:cNvPr id="27652" name="Symbol zastępczy numeru slajdu 17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E910F96-7229-4C93-A899-36D988C80E5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12</a:t>
            </a:fld>
            <a:endParaRPr lang="pl-PL" altLang="pl-PL" sz="1400" smtClean="0"/>
          </a:p>
        </p:txBody>
      </p:sp>
      <p:sp>
        <p:nvSpPr>
          <p:cNvPr id="2" name="pole tekstowe 16"/>
          <p:cNvSpPr txBox="1">
            <a:spLocks noChangeArrowheads="1"/>
          </p:cNvSpPr>
          <p:nvPr/>
        </p:nvSpPr>
        <p:spPr bwMode="auto">
          <a:xfrm>
            <a:off x="514350" y="2646363"/>
            <a:ext cx="7777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l-PL" altLang="pl-PL" sz="2400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„Kaskada” w świadectwie</a:t>
            </a:r>
          </a:p>
        </p:txBody>
      </p:sp>
      <p:grpSp>
        <p:nvGrpSpPr>
          <p:cNvPr id="27654" name="Grupa 14"/>
          <p:cNvGrpSpPr>
            <a:grpSpLocks/>
          </p:cNvGrpSpPr>
          <p:nvPr/>
        </p:nvGrpSpPr>
        <p:grpSpPr bwMode="auto">
          <a:xfrm>
            <a:off x="715963" y="3238500"/>
            <a:ext cx="7559675" cy="755650"/>
            <a:chOff x="684477" y="2778175"/>
            <a:chExt cx="7879137" cy="657361"/>
          </a:xfrm>
        </p:grpSpPr>
        <p:sp>
          <p:nvSpPr>
            <p:cNvPr id="17" name="Prostokąt 16"/>
            <p:cNvSpPr/>
            <p:nvPr/>
          </p:nvSpPr>
          <p:spPr bwMode="auto">
            <a:xfrm>
              <a:off x="687786" y="2778175"/>
              <a:ext cx="5759612" cy="657361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9pPr>
            </a:lstStyle>
            <a:p>
              <a:pPr algn="r" eaLnBrk="1" hangingPunct="1">
                <a:defRPr/>
              </a:pPr>
              <a:endParaRPr lang="pl-PL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Prostokąt 17"/>
            <p:cNvSpPr/>
            <p:nvPr/>
          </p:nvSpPr>
          <p:spPr bwMode="auto">
            <a:xfrm>
              <a:off x="687786" y="2778175"/>
              <a:ext cx="3962732" cy="657361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l-PL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pole tekstowe 9"/>
            <p:cNvSpPr txBox="1"/>
            <p:nvPr/>
          </p:nvSpPr>
          <p:spPr>
            <a:xfrm>
              <a:off x="684477" y="2783699"/>
              <a:ext cx="3985896" cy="6145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pl-PL" sz="2200" dirty="0" smtClean="0">
                  <a:solidFill>
                    <a:srgbClr val="000000"/>
                  </a:solidFill>
                  <a:latin typeface="+mj-lt"/>
                </a:rPr>
                <a:t>ŚCIŚLE TAJNE</a:t>
              </a:r>
            </a:p>
            <a:p>
              <a:pPr algn="ctr">
                <a:defRPr/>
              </a:pPr>
              <a:r>
                <a:rPr lang="pl-PL" sz="1800" dirty="0" smtClean="0">
                  <a:solidFill>
                    <a:srgbClr val="000000"/>
                  </a:solidFill>
                  <a:latin typeface="+mj-lt"/>
                </a:rPr>
                <a:t>5 lat</a:t>
              </a:r>
              <a:endParaRPr lang="pl-PL" sz="18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4650518" y="2778175"/>
              <a:ext cx="1982194" cy="615931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pl-PL" sz="2200" dirty="0" smtClean="0">
                  <a:solidFill>
                    <a:srgbClr val="000000"/>
                  </a:solidFill>
                  <a:latin typeface="+mj-lt"/>
                </a:rPr>
                <a:t>TAJNE</a:t>
              </a:r>
            </a:p>
            <a:p>
              <a:pPr algn="ctr">
                <a:defRPr/>
              </a:pPr>
              <a:r>
                <a:rPr lang="pl-PL" sz="1800" dirty="0" smtClean="0">
                  <a:solidFill>
                    <a:srgbClr val="000000"/>
                  </a:solidFill>
                  <a:latin typeface="+mj-lt"/>
                </a:rPr>
                <a:t>7 lat</a:t>
              </a:r>
            </a:p>
          </p:txBody>
        </p:sp>
        <p:sp>
          <p:nvSpPr>
            <p:cNvPr id="21" name="Prostokąt 20"/>
            <p:cNvSpPr/>
            <p:nvPr/>
          </p:nvSpPr>
          <p:spPr>
            <a:xfrm>
              <a:off x="6649258" y="2785080"/>
              <a:ext cx="1914356" cy="615931"/>
            </a:xfrm>
            <a:prstGeom prst="rect">
              <a:avLst/>
            </a:prstGeom>
          </p:spPr>
          <p:txBody>
            <a:bodyPr lIns="0" rIns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rgbClr val="B2B2B2"/>
                  </a:solidFill>
                  <a:latin typeface="Corbe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>
                <a:defRPr/>
              </a:pPr>
              <a:r>
                <a:rPr lang="pl-PL" sz="2200" dirty="0" smtClean="0">
                  <a:solidFill>
                    <a:srgbClr val="000000"/>
                  </a:solidFill>
                  <a:latin typeface="+mj-lt"/>
                </a:rPr>
                <a:t>POUFNE</a:t>
              </a:r>
            </a:p>
            <a:p>
              <a:pPr algn="ctr">
                <a:defRPr/>
              </a:pPr>
              <a:r>
                <a:rPr lang="pl-PL" sz="1800" dirty="0" smtClean="0">
                  <a:solidFill>
                    <a:srgbClr val="000000"/>
                  </a:solidFill>
                  <a:latin typeface="+mj-lt"/>
                </a:rPr>
                <a:t>10 </a:t>
              </a:r>
              <a:r>
                <a:rPr lang="pl-PL" sz="1800" dirty="0">
                  <a:solidFill>
                    <a:srgbClr val="000000"/>
                  </a:solidFill>
                  <a:latin typeface="+mj-lt"/>
                </a:rPr>
                <a:t>lat</a:t>
              </a:r>
            </a:p>
          </p:txBody>
        </p:sp>
      </p:grpSp>
      <p:sp>
        <p:nvSpPr>
          <p:cNvPr id="28" name="Prostokąt 27"/>
          <p:cNvSpPr/>
          <p:nvPr/>
        </p:nvSpPr>
        <p:spPr bwMode="auto">
          <a:xfrm>
            <a:off x="720725" y="5040313"/>
            <a:ext cx="7559675" cy="75565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pl-PL" sz="2200" dirty="0">
                <a:solidFill>
                  <a:srgbClr val="000000"/>
                </a:solidFill>
                <a:latin typeface="+mj-lt"/>
              </a:rPr>
              <a:t>POUFNE</a:t>
            </a:r>
          </a:p>
          <a:p>
            <a:pPr algn="ctr">
              <a:defRPr/>
            </a:pPr>
            <a:r>
              <a:rPr lang="pl-PL" sz="1800" dirty="0">
                <a:solidFill>
                  <a:srgbClr val="000000"/>
                </a:solidFill>
                <a:latin typeface="+mj-lt"/>
              </a:rPr>
              <a:t>10 lat</a:t>
            </a:r>
          </a:p>
        </p:txBody>
      </p:sp>
      <p:sp>
        <p:nvSpPr>
          <p:cNvPr id="39" name="Prostokąt 38"/>
          <p:cNvSpPr/>
          <p:nvPr/>
        </p:nvSpPr>
        <p:spPr bwMode="auto">
          <a:xfrm>
            <a:off x="720725" y="4140200"/>
            <a:ext cx="7559675" cy="75565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>
              <a:defRPr/>
            </a:pPr>
            <a:endParaRPr lang="pl-PL" sz="1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43" name="Prostokąt 42"/>
          <p:cNvSpPr/>
          <p:nvPr/>
        </p:nvSpPr>
        <p:spPr>
          <a:xfrm>
            <a:off x="6480175" y="4125913"/>
            <a:ext cx="1968500" cy="720725"/>
          </a:xfrm>
          <a:prstGeom prst="rect">
            <a:avLst/>
          </a:prstGeom>
        </p:spPr>
        <p:txBody>
          <a:bodyPr lIns="0" rIns="21600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pl-PL" sz="2200" dirty="0" smtClean="0">
                <a:solidFill>
                  <a:srgbClr val="000000"/>
                </a:solidFill>
                <a:latin typeface="+mj-lt"/>
              </a:rPr>
              <a:t>POUFNE</a:t>
            </a:r>
          </a:p>
          <a:p>
            <a:pPr algn="ctr">
              <a:defRPr/>
            </a:pPr>
            <a:r>
              <a:rPr lang="pl-PL" sz="1800" dirty="0" smtClean="0">
                <a:solidFill>
                  <a:srgbClr val="000000"/>
                </a:solidFill>
                <a:latin typeface="+mj-lt"/>
              </a:rPr>
              <a:t>10 </a:t>
            </a:r>
            <a:r>
              <a:rPr lang="pl-PL" sz="1800" dirty="0">
                <a:solidFill>
                  <a:srgbClr val="000000"/>
                </a:solidFill>
                <a:latin typeface="+mj-lt"/>
              </a:rPr>
              <a:t>lat</a:t>
            </a:r>
          </a:p>
        </p:txBody>
      </p:sp>
      <p:sp>
        <p:nvSpPr>
          <p:cNvPr id="24" name="Prostokąt 23"/>
          <p:cNvSpPr/>
          <p:nvPr/>
        </p:nvSpPr>
        <p:spPr bwMode="auto">
          <a:xfrm>
            <a:off x="720725" y="4140200"/>
            <a:ext cx="5524500" cy="75565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B2B2B2"/>
                </a:solidFill>
                <a:latin typeface="Corbel" pitchFamily="34" charset="0"/>
                <a:ea typeface="+mn-ea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pl-PL" sz="2200" dirty="0">
                <a:solidFill>
                  <a:srgbClr val="000000"/>
                </a:solidFill>
                <a:latin typeface="+mj-lt"/>
              </a:rPr>
              <a:t>TAJNE</a:t>
            </a:r>
          </a:p>
          <a:p>
            <a:pPr algn="ctr">
              <a:defRPr/>
            </a:pPr>
            <a:r>
              <a:rPr lang="pl-PL" sz="1800" dirty="0">
                <a:solidFill>
                  <a:srgbClr val="000000"/>
                </a:solidFill>
                <a:latin typeface="+mj-lt"/>
              </a:rPr>
              <a:t>7 lat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06463" y="671513"/>
            <a:ext cx="8237537" cy="104298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Świadectwa organizacji międzynarodowych</a:t>
            </a:r>
            <a:endParaRPr lang="pl-PL" dirty="0" smtClean="0">
              <a:solidFill>
                <a:srgbClr val="CC0000"/>
              </a:solidFill>
            </a:endParaRPr>
          </a:p>
        </p:txBody>
      </p:sp>
      <p:sp>
        <p:nvSpPr>
          <p:cNvPr id="29699" name="Rectangle 3"/>
          <p:cNvSpPr txBox="1">
            <a:spLocks noChangeArrowheads="1"/>
          </p:cNvSpPr>
          <p:nvPr/>
        </p:nvSpPr>
        <p:spPr bwMode="auto">
          <a:xfrm>
            <a:off x="-1060450" y="7650163"/>
            <a:ext cx="3016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22313" indent="-265113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endParaRPr lang="pl-PL" altLang="pl-PL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None/>
            </a:pPr>
            <a:endParaRPr lang="pl-PL" altLang="pl-PL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None/>
            </a:pPr>
            <a:endParaRPr lang="pl-PL" altLang="pl-PL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None/>
            </a:pPr>
            <a:endParaRPr lang="pl-PL" altLang="pl-PL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None/>
            </a:pPr>
            <a:endParaRPr lang="pl-PL" altLang="pl-PL">
              <a:solidFill>
                <a:srgbClr val="002060"/>
              </a:solidFill>
            </a:endParaRPr>
          </a:p>
        </p:txBody>
      </p:sp>
      <p:sp>
        <p:nvSpPr>
          <p:cNvPr id="2970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437FAFE-3984-4739-8771-FB7727E2354C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grpSp>
        <p:nvGrpSpPr>
          <p:cNvPr id="29701" name="Grupa 19"/>
          <p:cNvGrpSpPr>
            <a:grpSpLocks/>
          </p:cNvGrpSpPr>
          <p:nvPr/>
        </p:nvGrpSpPr>
        <p:grpSpPr bwMode="auto">
          <a:xfrm>
            <a:off x="655638" y="3757613"/>
            <a:ext cx="7920037" cy="720725"/>
            <a:chOff x="678048" y="2851346"/>
            <a:chExt cx="8028394" cy="588096"/>
          </a:xfrm>
        </p:grpSpPr>
        <p:sp>
          <p:nvSpPr>
            <p:cNvPr id="11" name="Prostokąt 10"/>
            <p:cNvSpPr/>
            <p:nvPr/>
          </p:nvSpPr>
          <p:spPr bwMode="auto">
            <a:xfrm>
              <a:off x="803567" y="2851346"/>
              <a:ext cx="7849771" cy="588096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/>
            <a:lstStyle/>
            <a:p>
              <a:pPr algn="r" eaLnBrk="1" hangingPunct="1">
                <a:defRPr/>
              </a:pPr>
              <a:endParaRPr lang="pl-PL" sz="1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endParaRPr>
            </a:p>
          </p:txBody>
        </p:sp>
        <p:sp>
          <p:nvSpPr>
            <p:cNvPr id="12" name="Prostokąt 11"/>
            <p:cNvSpPr/>
            <p:nvPr/>
          </p:nvSpPr>
          <p:spPr bwMode="auto">
            <a:xfrm>
              <a:off x="678048" y="2851346"/>
              <a:ext cx="5904225" cy="588096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/>
            <a:lstStyle/>
            <a:p>
              <a:pPr algn="ctr" eaLnBrk="1" hangingPunct="1">
                <a:defRPr/>
              </a:pPr>
              <a:endParaRPr lang="pl-PL" sz="1800" dirty="0">
                <a:solidFill>
                  <a:srgbClr val="B2B2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endParaRP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689312" y="2861709"/>
              <a:ext cx="5469737" cy="528509"/>
            </a:xfrm>
            <a:prstGeom prst="rect">
              <a:avLst/>
            </a:prstGeom>
          </p:spPr>
          <p:txBody>
            <a:bodyPr lIns="0" anchor="ctr">
              <a:spAutoFit/>
            </a:bodyPr>
            <a:lstStyle/>
            <a:p>
              <a:pPr algn="ctr">
                <a:defRPr/>
              </a:pPr>
              <a:r>
                <a:rPr lang="pl-PL" sz="1800" dirty="0">
                  <a:solidFill>
                    <a:srgbClr val="000000"/>
                  </a:solidFill>
                  <a:latin typeface="+mj-lt"/>
                </a:rPr>
                <a:t>SECRET </a:t>
              </a:r>
            </a:p>
            <a:p>
              <a:pPr algn="ctr">
                <a:defRPr/>
              </a:pPr>
              <a:r>
                <a:rPr lang="pl-PL" sz="1800" dirty="0">
                  <a:solidFill>
                    <a:srgbClr val="000000"/>
                  </a:solidFill>
                  <a:latin typeface="+mj-lt"/>
                </a:rPr>
                <a:t>7 lat</a:t>
              </a:r>
              <a:endParaRPr lang="pl-PL" sz="1800" dirty="0">
                <a:latin typeface="+mj-lt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>
              <a:off x="6582273" y="2861709"/>
              <a:ext cx="2124169" cy="527213"/>
            </a:xfrm>
            <a:prstGeom prst="rect">
              <a:avLst/>
            </a:prstGeom>
          </p:spPr>
          <p:txBody>
            <a:bodyPr lIns="0" rIns="0">
              <a:spAutoFit/>
            </a:bodyPr>
            <a:lstStyle/>
            <a:p>
              <a:pPr algn="ctr">
                <a:defRPr/>
              </a:pPr>
              <a:r>
                <a:rPr lang="pl-PL" sz="1800" dirty="0">
                  <a:solidFill>
                    <a:srgbClr val="000000"/>
                  </a:solidFill>
                  <a:latin typeface="+mj-lt"/>
                </a:rPr>
                <a:t>CONFIDENTIAL</a:t>
              </a:r>
            </a:p>
            <a:p>
              <a:pPr algn="ctr">
                <a:defRPr/>
              </a:pPr>
              <a:r>
                <a:rPr lang="pl-PL" sz="1800" dirty="0">
                  <a:solidFill>
                    <a:srgbClr val="000000"/>
                  </a:solidFill>
                  <a:latin typeface="+mj-lt"/>
                </a:rPr>
                <a:t>10 lat</a:t>
              </a:r>
              <a:endParaRPr lang="pl-PL" sz="1800" dirty="0">
                <a:latin typeface="+mj-lt"/>
              </a:endParaRPr>
            </a:p>
          </p:txBody>
        </p:sp>
      </p:grpSp>
      <p:sp>
        <p:nvSpPr>
          <p:cNvPr id="17" name="Prostokąt 16"/>
          <p:cNvSpPr/>
          <p:nvPr/>
        </p:nvSpPr>
        <p:spPr>
          <a:xfrm>
            <a:off x="655638" y="4811713"/>
            <a:ext cx="7867650" cy="720725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800" dirty="0">
                <a:solidFill>
                  <a:srgbClr val="000000"/>
                </a:solidFill>
                <a:latin typeface="+mj-lt"/>
              </a:rPr>
              <a:t>CONFIDENTIAL</a:t>
            </a:r>
          </a:p>
          <a:p>
            <a:pPr algn="ctr">
              <a:defRPr/>
            </a:pPr>
            <a:r>
              <a:rPr lang="pl-PL" sz="1800" dirty="0">
                <a:solidFill>
                  <a:srgbClr val="000000"/>
                </a:solidFill>
                <a:latin typeface="+mj-lt"/>
              </a:rPr>
              <a:t>10 LAT</a:t>
            </a:r>
            <a:endParaRPr lang="pl-PL" sz="1800" dirty="0">
              <a:latin typeface="+mj-lt"/>
            </a:endParaRPr>
          </a:p>
        </p:txBody>
      </p:sp>
      <p:sp>
        <p:nvSpPr>
          <p:cNvPr id="29703" name="pole tekstowe 16"/>
          <p:cNvSpPr txBox="1">
            <a:spLocks noChangeArrowheads="1"/>
          </p:cNvSpPr>
          <p:nvPr/>
        </p:nvSpPr>
        <p:spPr bwMode="auto">
          <a:xfrm>
            <a:off x="688975" y="3152775"/>
            <a:ext cx="777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Ważność świadectw „kaskada”</a:t>
            </a:r>
          </a:p>
        </p:txBody>
      </p:sp>
      <p:sp>
        <p:nvSpPr>
          <p:cNvPr id="29704" name="pole tekstowe 16"/>
          <p:cNvSpPr txBox="1">
            <a:spLocks noChangeArrowheads="1"/>
          </p:cNvSpPr>
          <p:nvPr/>
        </p:nvSpPr>
        <p:spPr bwMode="auto">
          <a:xfrm>
            <a:off x="493713" y="5872163"/>
            <a:ext cx="8305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18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Ważne stosowanie pełnego brzmienia klauzuli tajności organizacji międzynarodowych</a:t>
            </a:r>
          </a:p>
        </p:txBody>
      </p:sp>
      <p:sp>
        <p:nvSpPr>
          <p:cNvPr id="29705" name="pole tekstowe 1"/>
          <p:cNvSpPr txBox="1">
            <a:spLocks noChangeArrowheads="1"/>
          </p:cNvSpPr>
          <p:nvPr/>
        </p:nvSpPr>
        <p:spPr bwMode="auto">
          <a:xfrm>
            <a:off x="1449388" y="2413000"/>
            <a:ext cx="2416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l-PL" altLang="pl-PL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Organizacja Traktatu</a:t>
            </a:r>
          </a:p>
          <a:p>
            <a:pPr algn="ctr"/>
            <a:r>
              <a:rPr lang="pl-PL" altLang="pl-PL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Północnoatlantyckiego</a:t>
            </a:r>
          </a:p>
        </p:txBody>
      </p:sp>
      <p:sp>
        <p:nvSpPr>
          <p:cNvPr id="29706" name="pole tekstowe 2"/>
          <p:cNvSpPr txBox="1">
            <a:spLocks noChangeArrowheads="1"/>
          </p:cNvSpPr>
          <p:nvPr/>
        </p:nvSpPr>
        <p:spPr bwMode="auto">
          <a:xfrm>
            <a:off x="4186238" y="2411413"/>
            <a:ext cx="1730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l-PL" altLang="pl-PL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Unia Europejska</a:t>
            </a:r>
          </a:p>
        </p:txBody>
      </p:sp>
      <p:sp>
        <p:nvSpPr>
          <p:cNvPr id="29707" name="pole tekstowe 3"/>
          <p:cNvSpPr txBox="1">
            <a:spLocks noChangeArrowheads="1"/>
          </p:cNvSpPr>
          <p:nvPr/>
        </p:nvSpPr>
        <p:spPr bwMode="auto">
          <a:xfrm>
            <a:off x="6740525" y="2416175"/>
            <a:ext cx="19986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FF66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l-PL" altLang="pl-PL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Europejska </a:t>
            </a:r>
          </a:p>
          <a:p>
            <a:pPr algn="ctr"/>
            <a:r>
              <a:rPr lang="pl-PL" altLang="pl-PL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Agencja Kosmiczna</a:t>
            </a:r>
          </a:p>
        </p:txBody>
      </p:sp>
      <p:pic>
        <p:nvPicPr>
          <p:cNvPr id="29708" name="Picture 26" descr="Logotyp / flag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1554163"/>
            <a:ext cx="1223962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9" name="Picture 28" descr="Flaga europejsk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788" y="1558925"/>
            <a:ext cx="131286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30" descr="Ilustracj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900" y="1682750"/>
            <a:ext cx="143510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844675"/>
            <a:ext cx="8166100" cy="486886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Świadectwo wygasa, jeżeli (art. 55 ust. 4 ustawy):</a:t>
            </a:r>
          </a:p>
          <a:p>
            <a:pPr marL="620713" lvl="1" indent="-354013" algn="just">
              <a:lnSpc>
                <a:spcPct val="150000"/>
              </a:lnSpc>
            </a:pPr>
            <a:r>
              <a:rPr lang="pl-PL" altLang="pl-PL" smtClean="0"/>
              <a:t>upłynął okres jego ważności;</a:t>
            </a:r>
          </a:p>
          <a:p>
            <a:pPr marL="620713" lvl="1" indent="-354013" algn="just">
              <a:lnSpc>
                <a:spcPct val="150000"/>
              </a:lnSpc>
            </a:pPr>
            <a:r>
              <a:rPr lang="pl-PL" altLang="pl-PL" smtClean="0"/>
              <a:t>przedsiębiorca zrzekł się uprawnień określonych </a:t>
            </a:r>
            <a:br>
              <a:rPr lang="pl-PL" altLang="pl-PL" smtClean="0"/>
            </a:br>
            <a:r>
              <a:rPr lang="pl-PL" altLang="pl-PL" smtClean="0"/>
              <a:t>w świadectwie;</a:t>
            </a:r>
          </a:p>
          <a:p>
            <a:pPr marL="620713" lvl="1" indent="-354013" algn="just">
              <a:lnSpc>
                <a:spcPct val="150000"/>
              </a:lnSpc>
            </a:pPr>
            <a:r>
              <a:rPr lang="pl-PL" altLang="pl-PL" smtClean="0"/>
              <a:t>przedsiębiorca został przejęty przez inny podmiot lub zlikwidowany.</a:t>
            </a:r>
          </a:p>
        </p:txBody>
      </p:sp>
      <p:sp>
        <p:nvSpPr>
          <p:cNvPr id="462854" name="Rectangle 6"/>
          <p:cNvSpPr>
            <a:spLocks noGrp="1" noChangeArrowheads="1"/>
          </p:cNvSpPr>
          <p:nvPr>
            <p:ph type="title"/>
          </p:nvPr>
        </p:nvSpPr>
        <p:spPr>
          <a:xfrm>
            <a:off x="900113" y="692150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Wygaśnięcie świadectwa</a:t>
            </a:r>
            <a:endParaRPr lang="pl-PL" dirty="0"/>
          </a:p>
        </p:txBody>
      </p:sp>
      <p:sp>
        <p:nvSpPr>
          <p:cNvPr id="3174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BF9D920-386F-45EB-8DE7-CFB9B709DFF0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14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  <a:endParaRPr lang="pl-PL" dirty="0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76475"/>
            <a:ext cx="8458200" cy="37417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Wniosek.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Kwestionariusz bezpieczeństwa przemysłowego.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Ankiety bezpieczeństwa osobowego.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Kopie poświadczeń bezpieczeństwa.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Uzupełnienie braków formalnych – 30 dni.</a:t>
            </a:r>
          </a:p>
        </p:txBody>
      </p:sp>
      <p:sp>
        <p:nvSpPr>
          <p:cNvPr id="33796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63B0E20-4015-43A9-98BE-490D4EA2E89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15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5" name="Text Box 3"/>
          <p:cNvSpPr txBox="1">
            <a:spLocks noChangeArrowheads="1"/>
          </p:cNvSpPr>
          <p:nvPr/>
        </p:nvSpPr>
        <p:spPr bwMode="auto">
          <a:xfrm>
            <a:off x="7758113" y="361950"/>
            <a:ext cx="1203325" cy="534988"/>
          </a:xfrm>
          <a:prstGeom prst="rect">
            <a:avLst/>
          </a:prstGeom>
          <a:noFill/>
          <a:ln w="63500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5843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F0863C1-796B-4FEE-A29A-6AED16A6675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16</a:t>
            </a:fld>
            <a:endParaRPr lang="pl-PL" altLang="pl-PL" sz="1400" smtClean="0"/>
          </a:p>
        </p:txBody>
      </p:sp>
      <p:sp>
        <p:nvSpPr>
          <p:cNvPr id="18437" name="Text Box 15"/>
          <p:cNvSpPr txBox="1">
            <a:spLocks noChangeArrowheads="1"/>
          </p:cNvSpPr>
          <p:nvPr/>
        </p:nvSpPr>
        <p:spPr bwMode="auto">
          <a:xfrm>
            <a:off x="592138" y="1941513"/>
            <a:ext cx="31877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  <a:defRPr/>
            </a:pPr>
            <a:r>
              <a:rPr lang="pl-PL" altLang="pl-PL" b="0" dirty="0" smtClean="0"/>
              <a:t>Oznaczenie jednostki   organizacyjnej.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  <a:defRPr/>
            </a:pPr>
            <a:r>
              <a:rPr lang="pl-PL" altLang="pl-PL" b="0" dirty="0" smtClean="0"/>
              <a:t>Wskazanie obligatoryjnych elementów.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  <a:defRPr/>
            </a:pPr>
            <a:r>
              <a:rPr lang="pl-PL" altLang="pl-PL" b="0" dirty="0" smtClean="0"/>
              <a:t>Podpisany przez uprawnione osoby.</a:t>
            </a:r>
          </a:p>
          <a:p>
            <a:pPr marL="0" indent="0"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 typeface="Wingdings" panose="05000000000000000000" pitchFamily="2" charset="2"/>
              <a:buNone/>
              <a:defRPr/>
            </a:pPr>
            <a:endParaRPr lang="pl-PL" altLang="pl-PL" b="0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 flipV="1">
            <a:off x="4412676" y="-2951833"/>
            <a:ext cx="4604677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 flipV="1">
            <a:off x="4538890" y="-3336927"/>
            <a:ext cx="374898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833939"/>
              </p:ext>
            </p:extLst>
          </p:nvPr>
        </p:nvGraphicFramePr>
        <p:xfrm>
          <a:off x="4355976" y="895945"/>
          <a:ext cx="4033482" cy="5885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4" imgW="6922294" imgH="10104307" progId="Word.Document.8">
                  <p:embed/>
                </p:oleObj>
              </mc:Choice>
              <mc:Fallback>
                <p:oleObj name="Document" r:id="rId4" imgW="6922294" imgH="10104307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5815" t="-3674" r="-5815"/>
                      <a:stretch>
                        <a:fillRect/>
                      </a:stretch>
                    </p:blipFill>
                    <p:spPr bwMode="auto">
                      <a:xfrm>
                        <a:off x="4355976" y="895945"/>
                        <a:ext cx="4033482" cy="588585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Oval 10"/>
          <p:cNvSpPr>
            <a:spLocks noChangeArrowheads="1"/>
          </p:cNvSpPr>
          <p:nvPr/>
        </p:nvSpPr>
        <p:spPr bwMode="auto">
          <a:xfrm>
            <a:off x="4355976" y="1078285"/>
            <a:ext cx="1584325" cy="863600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5148064" y="3551932"/>
            <a:ext cx="2479173" cy="131722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789241" y="5301208"/>
            <a:ext cx="1584325" cy="863600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2" name="AutoShape 10"/>
          <p:cNvSpPr>
            <a:spLocks noChangeArrowheads="1"/>
          </p:cNvSpPr>
          <p:nvPr/>
        </p:nvSpPr>
        <p:spPr bwMode="auto">
          <a:xfrm>
            <a:off x="1836192" y="6381452"/>
            <a:ext cx="863600" cy="215900"/>
          </a:xfrm>
          <a:prstGeom prst="rightArrow">
            <a:avLst>
              <a:gd name="adj1" fmla="val 50000"/>
              <a:gd name="adj2" fmla="val 100000"/>
            </a:avLst>
          </a:prstGeom>
          <a:gradFill>
            <a:gsLst>
              <a:gs pos="0">
                <a:srgbClr val="FF00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solidFill>
              <a:srgbClr val="CCFFFF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7895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EFAA649-4491-4A91-91FA-93157EC5826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17</a:t>
            </a:fld>
            <a:endParaRPr lang="pl-PL" altLang="pl-PL" sz="140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 flipV="1">
            <a:off x="2555775" y="-2931297"/>
            <a:ext cx="4398857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 flipV="1">
            <a:off x="3015324" y="-3171951"/>
            <a:ext cx="360332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571541"/>
              </p:ext>
            </p:extLst>
          </p:nvPr>
        </p:nvGraphicFramePr>
        <p:xfrm>
          <a:off x="2899673" y="873373"/>
          <a:ext cx="3834621" cy="5908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3" imgW="6324476" imgH="9748162" progId="Word.Document.8">
                  <p:embed/>
                </p:oleObj>
              </mc:Choice>
              <mc:Fallback>
                <p:oleObj name="Document" r:id="rId3" imgW="6324476" imgH="9748162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5191" t="-3687" r="-5191"/>
                      <a:stretch>
                        <a:fillRect/>
                      </a:stretch>
                    </p:blipFill>
                    <p:spPr bwMode="auto">
                      <a:xfrm>
                        <a:off x="2899673" y="873373"/>
                        <a:ext cx="3834621" cy="590842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Oval 7"/>
          <p:cNvSpPr>
            <a:spLocks noChangeArrowheads="1"/>
          </p:cNvSpPr>
          <p:nvPr/>
        </p:nvSpPr>
        <p:spPr bwMode="auto">
          <a:xfrm>
            <a:off x="4572421" y="2637854"/>
            <a:ext cx="1655763" cy="71913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37892" name="Oval 8"/>
          <p:cNvSpPr>
            <a:spLocks noChangeArrowheads="1"/>
          </p:cNvSpPr>
          <p:nvPr/>
        </p:nvSpPr>
        <p:spPr bwMode="auto">
          <a:xfrm>
            <a:off x="4716016" y="3717974"/>
            <a:ext cx="1655763" cy="71913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37894" name="Oval 7"/>
          <p:cNvSpPr>
            <a:spLocks noChangeArrowheads="1"/>
          </p:cNvSpPr>
          <p:nvPr/>
        </p:nvSpPr>
        <p:spPr bwMode="auto">
          <a:xfrm>
            <a:off x="4571404" y="2132856"/>
            <a:ext cx="1728788" cy="720725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  <a:endParaRPr lang="pl-PL" dirty="0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420938"/>
            <a:ext cx="8531225" cy="367188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Kwestionariusz bezpieczeństwa przemysłowego:</a:t>
            </a:r>
          </a:p>
          <a:p>
            <a:pPr marL="742950" lvl="1" indent="-285750"/>
            <a:r>
              <a:rPr lang="pl-PL" altLang="pl-PL" smtClean="0"/>
              <a:t>wzór kwestionariusza </a:t>
            </a:r>
            <a:r>
              <a:rPr lang="pl-PL" altLang="pl-PL" sz="2800" b="1" smtClean="0"/>
              <a:t>– </a:t>
            </a:r>
            <a:r>
              <a:rPr lang="pl-PL" altLang="pl-PL" sz="2800" b="1" u="sng" smtClean="0">
                <a:solidFill>
                  <a:srgbClr val="FF0000"/>
                </a:solidFill>
              </a:rPr>
              <a:t>www.abw.gov.pl</a:t>
            </a:r>
            <a:endParaRPr lang="pl-PL" altLang="pl-PL" smtClean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None/>
            </a:pPr>
            <a:endParaRPr lang="pl-PL" altLang="pl-PL" smtClean="0"/>
          </a:p>
          <a:p>
            <a:r>
              <a:rPr kumimoji="1" lang="pl-PL" altLang="pl-PL" smtClean="0"/>
              <a:t>Podstawa prawna:</a:t>
            </a:r>
            <a:endParaRPr lang="pl-PL" altLang="pl-PL" smtClean="0"/>
          </a:p>
          <a:p>
            <a:pPr marL="742950" lvl="1" indent="-285750"/>
            <a:r>
              <a:rPr kumimoji="1" lang="pl-PL" altLang="pl-PL" smtClean="0"/>
              <a:t>art. 68 ust. 1 pkt 1 ustawy;</a:t>
            </a:r>
            <a:endParaRPr lang="pl-PL" altLang="pl-PL" smtClean="0"/>
          </a:p>
          <a:p>
            <a:pPr marL="742950" lvl="1" indent="-285750"/>
            <a:r>
              <a:rPr lang="pl-PL" altLang="pl-PL" smtClean="0"/>
              <a:t>Rozporządzenie Rady Ministrów z dnia 16 maja 2019 r. </a:t>
            </a:r>
            <a:br>
              <a:rPr lang="pl-PL" altLang="pl-PL" smtClean="0"/>
            </a:br>
            <a:r>
              <a:rPr lang="pl-PL" altLang="pl-PL" smtClean="0"/>
              <a:t>(Dz. U. poz. 1103).</a:t>
            </a:r>
          </a:p>
          <a:p>
            <a:pPr marL="742950" lvl="1" indent="-285750"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3891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C291EB7-7211-47C0-B007-4D0EF309C189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18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  <a:endParaRPr lang="pl-PL" dirty="0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420938"/>
            <a:ext cx="8458200" cy="403225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z="2000" smtClean="0"/>
              <a:t>Ankiety bezpieczeństwa osobowego: </a:t>
            </a:r>
          </a:p>
          <a:p>
            <a:pPr marL="742950" lvl="1" indent="-285750" algn="just">
              <a:lnSpc>
                <a:spcPct val="150000"/>
              </a:lnSpc>
            </a:pPr>
            <a:r>
              <a:rPr lang="pl-PL" altLang="pl-PL" sz="2000" smtClean="0"/>
              <a:t>osób wykonujących funkcje związane z ochroną informacji niejawnych, które nie posiadają odpowiedniego poświadczenia bezpieczeństwa;</a:t>
            </a:r>
          </a:p>
          <a:p>
            <a:pPr marL="742950" lvl="1" indent="-285750" algn="just">
              <a:lnSpc>
                <a:spcPct val="150000"/>
              </a:lnSpc>
            </a:pPr>
            <a:r>
              <a:rPr lang="pl-PL" altLang="pl-PL" sz="2000" smtClean="0"/>
              <a:t>pozostałych osób wskazanych w kwestionariuszu, które powinny posiadać dostęp do informacji niejawnych.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2000" smtClean="0"/>
          </a:p>
          <a:p>
            <a:pPr algn="just">
              <a:lnSpc>
                <a:spcPct val="150000"/>
              </a:lnSpc>
            </a:pPr>
            <a:r>
              <a:rPr lang="pl-PL" altLang="pl-PL" sz="2000" smtClean="0"/>
              <a:t>Kopie poświadczeń bezpieczeństwa – obligatoryjnie osób wykonujących funkcje związane z ochroną informacji niejawnych wymienionych w pkt. 7 lit. c kwestionariusza.</a:t>
            </a:r>
          </a:p>
        </p:txBody>
      </p:sp>
      <p:sp>
        <p:nvSpPr>
          <p:cNvPr id="40964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3CDD9E5-657E-446E-BDF8-EC1250249B6D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19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384300"/>
            <a:ext cx="6838950" cy="8318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Bezpieczeństwo przemysłowe.</a:t>
            </a:r>
            <a:br>
              <a:rPr lang="pl-PL" dirty="0" smtClean="0"/>
            </a:br>
            <a:r>
              <a:rPr lang="pl-PL" dirty="0" smtClean="0"/>
              <a:t>Definicja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458200" cy="29860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sym typeface="Wingdings" panose="05000000000000000000" pitchFamily="2" charset="2"/>
              </a:rPr>
              <a:t>Działania związane z zapewnieniem ochrony informacji niejawnych udostępnianych przedsiębiorcy w związku z realizacją umów związanych z dostępem do informacji niejawnych lub zadań wynikających z przepisów prawa. </a:t>
            </a:r>
          </a:p>
        </p:txBody>
      </p:sp>
      <p:sp>
        <p:nvSpPr>
          <p:cNvPr id="717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8F22184-7461-4F32-AD88-F29A0EF4DFC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82600" y="1985963"/>
            <a:ext cx="8188325" cy="4700587"/>
            <a:chOff x="314" y="1166"/>
            <a:chExt cx="5158" cy="2961"/>
          </a:xfrm>
        </p:grpSpPr>
        <p:sp>
          <p:nvSpPr>
            <p:cNvPr id="43013" name="Rectangle 3"/>
            <p:cNvSpPr>
              <a:spLocks noChangeArrowheads="1"/>
            </p:cNvSpPr>
            <p:nvPr/>
          </p:nvSpPr>
          <p:spPr bwMode="auto">
            <a:xfrm>
              <a:off x="2618" y="1912"/>
              <a:ext cx="2854" cy="1515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marL="342900" indent="-239713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Departament Ochrony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Informacji Niejawnych ABW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 lub 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właściwa terytorialnie jednostka ABW 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 sz="1800" b="0">
                  <a:cs typeface="Times New Roman" panose="02020603050405020304" pitchFamily="18" charset="0"/>
                </a:rPr>
                <a:t>(decyduje adres siedziby przedsiębiorcy)</a:t>
              </a:r>
            </a:p>
          </p:txBody>
        </p:sp>
        <p:cxnSp>
          <p:nvCxnSpPr>
            <p:cNvPr id="43014" name="AutoShape 4"/>
            <p:cNvCxnSpPr>
              <a:cxnSpLocks noChangeShapeType="1"/>
              <a:stCxn id="43018" idx="2"/>
              <a:endCxn id="43019" idx="0"/>
            </p:cNvCxnSpPr>
            <p:nvPr/>
          </p:nvCxnSpPr>
          <p:spPr bwMode="auto">
            <a:xfrm>
              <a:off x="1250" y="1852"/>
              <a:ext cx="0" cy="603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5" name="AutoShape 5"/>
            <p:cNvCxnSpPr>
              <a:cxnSpLocks noChangeShapeType="1"/>
              <a:stCxn id="43017" idx="0"/>
              <a:endCxn id="43019" idx="2"/>
            </p:cNvCxnSpPr>
            <p:nvPr/>
          </p:nvCxnSpPr>
          <p:spPr bwMode="auto">
            <a:xfrm flipV="1">
              <a:off x="1250" y="2887"/>
              <a:ext cx="0" cy="461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6" name="AutoShape 6"/>
            <p:cNvCxnSpPr>
              <a:cxnSpLocks noChangeShapeType="1"/>
              <a:stCxn id="43019" idx="3"/>
              <a:endCxn id="43013" idx="1"/>
            </p:cNvCxnSpPr>
            <p:nvPr/>
          </p:nvCxnSpPr>
          <p:spPr bwMode="auto">
            <a:xfrm flipV="1">
              <a:off x="1852" y="2670"/>
              <a:ext cx="766" cy="1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017" name="Rectangle 7"/>
            <p:cNvSpPr>
              <a:spLocks noChangeArrowheads="1"/>
            </p:cNvSpPr>
            <p:nvPr/>
          </p:nvSpPr>
          <p:spPr bwMode="auto">
            <a:xfrm>
              <a:off x="314" y="3348"/>
              <a:ext cx="1872" cy="779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marL="457200" indent="-4572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Ankiety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bezpieczeństwa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osobowego/kopie pb</a:t>
              </a:r>
            </a:p>
          </p:txBody>
        </p:sp>
        <p:sp>
          <p:nvSpPr>
            <p:cNvPr id="43018" name="Rectangle 8"/>
            <p:cNvSpPr>
              <a:spLocks noChangeArrowheads="1"/>
            </p:cNvSpPr>
            <p:nvPr/>
          </p:nvSpPr>
          <p:spPr bwMode="auto">
            <a:xfrm>
              <a:off x="314" y="1166"/>
              <a:ext cx="1872" cy="686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Kwestionariusz bezpieczeństwa przemysłowego</a:t>
              </a:r>
            </a:p>
          </p:txBody>
        </p:sp>
        <p:sp>
          <p:nvSpPr>
            <p:cNvPr id="43019" name="Rectangle 9"/>
            <p:cNvSpPr>
              <a:spLocks noChangeArrowheads="1"/>
            </p:cNvSpPr>
            <p:nvPr/>
          </p:nvSpPr>
          <p:spPr bwMode="auto">
            <a:xfrm>
              <a:off x="648" y="2455"/>
              <a:ext cx="1204" cy="432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marL="457200" indent="-4572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Wniosek</a:t>
              </a:r>
            </a:p>
          </p:txBody>
        </p:sp>
      </p:grpSp>
      <p:sp>
        <p:nvSpPr>
          <p:cNvPr id="526346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392238" y="773113"/>
            <a:ext cx="7751762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 – </a:t>
            </a:r>
            <a:r>
              <a:rPr lang="pl-PL" dirty="0" smtClean="0">
                <a:solidFill>
                  <a:srgbClr val="FF0000"/>
                </a:solidFill>
              </a:rPr>
              <a:t>przedsiębiorca</a:t>
            </a:r>
          </a:p>
        </p:txBody>
      </p:sp>
      <p:sp>
        <p:nvSpPr>
          <p:cNvPr id="4301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6D0C9B4-8A02-47DA-82FE-008F07F56668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20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392238" y="1125538"/>
            <a:ext cx="7751762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 – </a:t>
            </a:r>
            <a:r>
              <a:rPr lang="pl-PL" sz="2800" dirty="0" smtClean="0">
                <a:solidFill>
                  <a:srgbClr val="FF0000"/>
                </a:solidFill>
              </a:rPr>
              <a:t>przedsiębiorca wykonujący działalność jednoosobowo i osobiście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755650" y="2573338"/>
            <a:ext cx="7977188" cy="3735387"/>
            <a:chOff x="2023" y="3319"/>
            <a:chExt cx="11156" cy="5225"/>
          </a:xfrm>
        </p:grpSpPr>
        <p:sp>
          <p:nvSpPr>
            <p:cNvPr id="44037" name="Rectangle 3"/>
            <p:cNvSpPr>
              <a:spLocks noChangeArrowheads="1"/>
            </p:cNvSpPr>
            <p:nvPr/>
          </p:nvSpPr>
          <p:spPr bwMode="auto">
            <a:xfrm>
              <a:off x="7211" y="3454"/>
              <a:ext cx="5968" cy="2933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 anchor="ctr" anchorCtr="1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Departament Ochrony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Informacji Niejawnych ABW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 lub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właściwa terytorialnie jednostka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ABW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 b="0">
                  <a:cs typeface="Times New Roman" panose="02020603050405020304" pitchFamily="18" charset="0"/>
                </a:rPr>
                <a:t>(decyduje adres prowadzenia działalności gospodarczej)</a:t>
              </a:r>
            </a:p>
          </p:txBody>
        </p:sp>
        <p:sp>
          <p:nvSpPr>
            <p:cNvPr id="44038" name="Rectangle 6"/>
            <p:cNvSpPr>
              <a:spLocks noChangeArrowheads="1"/>
            </p:cNvSpPr>
            <p:nvPr/>
          </p:nvSpPr>
          <p:spPr bwMode="auto">
            <a:xfrm>
              <a:off x="2203" y="5061"/>
              <a:ext cx="3702" cy="1509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Ankieta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bezpieczeństwa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osobowego </a:t>
              </a:r>
            </a:p>
          </p:txBody>
        </p:sp>
        <p:sp>
          <p:nvSpPr>
            <p:cNvPr id="44039" name="Rectangle 7"/>
            <p:cNvSpPr>
              <a:spLocks noChangeArrowheads="1"/>
            </p:cNvSpPr>
            <p:nvPr/>
          </p:nvSpPr>
          <p:spPr bwMode="auto">
            <a:xfrm>
              <a:off x="2203" y="3319"/>
              <a:ext cx="3702" cy="871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 anchor="ctr" anchorCtr="1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Wniosek</a:t>
              </a:r>
            </a:p>
          </p:txBody>
        </p:sp>
        <p:sp>
          <p:nvSpPr>
            <p:cNvPr id="44040" name="Line 9"/>
            <p:cNvSpPr>
              <a:spLocks noChangeShapeType="1"/>
            </p:cNvSpPr>
            <p:nvPr/>
          </p:nvSpPr>
          <p:spPr bwMode="auto">
            <a:xfrm flipV="1">
              <a:off x="4163" y="4190"/>
              <a:ext cx="0" cy="871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041" name="Line 10"/>
            <p:cNvSpPr>
              <a:spLocks noChangeShapeType="1"/>
            </p:cNvSpPr>
            <p:nvPr/>
          </p:nvSpPr>
          <p:spPr bwMode="auto">
            <a:xfrm>
              <a:off x="5905" y="3755"/>
              <a:ext cx="1307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042" name="Text Box 11"/>
            <p:cNvSpPr txBox="1">
              <a:spLocks noChangeArrowheads="1"/>
            </p:cNvSpPr>
            <p:nvPr/>
          </p:nvSpPr>
          <p:spPr bwMode="auto">
            <a:xfrm>
              <a:off x="2023" y="6804"/>
              <a:ext cx="11069" cy="1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endParaRPr kumimoji="1" lang="pl-PL" altLang="pl-PL" sz="1800">
                <a:cs typeface="Times New Roman" panose="02020603050405020304" pitchFamily="18" charset="0"/>
              </a:endParaRPr>
            </a:p>
            <a:p>
              <a:pPr algn="just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>
                  <a:solidFill>
                    <a:srgbClr val="FF0000"/>
                  </a:solidFill>
                  <a:cs typeface="Times New Roman" panose="02020603050405020304" pitchFamily="18" charset="0"/>
                </a:rPr>
                <a:t>Pamiętaj</a:t>
              </a:r>
              <a:r>
                <a:rPr kumimoji="1" lang="pl-PL" altLang="pl-PL" b="0">
                  <a:cs typeface="Times New Roman" panose="02020603050405020304" pitchFamily="18" charset="0"/>
                </a:rPr>
                <a:t> o szkoleniu w zakresie ochrony informacji niejawnych – formularz pobierz ze strony www.abw.gov.pl </a:t>
              </a:r>
            </a:p>
          </p:txBody>
        </p:sp>
      </p:grpSp>
      <p:sp>
        <p:nvSpPr>
          <p:cNvPr id="4403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84D29F5-C8A4-4BD5-B819-1590B82B4FC0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276475"/>
            <a:ext cx="8567738" cy="4248150"/>
          </a:xfrm>
        </p:spPr>
        <p:txBody>
          <a:bodyPr/>
          <a:lstStyle/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Wingdings" panose="05000000000000000000" pitchFamily="2" charset="2"/>
              </a:rPr>
              <a:t>Wniosek (postępowanie bezpieczeństwa przemysłowego) </a:t>
            </a:r>
            <a:r>
              <a:rPr lang="pl-PL" altLang="pl-PL" smtClean="0">
                <a:sym typeface="Symbol" panose="05050102010706020507" pitchFamily="18" charset="2"/>
              </a:rPr>
              <a:t>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brak obligatoryjnych elementów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Wingdings" panose="05000000000000000000" pitchFamily="2" charset="2"/>
              </a:rPr>
              <a:t>Wniosek (postępowanie sprawdzające) </a:t>
            </a:r>
            <a:r>
              <a:rPr lang="pl-PL" altLang="pl-PL" smtClean="0">
                <a:sym typeface="Symbol" panose="05050102010706020507" pitchFamily="18" charset="2"/>
              </a:rPr>
              <a:t>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bezzasadny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Kwestionariusz, ankiety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nieprawidłowo wypełnione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Kwestionariusz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brak wymaganych załączników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Wniosek, kwestionariusz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podpisany przez osoby nieuprawnione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800" b="1" smtClean="0">
              <a:sym typeface="Symbol" panose="05050102010706020507" pitchFamily="18" charset="2"/>
            </a:endParaRP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>
              <a:sym typeface="Symbol" panose="05050102010706020507" pitchFamily="18" charset="2"/>
            </a:endParaRPr>
          </a:p>
        </p:txBody>
      </p:sp>
      <p:sp>
        <p:nvSpPr>
          <p:cNvPr id="42803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125538"/>
            <a:ext cx="7751763" cy="901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</a:t>
            </a:r>
            <a:br>
              <a:rPr lang="pl-PL" dirty="0" smtClean="0"/>
            </a:br>
            <a:r>
              <a:rPr lang="pl-PL" dirty="0" smtClean="0"/>
              <a:t>- </a:t>
            </a:r>
            <a:r>
              <a:rPr lang="pl-PL" sz="2600" dirty="0" smtClean="0"/>
              <a:t>najczęściej występujące braki </a:t>
            </a:r>
          </a:p>
        </p:txBody>
      </p:sp>
      <p:sp>
        <p:nvSpPr>
          <p:cNvPr id="4506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22D4DB52-BFC0-443D-8D6C-02017E2DB5E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22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7920038" cy="4017962"/>
          </a:xfrm>
        </p:spPr>
        <p:txBody>
          <a:bodyPr/>
          <a:lstStyle/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Członek jednoosobowego zarządu lub innego jednoosobowego organu zarządzającego.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organu wieloosobowego – cały organ albo członek lub członkowie tego organu wyznaczeni co najmniej uchwałą zarządu do pełnienia funkcji kierownika przedsiębiorcy, z wyłączeniem pełnomocników ustanowionych przez ten organ lub jednostkę.</a:t>
            </a:r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(1/3)</a:t>
            </a:r>
          </a:p>
        </p:txBody>
      </p:sp>
      <p:sp>
        <p:nvSpPr>
          <p:cNvPr id="47108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339428F-9B78-47E4-BC9D-135F9B76121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23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7920038" cy="3584575"/>
          </a:xfrm>
        </p:spPr>
        <p:txBody>
          <a:bodyPr/>
          <a:lstStyle/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jawnej i spółki cywilnej – wspólnicy prowadzący sprawy spółki.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partnerskiej – wspólnicy prowadzący sprawy spółki albo zarząd.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komandytowej i spółki komandytowo-akcyjnej – komplementariusze prowadzący sprawy spółki.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(2/3</a:t>
            </a:r>
            <a:r>
              <a:rPr lang="pl-PL" dirty="0"/>
              <a:t>)</a:t>
            </a:r>
            <a:endParaRPr lang="pl-PL" dirty="0" smtClean="0"/>
          </a:p>
        </p:txBody>
      </p:sp>
      <p:sp>
        <p:nvSpPr>
          <p:cNvPr id="49156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1C11E7C-9B5F-455F-84FE-322AAC4FD91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24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7920038" cy="3584575"/>
          </a:xfrm>
        </p:spPr>
        <p:txBody>
          <a:bodyPr/>
          <a:lstStyle/>
          <a:p>
            <a:pPr marL="47625" indent="0" algn="just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endParaRPr lang="pl-PL" altLang="pl-PL" dirty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r>
              <a:rPr lang="pl-PL" altLang="pl-PL" dirty="0" smtClean="0"/>
              <a:t>W przypadku osoby fizycznej prowadzącej działalność gospodarczą – ta osoba.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r>
              <a:rPr lang="pl-PL" altLang="pl-PL" dirty="0" smtClean="0"/>
              <a:t>Likwidator, syndyk, zarządca w postępowaniu upadłościowym.</a:t>
            </a:r>
          </a:p>
          <a:p>
            <a:pPr marL="47625" indent="0" algn="just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  <a:p>
            <a:pPr marL="47625" indent="0" algn="ctr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r>
              <a:rPr lang="pl-PL" altLang="pl-PL" sz="2300" dirty="0" smtClean="0"/>
              <a:t>Kierownik przedsiębiorcy = Kierownik jednostki organizacyjnej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endParaRPr lang="pl-PL" altLang="pl-PL" dirty="0" smtClean="0"/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(3/3</a:t>
            </a:r>
            <a:r>
              <a:rPr lang="pl-PL" dirty="0"/>
              <a:t>)</a:t>
            </a:r>
            <a:r>
              <a:rPr lang="pl-PL" dirty="0" smtClean="0"/>
              <a:t> </a:t>
            </a:r>
          </a:p>
        </p:txBody>
      </p:sp>
      <p:sp>
        <p:nvSpPr>
          <p:cNvPr id="51204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122B23E-2EBC-445F-A914-5A97263FEC2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25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55875" y="981075"/>
            <a:ext cx="4321175" cy="8636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Opłaty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09575" y="1628775"/>
            <a:ext cx="8410575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22313" indent="-265113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kumimoji="1" lang="pl-PL" altLang="pl-PL" b="0" dirty="0"/>
              <a:t>ABW albo SKW przysługuje zwrot kosztów przeprowadzenia czynności przy </a:t>
            </a:r>
            <a:r>
              <a:rPr lang="pl-PL" altLang="pl-PL" b="0" dirty="0"/>
              <a:t>sprawdzeniach przedsiębiorcy i postępowań sprawdzających na podstawie rachunku wystawionego </a:t>
            </a:r>
            <a:r>
              <a:rPr lang="pl-PL" altLang="pl-PL" dirty="0">
                <a:solidFill>
                  <a:srgbClr val="FF0000"/>
                </a:solidFill>
              </a:rPr>
              <a:t>po przeprowadzeniu </a:t>
            </a:r>
            <a:r>
              <a:rPr lang="pl-PL" altLang="pl-PL" b="0" dirty="0"/>
              <a:t>przez ABW/SKW postępowania bezpieczeństwa przemysłowego, postępowań sprawdzających</a:t>
            </a:r>
            <a:br>
              <a:rPr lang="pl-PL" altLang="pl-PL" b="0" dirty="0"/>
            </a:br>
            <a:r>
              <a:rPr lang="pl-PL" altLang="pl-PL" b="0" dirty="0"/>
              <a:t>(w oparciu o stawki obowiązujące w chwili ich zakończenia).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kumimoji="1" lang="pl-PL" altLang="pl-PL" b="0" dirty="0"/>
              <a:t>Podstawa prawna:</a:t>
            </a:r>
            <a:endParaRPr lang="pl-PL" altLang="pl-PL" dirty="0"/>
          </a:p>
          <a:p>
            <a:pPr lvl="1" algn="just"/>
            <a:r>
              <a:rPr lang="pl-PL" altLang="pl-PL" b="0" dirty="0"/>
              <a:t>art. 61 ustawy;</a:t>
            </a:r>
          </a:p>
          <a:p>
            <a:pPr lvl="1" algn="just"/>
            <a:r>
              <a:rPr kumimoji="1" lang="pl-PL" altLang="pl-PL" b="0" dirty="0"/>
              <a:t>rozporządzenie PRM z dnia 13 stycznia 2021 r. </a:t>
            </a:r>
            <a:br>
              <a:rPr kumimoji="1" lang="pl-PL" altLang="pl-PL" b="0" dirty="0"/>
            </a:br>
            <a:r>
              <a:rPr kumimoji="1" lang="pl-PL" altLang="pl-PL" b="0" dirty="0"/>
              <a:t>(Dz. U. z 2021 r. poz. 84).</a:t>
            </a:r>
            <a:endParaRPr lang="pl-PL" altLang="pl-PL" b="0" dirty="0"/>
          </a:p>
          <a:p>
            <a:pPr algn="just">
              <a:buFont typeface="Wingdings" panose="05000000000000000000" pitchFamily="2" charset="2"/>
              <a:buNone/>
            </a:pPr>
            <a:endParaRPr lang="pl-PL" altLang="pl-PL" b="0" dirty="0"/>
          </a:p>
        </p:txBody>
      </p:sp>
      <p:sp>
        <p:nvSpPr>
          <p:cNvPr id="5325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846A8D8A-8DC5-496C-9F8A-D3E4E9E652A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26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437063"/>
            <a:ext cx="8569325" cy="1944687"/>
          </a:xfrm>
        </p:spPr>
        <p:txBody>
          <a:bodyPr lIns="92075" tIns="46038" rIns="92075" bIns="46038"/>
          <a:lstStyle/>
          <a:p>
            <a:pPr marL="85725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002060"/>
                </a:solidFill>
              </a:rPr>
              <a:t>Pamiętaj</a:t>
            </a:r>
            <a:r>
              <a:rPr lang="pl-PL" altLang="pl-PL" sz="2000" b="1" smtClean="0"/>
              <a:t>:</a:t>
            </a:r>
          </a:p>
          <a:p>
            <a:pPr marL="85725" indent="0"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002060"/>
                </a:solidFill>
              </a:rPr>
              <a:t>Prowadzenie zwykłych postępowań sprawdzających po przesłaniu przedsiębiorcy informacji o wysokości kosztów - </a:t>
            </a:r>
            <a:r>
              <a:rPr kumimoji="1" lang="pl-PL" altLang="pl-PL" sz="2000" b="1" smtClean="0">
                <a:solidFill>
                  <a:srgbClr val="002060"/>
                </a:solidFill>
              </a:rPr>
              <a:t>rozporządzenie PRM </a:t>
            </a:r>
            <a:br>
              <a:rPr kumimoji="1" lang="pl-PL" altLang="pl-PL" sz="2000" b="1" smtClean="0">
                <a:solidFill>
                  <a:srgbClr val="002060"/>
                </a:solidFill>
              </a:rPr>
            </a:br>
            <a:r>
              <a:rPr kumimoji="1" lang="pl-PL" altLang="pl-PL" sz="2000" b="1" smtClean="0">
                <a:solidFill>
                  <a:srgbClr val="002060"/>
                </a:solidFill>
              </a:rPr>
              <a:t>(Dz. U. z 2021 r. poz. 84)</a:t>
            </a:r>
            <a:r>
              <a:rPr lang="pl-PL" altLang="pl-PL" sz="2000" b="1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23948" name="Rectangle 12"/>
          <p:cNvSpPr>
            <a:spLocks noGrp="1" noChangeArrowheads="1"/>
          </p:cNvSpPr>
          <p:nvPr>
            <p:ph type="title"/>
          </p:nvPr>
        </p:nvSpPr>
        <p:spPr>
          <a:xfrm>
            <a:off x="1068388" y="836613"/>
            <a:ext cx="7751762" cy="10795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Wszczęcie postępowania bezpieczeństwa przemysłowego/postępowań sprawdzających</a:t>
            </a:r>
            <a:endParaRPr lang="pl-PL" dirty="0"/>
          </a:p>
        </p:txBody>
      </p:sp>
      <p:sp>
        <p:nvSpPr>
          <p:cNvPr id="423949" name="Text Box 13"/>
          <p:cNvSpPr txBox="1">
            <a:spLocks noChangeArrowheads="1"/>
          </p:cNvSpPr>
          <p:nvPr/>
        </p:nvSpPr>
        <p:spPr bwMode="auto">
          <a:xfrm>
            <a:off x="381000" y="2205038"/>
            <a:ext cx="84391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None/>
            </a:pPr>
            <a:endParaRPr kumimoji="1" lang="pl-PL" altLang="pl-PL" b="0"/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None/>
            </a:pPr>
            <a:r>
              <a:rPr kumimoji="1" lang="pl-PL" altLang="pl-PL" b="0"/>
              <a:t>Otrzymanie od przedsiębiorcy kompletnego wniosku (wraz </a:t>
            </a:r>
            <a:br>
              <a:rPr kumimoji="1" lang="pl-PL" altLang="pl-PL" b="0"/>
            </a:br>
            <a:r>
              <a:rPr kumimoji="1" lang="pl-PL" altLang="pl-PL" b="0"/>
              <a:t>z wymaganymi załącznikami/załącznikiem) lub</a:t>
            </a:r>
            <a:r>
              <a:rPr lang="pl-PL" altLang="pl-PL" b="0"/>
              <a:t> u</a:t>
            </a:r>
            <a:r>
              <a:rPr kumimoji="1" lang="pl-PL" altLang="pl-PL" b="0"/>
              <a:t>zupełnienie przez przedsiębiorcę (na wezwanie ABW) braków formalnych stwierdzonych we wniosku lub załączonej do niego dokumentacji.</a:t>
            </a:r>
            <a:endParaRPr lang="pl-PL" altLang="pl-PL" b="0">
              <a:solidFill>
                <a:srgbClr val="FFFF66"/>
              </a:solidFill>
            </a:endParaRPr>
          </a:p>
        </p:txBody>
      </p:sp>
      <p:sp>
        <p:nvSpPr>
          <p:cNvPr id="55301" name="Symbol zastępczy numeru slajdu 9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90E1623-D66A-430B-A3F4-C3570DD7D65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27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420938"/>
            <a:ext cx="8135938" cy="3168650"/>
          </a:xfrm>
        </p:spPr>
        <p:txBody>
          <a:bodyPr/>
          <a:lstStyle/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Struktura kapitału</a:t>
            </a:r>
            <a:r>
              <a:rPr lang="pl-PL" altLang="pl-PL" smtClean="0"/>
              <a:t> i powiązania kapitałowe.</a:t>
            </a:r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Sytuacja finansowa i źródła pochodzenia środków finansowych.</a:t>
            </a:r>
            <a:endParaRPr lang="pl-PL" altLang="pl-PL" smtClean="0"/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Struktura organizacyjna.</a:t>
            </a:r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1125538"/>
            <a:ext cx="7396162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Sprawdzenia przedsiębiorcy </a:t>
            </a:r>
            <a:br>
              <a:rPr lang="pl-PL" dirty="0" smtClean="0"/>
            </a:br>
            <a:r>
              <a:rPr lang="pl-PL" dirty="0" smtClean="0"/>
              <a:t>art. 57 ust. 2 ustawy (1/2) </a:t>
            </a:r>
          </a:p>
        </p:txBody>
      </p:sp>
      <p:sp>
        <p:nvSpPr>
          <p:cNvPr id="5734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BF1319B-D694-4161-8D49-6CFED8F8BB06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28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276475"/>
            <a:ext cx="8135938" cy="3673475"/>
          </a:xfrm>
        </p:spPr>
        <p:txBody>
          <a:bodyPr/>
          <a:lstStyle/>
          <a:p>
            <a:pPr marL="681038" indent="-401638" algn="just">
              <a:lnSpc>
                <a:spcPct val="150000"/>
              </a:lnSpc>
            </a:pPr>
            <a:r>
              <a:rPr lang="pl-PL" altLang="pl-PL" smtClean="0"/>
              <a:t>Osoby wchodzące w skład organów zarządzających, kontrolnych, osoby działające z ich upoważnienia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/>
              <a:t>System ochrony informacji niejawnych, w tym środki bezpieczeństwa fizycznego </a:t>
            </a:r>
            <a:r>
              <a:rPr lang="pl-PL" altLang="pl-PL" sz="2000" smtClean="0"/>
              <a:t>(wzór formularza – </a:t>
            </a:r>
            <a:r>
              <a:rPr lang="pl-PL" altLang="pl-PL" sz="2000" u="sng" smtClean="0"/>
              <a:t>www.abw.gov.pl).</a:t>
            </a:r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063625" y="917575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Sprawdzenia przedsiębiorcy </a:t>
            </a:r>
            <a:br>
              <a:rPr lang="pl-PL" dirty="0" smtClean="0"/>
            </a:br>
            <a:r>
              <a:rPr lang="pl-PL" dirty="0" smtClean="0"/>
              <a:t>art. 57 ust. 2 ustawy (2/2) </a:t>
            </a:r>
          </a:p>
        </p:txBody>
      </p:sp>
      <p:sp>
        <p:nvSpPr>
          <p:cNvPr id="5939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4DC30C35-5761-448B-8BAA-C7E67D2CF90C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29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3" name="Rectangle 5"/>
          <p:cNvSpPr>
            <a:spLocks noGrp="1" noChangeArrowheads="1"/>
          </p:cNvSpPr>
          <p:nvPr>
            <p:ph type="title"/>
          </p:nvPr>
        </p:nvSpPr>
        <p:spPr>
          <a:xfrm>
            <a:off x="769938" y="1052513"/>
            <a:ext cx="7772400" cy="811212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Podmioty bezpieczeństwa przemysłowego</a:t>
            </a:r>
            <a:endParaRPr lang="pl-PL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700338" y="3644900"/>
            <a:ext cx="5170487" cy="904875"/>
          </a:xfrm>
          <a:prstGeom prst="rect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1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dirty="0">
                <a:solidFill>
                  <a:srgbClr val="FF0000"/>
                </a:solidFill>
              </a:rPr>
              <a:t>WYKONAWCA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dirty="0">
                <a:solidFill>
                  <a:schemeClr val="bg1"/>
                </a:solidFill>
              </a:rPr>
              <a:t>(art. 1 ust. 2 pkt 6 ustawy)</a:t>
            </a:r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2700338" y="5111750"/>
            <a:ext cx="5199062" cy="904875"/>
          </a:xfrm>
          <a:prstGeom prst="rect">
            <a:avLst/>
          </a:prstGeom>
          <a:solidFill>
            <a:srgbClr val="33CCCC"/>
          </a:solidFill>
          <a:ln w="57150">
            <a:solidFill>
              <a:srgbClr val="00206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pl-PL" altLang="pl-PL">
                <a:solidFill>
                  <a:srgbClr val="FF0000"/>
                </a:solidFill>
              </a:rPr>
              <a:t>PODWYKONAWCA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pl-PL" altLang="pl-PL" b="0">
                <a:solidFill>
                  <a:schemeClr val="bg1"/>
                </a:solidFill>
              </a:rPr>
              <a:t>(art. 1 ust. 2 pkt 6 i art. 54 ust. 6 ustawy)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700338" y="2235200"/>
            <a:ext cx="5180012" cy="904875"/>
          </a:xfrm>
          <a:prstGeom prst="rect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 anchorCtr="1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dirty="0">
                <a:solidFill>
                  <a:srgbClr val="FF0000"/>
                </a:solidFill>
              </a:rPr>
              <a:t>ZLECAJĄCY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dirty="0">
                <a:solidFill>
                  <a:schemeClr val="bg1"/>
                </a:solidFill>
              </a:rPr>
              <a:t>(art. 1 ust. 2 pkt 1-5 ustawy)</a:t>
            </a:r>
          </a:p>
        </p:txBody>
      </p:sp>
      <p:sp>
        <p:nvSpPr>
          <p:cNvPr id="43" name="Prostokąt 42"/>
          <p:cNvSpPr/>
          <p:nvPr/>
        </p:nvSpPr>
        <p:spPr bwMode="auto">
          <a:xfrm>
            <a:off x="1438275" y="2593975"/>
            <a:ext cx="1223963" cy="46038"/>
          </a:xfrm>
          <a:prstGeom prst="rect">
            <a:avLst/>
          </a:prstGeom>
          <a:solidFill>
            <a:srgbClr val="002060"/>
          </a:solidFill>
          <a:ln w="28575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CC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Prostokąt 43"/>
          <p:cNvSpPr/>
          <p:nvPr/>
        </p:nvSpPr>
        <p:spPr bwMode="auto">
          <a:xfrm>
            <a:off x="1438275" y="2603500"/>
            <a:ext cx="46038" cy="1152525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Prostokąt 45"/>
          <p:cNvSpPr/>
          <p:nvPr/>
        </p:nvSpPr>
        <p:spPr bwMode="auto">
          <a:xfrm>
            <a:off x="1431925" y="4116388"/>
            <a:ext cx="1223963" cy="44450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CC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Prostokąt 46"/>
          <p:cNvSpPr/>
          <p:nvPr/>
        </p:nvSpPr>
        <p:spPr bwMode="auto">
          <a:xfrm>
            <a:off x="1422400" y="4116388"/>
            <a:ext cx="46038" cy="1150937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Strzałka w prawo 49"/>
          <p:cNvSpPr/>
          <p:nvPr/>
        </p:nvSpPr>
        <p:spPr bwMode="auto">
          <a:xfrm>
            <a:off x="1438275" y="3756025"/>
            <a:ext cx="1179513" cy="71438"/>
          </a:xfrm>
          <a:prstGeom prst="rightArrow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Strzałka w prawo 50"/>
          <p:cNvSpPr/>
          <p:nvPr/>
        </p:nvSpPr>
        <p:spPr bwMode="auto">
          <a:xfrm>
            <a:off x="1422400" y="5267325"/>
            <a:ext cx="1177925" cy="73025"/>
          </a:xfrm>
          <a:prstGeom prst="rightArrow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2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2AD9DA27-F9CD-4CF1-B265-987BE810CC6C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ChangeArrowheads="1"/>
          </p:cNvSpPr>
          <p:nvPr/>
        </p:nvSpPr>
        <p:spPr bwMode="auto">
          <a:xfrm>
            <a:off x="323850" y="1844675"/>
            <a:ext cx="8439150" cy="4524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1463" indent="-271463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FF0000"/>
                </a:solidFill>
                <a:cs typeface="Arial" charset="0"/>
              </a:rPr>
              <a:t>Kierownik przedsiębiorcy</a:t>
            </a:r>
          </a:p>
          <a:p>
            <a:pPr marL="271463" indent="-271463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FF0000"/>
                </a:solidFill>
                <a:cs typeface="Arial" charset="0"/>
              </a:rPr>
              <a:t>Pełnomocnik ochrony, zastępca pełnomocnika ochrony</a:t>
            </a:r>
            <a:endParaRPr lang="pl-PL" sz="2000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Pion ochrony:</a:t>
            </a:r>
          </a:p>
          <a:p>
            <a:pPr lvl="1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kierownik kancelarii tajnej</a:t>
            </a:r>
            <a:r>
              <a:rPr lang="pl-PL" sz="2000" b="0" dirty="0">
                <a:solidFill>
                  <a:srgbClr val="000000"/>
                </a:solidFill>
                <a:cs typeface="Arial" charset="0"/>
              </a:rPr>
              <a:t>;</a:t>
            </a:r>
            <a:endParaRPr lang="pl-PL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lvl="1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inspektor bezpieczeństwa teleinformatycznego</a:t>
            </a:r>
            <a:r>
              <a:rPr lang="pl-PL" sz="2000" b="0" dirty="0">
                <a:solidFill>
                  <a:srgbClr val="000000"/>
                </a:solidFill>
                <a:cs typeface="Arial" charset="0"/>
              </a:rPr>
              <a:t>;</a:t>
            </a: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Administrator systemu</a:t>
            </a:r>
            <a:endParaRPr lang="pl-PL" sz="2000" b="0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Pozostałe osoby wskazane w kwestionariuszu</a:t>
            </a:r>
          </a:p>
        </p:txBody>
      </p:sp>
      <p:sp>
        <p:nvSpPr>
          <p:cNvPr id="61443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F0ABDAE-3770-4610-BD51-BAABED90686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30</a:t>
            </a:fld>
            <a:endParaRPr lang="pl-PL" altLang="pl-PL" sz="140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sprawdzające osoby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4163" y="1989138"/>
            <a:ext cx="8534400" cy="4535487"/>
          </a:xfrm>
        </p:spPr>
        <p:txBody>
          <a:bodyPr/>
          <a:lstStyle/>
          <a:p>
            <a:pPr marL="85725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altLang="pl-PL" dirty="0" smtClean="0">
                <a:sym typeface="Wingdings" panose="05000000000000000000" pitchFamily="2" charset="2"/>
              </a:rPr>
              <a:t>Ustawa o ochronie informacji niejawnych umożliwia pełnienie funkcji kierownika przedsiębiorcy przez osobę nieposiadającą obywatelstwa polskiego, ale czy istnieje możliwość skutecznego przeprowadzenia wobec niego poszerzonego postępowania sprawdzającego?</a:t>
            </a:r>
            <a:endParaRPr lang="pl-PL" altLang="pl-PL" b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sz="800" b="1" dirty="0" smtClean="0">
              <a:sym typeface="Symbol" panose="05050102010706020507" pitchFamily="18" charset="2"/>
            </a:endParaRPr>
          </a:p>
          <a:p>
            <a:pPr marL="444500" indent="-358775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altLang="pl-PL" b="1" dirty="0" smtClean="0">
                <a:sym typeface="Symbol" panose="05050102010706020507" pitchFamily="18" charset="2"/>
              </a:rPr>
              <a:t>	</a:t>
            </a:r>
            <a:endParaRPr lang="pl-PL" altLang="pl-PL" dirty="0" smtClean="0">
              <a:sym typeface="Symbol" panose="05050102010706020507" pitchFamily="18" charset="2"/>
            </a:endParaRPr>
          </a:p>
        </p:txBody>
      </p:sp>
      <p:sp>
        <p:nvSpPr>
          <p:cNvPr id="428039" name="Rectangle 7"/>
          <p:cNvSpPr>
            <a:spLocks noGrp="1" noChangeArrowheads="1"/>
          </p:cNvSpPr>
          <p:nvPr>
            <p:ph type="title"/>
          </p:nvPr>
        </p:nvSpPr>
        <p:spPr>
          <a:xfrm>
            <a:off x="971550" y="1125538"/>
            <a:ext cx="7751763" cy="901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Obywatelstwo polskie </a:t>
            </a:r>
            <a:endParaRPr lang="pl-PL" dirty="0"/>
          </a:p>
        </p:txBody>
      </p:sp>
      <p:sp>
        <p:nvSpPr>
          <p:cNvPr id="63492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373BE5F-6A69-452D-B017-FF7EE915FC2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31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458200" cy="4941887"/>
          </a:xfrm>
        </p:spPr>
        <p:txBody>
          <a:bodyPr/>
          <a:lstStyle/>
          <a:p>
            <a:pPr algn="just"/>
            <a:r>
              <a:rPr lang="pl-PL" altLang="pl-PL" b="1" smtClean="0">
                <a:solidFill>
                  <a:srgbClr val="FF0000"/>
                </a:solidFill>
              </a:rPr>
              <a:t>OBLIGATORYJNIE:</a:t>
            </a:r>
          </a:p>
          <a:p>
            <a:pPr lvl="1" algn="just"/>
            <a:r>
              <a:rPr lang="pl-PL" altLang="pl-PL" smtClean="0"/>
              <a:t>wniosek przedsiębiorcy (ewentualne podjęcie na wniosek przedsiębiorcy złożony w okresie 3 lat od zawieszenia).</a:t>
            </a:r>
          </a:p>
          <a:p>
            <a:pPr algn="just"/>
            <a:r>
              <a:rPr lang="pl-PL" altLang="pl-PL" b="1" smtClean="0">
                <a:solidFill>
                  <a:srgbClr val="FF0000"/>
                </a:solidFill>
              </a:rPr>
              <a:t>FAKULTATYWNIE:</a:t>
            </a:r>
          </a:p>
          <a:p>
            <a:pPr lvl="1" algn="just"/>
            <a:r>
              <a:rPr lang="pl-PL" altLang="pl-PL" smtClean="0"/>
              <a:t>wstrzymanie prowadzenia działalności gospodarczej;</a:t>
            </a:r>
          </a:p>
          <a:p>
            <a:pPr lvl="1" algn="just"/>
            <a:r>
              <a:rPr lang="pl-PL" altLang="pl-PL" smtClean="0"/>
              <a:t>postępowanie upadłościowe;</a:t>
            </a:r>
          </a:p>
          <a:p>
            <a:pPr lvl="1" algn="just"/>
            <a:r>
              <a:rPr lang="pl-PL" altLang="pl-PL" smtClean="0"/>
              <a:t>nieregulowanie zobowiązań publicznoprawnych;</a:t>
            </a:r>
          </a:p>
          <a:p>
            <a:pPr lvl="1" algn="just"/>
            <a:r>
              <a:rPr lang="pl-PL" altLang="pl-PL" smtClean="0"/>
              <a:t>rozstrzygnięcie zagadnienia wstępnego przez inny organ/sąd.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zawieszenie postępowania bezpieczeństwa przemysłowego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 =  zawieszenie postępowań sprawdzających</a:t>
            </a:r>
          </a:p>
        </p:txBody>
      </p:sp>
      <p:sp>
        <p:nvSpPr>
          <p:cNvPr id="463877" name="Rectangle 5"/>
          <p:cNvSpPr>
            <a:spLocks noGrp="1" noChangeArrowheads="1"/>
          </p:cNvSpPr>
          <p:nvPr>
            <p:ph type="title"/>
          </p:nvPr>
        </p:nvSpPr>
        <p:spPr>
          <a:xfrm>
            <a:off x="1023938" y="838200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Zawieszenie postępowania</a:t>
            </a:r>
            <a:endParaRPr lang="pl-PL" dirty="0"/>
          </a:p>
        </p:txBody>
      </p:sp>
      <p:sp>
        <p:nvSpPr>
          <p:cNvPr id="6554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486BD79-09EE-4BA2-AA84-38866CCB215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32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58200" cy="44878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altLang="pl-PL" dirty="0" smtClean="0"/>
              <a:t>Postępowanie bezpieczeństwa przemysłowego </a:t>
            </a:r>
            <a:r>
              <a:rPr lang="pl-PL" altLang="pl-PL" b="1" dirty="0" smtClean="0">
                <a:solidFill>
                  <a:srgbClr val="FF0000"/>
                </a:solidFill>
              </a:rPr>
              <a:t>powinno</a:t>
            </a:r>
            <a:r>
              <a:rPr lang="pl-PL" altLang="pl-PL" dirty="0" smtClean="0"/>
              <a:t> być zakończone w terminie nie dłuższym niż 6 miesięcy, licząc od dnia przedłożenia wszystkich dokumentów niezbędnych do jego przeprowadzenia.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/>
          </a:p>
          <a:p>
            <a:pPr marL="85725" indent="0" algn="just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altLang="pl-PL" b="1" dirty="0">
                <a:solidFill>
                  <a:srgbClr val="002060"/>
                </a:solidFill>
              </a:rPr>
              <a:t>Pamiętaj</a:t>
            </a:r>
            <a:r>
              <a:rPr lang="pl-PL" altLang="pl-PL" dirty="0"/>
              <a:t>:</a:t>
            </a:r>
          </a:p>
          <a:p>
            <a:pPr marL="85725" indent="0"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None/>
              <a:defRPr/>
            </a:pPr>
            <a:r>
              <a:rPr lang="pl-PL" altLang="pl-PL" dirty="0" smtClean="0">
                <a:solidFill>
                  <a:srgbClr val="002060"/>
                </a:solidFill>
              </a:rPr>
              <a:t>ABW prowadząc postępowanie bezpieczeństwa przemysłowego kieruje się zasadami bezstronności i obiektywizmu oraz obowiązana jest do wykazania najwyższej staranności co do jego zgodności z przepisami ustawy.</a:t>
            </a:r>
            <a:endParaRPr lang="pl-PL" altLang="pl-PL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</p:txBody>
      </p:sp>
      <p:sp>
        <p:nvSpPr>
          <p:cNvPr id="432137" name="Rectangle 9"/>
          <p:cNvSpPr>
            <a:spLocks noGrp="1" noChangeArrowheads="1"/>
          </p:cNvSpPr>
          <p:nvPr>
            <p:ph type="title"/>
          </p:nvPr>
        </p:nvSpPr>
        <p:spPr>
          <a:xfrm>
            <a:off x="1187450" y="908050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endParaRPr lang="pl-PL" dirty="0"/>
          </a:p>
        </p:txBody>
      </p:sp>
      <p:sp>
        <p:nvSpPr>
          <p:cNvPr id="6758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E7067B0-4150-4C65-9DB0-66457B19205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33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ymbol zastępczy numeru slajdu 15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6553E00-EAF4-4DC2-965D-34BBD7BCA92D}" type="slidenum">
              <a:rPr lang="en-US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34</a:t>
            </a:fld>
            <a:endParaRPr lang="en-US" altLang="pl-PL" sz="1400" smtClean="0"/>
          </a:p>
        </p:txBody>
      </p:sp>
      <p:grpSp>
        <p:nvGrpSpPr>
          <p:cNvPr id="2" name="Grupa 17"/>
          <p:cNvGrpSpPr>
            <a:grpSpLocks/>
          </p:cNvGrpSpPr>
          <p:nvPr/>
        </p:nvGrpSpPr>
        <p:grpSpPr bwMode="auto">
          <a:xfrm>
            <a:off x="242888" y="2286000"/>
            <a:ext cx="8597900" cy="3859213"/>
            <a:chOff x="242888" y="2286000"/>
            <a:chExt cx="8597900" cy="3859488"/>
          </a:xfrm>
        </p:grpSpPr>
        <p:sp>
          <p:nvSpPr>
            <p:cNvPr id="481300" name="Text Box 20"/>
            <p:cNvSpPr txBox="1">
              <a:spLocks noChangeArrowheads="1"/>
            </p:cNvSpPr>
            <p:nvPr/>
          </p:nvSpPr>
          <p:spPr bwMode="auto">
            <a:xfrm>
              <a:off x="2484438" y="2492390"/>
              <a:ext cx="3848100" cy="425480"/>
            </a:xfrm>
            <a:prstGeom prst="rect">
              <a:avLst/>
            </a:prstGeom>
            <a:noFill/>
            <a:ln w="63500" algn="ctr">
              <a:noFill/>
              <a:miter lim="800000"/>
              <a:headEnd/>
              <a:tailEnd/>
            </a:ln>
            <a:effectLst/>
          </p:spPr>
          <p:txBody>
            <a:bodyPr anchorCtr="1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pl-PL" sz="2400" dirty="0">
                  <a:solidFill>
                    <a:srgbClr val="FF0000"/>
                  </a:solidFill>
                  <a:cs typeface="+mn-cs"/>
                </a:rPr>
                <a:t>Zakończenie postępowania</a:t>
              </a:r>
            </a:p>
          </p:txBody>
        </p:sp>
        <p:sp>
          <p:nvSpPr>
            <p:cNvPr id="481301" name="Text Box 21"/>
            <p:cNvSpPr txBox="1">
              <a:spLocks noChangeArrowheads="1"/>
            </p:cNvSpPr>
            <p:nvPr/>
          </p:nvSpPr>
          <p:spPr bwMode="auto">
            <a:xfrm>
              <a:off x="250825" y="4437216"/>
              <a:ext cx="2405063" cy="1090690"/>
            </a:xfrm>
            <a:prstGeom prst="rect">
              <a:avLst/>
            </a:prstGeom>
            <a:noFill/>
            <a:ln w="63500" algn="ctr">
              <a:noFill/>
              <a:miter lim="800000"/>
              <a:headEnd/>
              <a:tailEnd/>
            </a:ln>
            <a:effectLst/>
          </p:spPr>
          <p:txBody>
            <a:bodyPr anchorCtr="1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pl-PL" sz="2400" dirty="0">
                  <a:solidFill>
                    <a:srgbClr val="002060"/>
                  </a:solidFill>
                  <a:cs typeface="+mn-cs"/>
                </a:rPr>
                <a:t>Świadectwo bezpieczeństwa przemysłowego</a:t>
              </a:r>
            </a:p>
          </p:txBody>
        </p:sp>
        <p:sp>
          <p:nvSpPr>
            <p:cNvPr id="481302" name="Text Box 22"/>
            <p:cNvSpPr txBox="1">
              <a:spLocks noChangeArrowheads="1"/>
            </p:cNvSpPr>
            <p:nvPr/>
          </p:nvSpPr>
          <p:spPr bwMode="auto">
            <a:xfrm>
              <a:off x="3008313" y="4391175"/>
              <a:ext cx="2767012" cy="1754313"/>
            </a:xfrm>
            <a:prstGeom prst="rect">
              <a:avLst/>
            </a:prstGeom>
            <a:noFill/>
            <a:ln w="63500" algn="ctr">
              <a:noFill/>
              <a:miter lim="800000"/>
              <a:headEnd/>
              <a:tailEnd/>
            </a:ln>
            <a:effectLst/>
          </p:spPr>
          <p:txBody>
            <a:bodyPr anchorCtr="1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pl-PL" sz="2400" dirty="0">
                  <a:solidFill>
                    <a:srgbClr val="002060"/>
                  </a:solidFill>
                  <a:cs typeface="+mn-cs"/>
                </a:rPr>
                <a:t>Decyzja </a:t>
              </a:r>
              <a:br>
                <a:rPr lang="pl-PL" sz="2400" dirty="0">
                  <a:solidFill>
                    <a:srgbClr val="002060"/>
                  </a:solidFill>
                  <a:cs typeface="+mn-cs"/>
                </a:rPr>
              </a:br>
              <a:r>
                <a:rPr lang="pl-PL" sz="2400" dirty="0">
                  <a:solidFill>
                    <a:srgbClr val="002060"/>
                  </a:solidFill>
                  <a:cs typeface="+mn-cs"/>
                </a:rPr>
                <a:t>o odmowie wydania świadectwa bezpieczeństwa przemysłowego</a:t>
              </a:r>
            </a:p>
          </p:txBody>
        </p:sp>
        <p:sp>
          <p:nvSpPr>
            <p:cNvPr id="481296" name="Rectangle 16"/>
            <p:cNvSpPr>
              <a:spLocks noChangeArrowheads="1"/>
            </p:cNvSpPr>
            <p:nvPr/>
          </p:nvSpPr>
          <p:spPr bwMode="auto">
            <a:xfrm>
              <a:off x="2370138" y="2286000"/>
              <a:ext cx="4089400" cy="901764"/>
            </a:xfrm>
            <a:prstGeom prst="rect">
              <a:avLst/>
            </a:prstGeom>
            <a:noFill/>
            <a:ln w="635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297" name="Rectangle 17"/>
            <p:cNvSpPr>
              <a:spLocks noChangeArrowheads="1"/>
            </p:cNvSpPr>
            <p:nvPr/>
          </p:nvSpPr>
          <p:spPr bwMode="auto">
            <a:xfrm>
              <a:off x="242888" y="4330846"/>
              <a:ext cx="2465387" cy="1803529"/>
            </a:xfrm>
            <a:prstGeom prst="rect">
              <a:avLst/>
            </a:prstGeom>
            <a:noFill/>
            <a:ln w="635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298" name="Rectangle 18"/>
            <p:cNvSpPr>
              <a:spLocks noChangeArrowheads="1"/>
            </p:cNvSpPr>
            <p:nvPr/>
          </p:nvSpPr>
          <p:spPr bwMode="auto">
            <a:xfrm>
              <a:off x="2947988" y="4330846"/>
              <a:ext cx="2886075" cy="1803529"/>
            </a:xfrm>
            <a:prstGeom prst="rect">
              <a:avLst/>
            </a:prstGeom>
            <a:noFill/>
            <a:ln w="635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299" name="Rectangle 19"/>
            <p:cNvSpPr>
              <a:spLocks noChangeArrowheads="1"/>
            </p:cNvSpPr>
            <p:nvPr/>
          </p:nvSpPr>
          <p:spPr bwMode="auto">
            <a:xfrm>
              <a:off x="6075363" y="4330846"/>
              <a:ext cx="2765425" cy="1803529"/>
            </a:xfrm>
            <a:prstGeom prst="rect">
              <a:avLst/>
            </a:prstGeom>
            <a:noFill/>
            <a:ln w="63500" algn="ctr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303" name="Text Box 23"/>
            <p:cNvSpPr txBox="1">
              <a:spLocks noChangeArrowheads="1"/>
            </p:cNvSpPr>
            <p:nvPr/>
          </p:nvSpPr>
          <p:spPr bwMode="auto">
            <a:xfrm>
              <a:off x="6194425" y="4361011"/>
              <a:ext cx="2584450" cy="1754312"/>
            </a:xfrm>
            <a:prstGeom prst="rect">
              <a:avLst/>
            </a:prstGeom>
            <a:noFill/>
            <a:ln w="63500" algn="ctr">
              <a:noFill/>
              <a:miter lim="800000"/>
              <a:headEnd/>
              <a:tailEnd/>
            </a:ln>
            <a:effectLst/>
          </p:spPr>
          <p:txBody>
            <a:bodyPr anchorCtr="1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pl-PL" sz="2400" dirty="0">
                  <a:solidFill>
                    <a:srgbClr val="002060"/>
                  </a:solidFill>
                  <a:cs typeface="+mn-cs"/>
                </a:rPr>
                <a:t>Decyzja </a:t>
              </a:r>
              <a:br>
                <a:rPr lang="pl-PL" sz="2400" dirty="0">
                  <a:solidFill>
                    <a:srgbClr val="002060"/>
                  </a:solidFill>
                  <a:cs typeface="+mn-cs"/>
                </a:rPr>
              </a:br>
              <a:r>
                <a:rPr lang="pl-PL" sz="2400" dirty="0">
                  <a:solidFill>
                    <a:srgbClr val="002060"/>
                  </a:solidFill>
                  <a:cs typeface="+mn-cs"/>
                </a:rPr>
                <a:t>o umorzeniu postępowania bezpieczeństwa przemysłowego</a:t>
              </a:r>
            </a:p>
          </p:txBody>
        </p:sp>
        <p:sp>
          <p:nvSpPr>
            <p:cNvPr id="481306" name="Freeform 26"/>
            <p:cNvSpPr>
              <a:spLocks/>
            </p:cNvSpPr>
            <p:nvPr/>
          </p:nvSpPr>
          <p:spPr bwMode="auto">
            <a:xfrm>
              <a:off x="1508125" y="3571967"/>
              <a:ext cx="12700" cy="7588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478"/>
                </a:cxn>
              </a:cxnLst>
              <a:rect l="0" t="0" r="r" b="b"/>
              <a:pathLst>
                <a:path w="8" h="478">
                  <a:moveTo>
                    <a:pt x="0" y="0"/>
                  </a:moveTo>
                  <a:lnTo>
                    <a:pt x="8" y="478"/>
                  </a:lnTo>
                </a:path>
              </a:pathLst>
            </a:custGeom>
            <a:noFill/>
            <a:ln w="63500" cap="flat" cmpd="sng">
              <a:solidFill>
                <a:srgbClr val="FF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 anchorCtr="1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308" name="Line 28"/>
            <p:cNvSpPr>
              <a:spLocks noChangeShapeType="1"/>
            </p:cNvSpPr>
            <p:nvPr/>
          </p:nvSpPr>
          <p:spPr bwMode="auto">
            <a:xfrm>
              <a:off x="7596188" y="3610069"/>
              <a:ext cx="0" cy="720776"/>
            </a:xfrm>
            <a:prstGeom prst="line">
              <a:avLst/>
            </a:prstGeom>
            <a:noFill/>
            <a:ln w="635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 anchor="ctr" anchorCtr="1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481309" name="Freeform 29"/>
            <p:cNvSpPr>
              <a:spLocks/>
            </p:cNvSpPr>
            <p:nvPr/>
          </p:nvSpPr>
          <p:spPr bwMode="auto">
            <a:xfrm>
              <a:off x="1476375" y="3573555"/>
              <a:ext cx="6119813" cy="107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3978" y="0"/>
                </a:cxn>
                <a:cxn ang="0">
                  <a:pos x="3978" y="6"/>
                </a:cxn>
              </a:cxnLst>
              <a:rect l="0" t="0" r="r" b="b"/>
              <a:pathLst>
                <a:path w="3978" h="6">
                  <a:moveTo>
                    <a:pt x="0" y="0"/>
                  </a:moveTo>
                  <a:lnTo>
                    <a:pt x="6" y="0"/>
                  </a:lnTo>
                  <a:lnTo>
                    <a:pt x="3978" y="0"/>
                  </a:lnTo>
                  <a:lnTo>
                    <a:pt x="3978" y="6"/>
                  </a:lnTo>
                </a:path>
              </a:pathLst>
            </a:custGeom>
            <a:noFill/>
            <a:ln w="63500" cap="flat" cmpd="sng">
              <a:solidFill>
                <a:srgbClr val="FF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 anchorCtr="1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4419600" y="3213166"/>
              <a:ext cx="0" cy="1081165"/>
            </a:xfrm>
            <a:prstGeom prst="line">
              <a:avLst/>
            </a:prstGeom>
            <a:noFill/>
            <a:ln w="635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 anchor="ctr" anchorCtr="1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19" name="Rectangle 9"/>
          <p:cNvSpPr>
            <a:spLocks noGrp="1" noChangeArrowheads="1"/>
          </p:cNvSpPr>
          <p:nvPr>
            <p:ph type="title"/>
          </p:nvPr>
        </p:nvSpPr>
        <p:spPr>
          <a:xfrm>
            <a:off x="1187450" y="908050"/>
            <a:ext cx="7396163" cy="1143000"/>
          </a:xfrm>
        </p:spPr>
        <p:txBody>
          <a:bodyPr/>
          <a:lstStyle/>
          <a:p>
            <a:pPr algn="l">
              <a:defRPr/>
            </a:pPr>
            <a:r>
              <a:rPr lang="pl-PL" dirty="0" smtClean="0"/>
              <a:t>Postępowanie bezpieczeństwa przemysłowego</a:t>
            </a:r>
            <a:endParaRPr lang="pl-PL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Odmowa wydania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obligatoryjne </a:t>
            </a:r>
            <a:r>
              <a:rPr lang="pl-PL" dirty="0" smtClean="0"/>
              <a:t>(1/2)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420938"/>
            <a:ext cx="8637587" cy="4027487"/>
          </a:xfrm>
        </p:spPr>
        <p:txBody>
          <a:bodyPr/>
          <a:lstStyle/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Kierownik przedsiębiorcy – odmowa, cofnięcie poświadczenia.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Sytuacja finansowa – brak możliwości ustalenia struktury kapitałowej i źródeł pochodzenia środków finansowych.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System ochrony informacji niejawnych – niezorganizowanie </a:t>
            </a:r>
            <a:br>
              <a:rPr lang="pl-PL" altLang="pl-PL" smtClean="0"/>
            </a:br>
            <a:r>
              <a:rPr lang="pl-PL" altLang="pl-PL" smtClean="0"/>
              <a:t>w terminie 6 miesięcy od daty wszczęcia postępowania (świadectwo I i II stopnia).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Kwestionariusz – zatajenie, podanie nieprawdziwych danych.</a:t>
            </a:r>
          </a:p>
        </p:txBody>
      </p:sp>
      <p:sp>
        <p:nvSpPr>
          <p:cNvPr id="71684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D842FA9-79F6-4831-8C72-69346109234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35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133600"/>
            <a:ext cx="8839200" cy="3959225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dotyczące członków organów zarządzających, kontrolnych oraz osób działających</a:t>
            </a:r>
            <a:br>
              <a:rPr lang="pl-PL" altLang="pl-PL" smtClean="0"/>
            </a:br>
            <a:r>
              <a:rPr lang="pl-PL" altLang="pl-PL" smtClean="0"/>
              <a:t>z ich upoważnienia.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altLang="pl-PL" smtClean="0"/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Niepowiadomienie o zmianie danych zawartych</a:t>
            </a:r>
            <a:br>
              <a:rPr lang="pl-PL" altLang="pl-PL" smtClean="0"/>
            </a:br>
            <a:r>
              <a:rPr lang="pl-PL" altLang="pl-PL" smtClean="0"/>
              <a:t>w kwestionariuszu – 30 dni.</a:t>
            </a:r>
          </a:p>
        </p:txBody>
      </p:sp>
      <p:sp>
        <p:nvSpPr>
          <p:cNvPr id="73731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452ECECA-6BF1-4631-B572-8A2CCD53C38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36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Odmowa wydania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fakultatywne </a:t>
            </a:r>
            <a:r>
              <a:rPr lang="pl-PL" dirty="0" smtClean="0"/>
              <a:t>(2/2)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534400" cy="2286000"/>
          </a:xfrm>
        </p:spPr>
        <p:txBody>
          <a:bodyPr/>
          <a:lstStyle/>
          <a:p>
            <a:pPr marL="827088" lvl="1" algn="just">
              <a:lnSpc>
                <a:spcPct val="150000"/>
              </a:lnSpc>
              <a:spcBef>
                <a:spcPct val="30000"/>
              </a:spcBef>
              <a:buFont typeface="Wingdings" panose="05000000000000000000" pitchFamily="2" charset="2"/>
              <a:buChar char="q"/>
            </a:pPr>
            <a:r>
              <a:rPr lang="pl-PL" altLang="pl-PL" b="1" smtClean="0">
                <a:solidFill>
                  <a:srgbClr val="FF0000"/>
                </a:solidFill>
              </a:rPr>
              <a:t>Przesłanki uzasadniające umorzenie:</a:t>
            </a:r>
          </a:p>
          <a:p>
            <a:pPr marL="827088" lvl="1" algn="just">
              <a:lnSpc>
                <a:spcPct val="110000"/>
              </a:lnSpc>
            </a:pPr>
            <a:r>
              <a:rPr lang="pl-PL" altLang="pl-PL" smtClean="0"/>
              <a:t>wycofanie wniosku;</a:t>
            </a:r>
          </a:p>
          <a:p>
            <a:pPr marL="827088" lvl="1" algn="just">
              <a:lnSpc>
                <a:spcPct val="110000"/>
              </a:lnSpc>
            </a:pPr>
            <a:r>
              <a:rPr lang="pl-PL" altLang="pl-PL" smtClean="0"/>
              <a:t>wydanie orzeczenia o zakazie prowadzenia działalności gospodarczej;</a:t>
            </a:r>
          </a:p>
          <a:p>
            <a:pPr marL="827088" lvl="1" algn="just">
              <a:lnSpc>
                <a:spcPct val="110000"/>
              </a:lnSpc>
            </a:pPr>
            <a:r>
              <a:rPr lang="pl-PL" altLang="pl-PL" smtClean="0"/>
              <a:t>przejęcie lub likwidacja.</a:t>
            </a:r>
          </a:p>
        </p:txBody>
      </p:sp>
      <p:sp>
        <p:nvSpPr>
          <p:cNvPr id="434181" name="Rectangle 5"/>
          <p:cNvSpPr>
            <a:spLocks noGrp="1" noChangeArrowheads="1"/>
          </p:cNvSpPr>
          <p:nvPr>
            <p:ph type="title"/>
          </p:nvPr>
        </p:nvSpPr>
        <p:spPr>
          <a:xfrm>
            <a:off x="1023938" y="838200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Umorzenie postępowania</a:t>
            </a:r>
            <a:endParaRPr lang="pl-PL" dirty="0"/>
          </a:p>
        </p:txBody>
      </p:sp>
      <p:sp>
        <p:nvSpPr>
          <p:cNvPr id="434182" name="Text Box 6"/>
          <p:cNvSpPr txBox="1">
            <a:spLocks noChangeArrowheads="1"/>
          </p:cNvSpPr>
          <p:nvPr/>
        </p:nvSpPr>
        <p:spPr bwMode="auto">
          <a:xfrm>
            <a:off x="395288" y="4652963"/>
            <a:ext cx="8477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buClr>
                <a:schemeClr val="tx1"/>
              </a:buClr>
              <a:buFont typeface="Symbol" panose="05050102010706020507" pitchFamily="18" charset="2"/>
              <a:buNone/>
            </a:pPr>
            <a:endParaRPr kumimoji="1" lang="pl-PL" altLang="pl-PL"/>
          </a:p>
          <a:p>
            <a:pPr algn="ctr">
              <a:lnSpc>
                <a:spcPct val="100000"/>
              </a:lnSpc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kumimoji="1" lang="pl-PL" altLang="pl-PL">
                <a:solidFill>
                  <a:srgbClr val="002060"/>
                </a:solidFill>
              </a:rPr>
              <a:t>umorzenie postępowania bezpieczeństwa przemysłowego</a:t>
            </a:r>
          </a:p>
          <a:p>
            <a:pPr algn="ctr">
              <a:lnSpc>
                <a:spcPct val="100000"/>
              </a:lnSpc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kumimoji="1" lang="pl-PL" altLang="pl-PL">
                <a:solidFill>
                  <a:srgbClr val="002060"/>
                </a:solidFill>
              </a:rPr>
              <a:t> =  umorzenie postępowań sprawdzających</a:t>
            </a:r>
            <a:endParaRPr kumimoji="1" lang="pl-PL" altLang="pl-PL" b="0">
              <a:solidFill>
                <a:srgbClr val="002060"/>
              </a:solidFill>
            </a:endParaRPr>
          </a:p>
        </p:txBody>
      </p:sp>
      <p:sp>
        <p:nvSpPr>
          <p:cNvPr id="75781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2E4F6044-EE4A-4FEC-9177-77D7366C69A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37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276475"/>
            <a:ext cx="8135938" cy="3673475"/>
          </a:xfrm>
        </p:spPr>
        <p:txBody>
          <a:bodyPr/>
          <a:lstStyle/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Ustalenie, czy przedsiębiorca nie utracił zdolności do ochrony informacji niejawnych. </a:t>
            </a:r>
          </a:p>
          <a:p>
            <a:pPr marL="681038" indent="-401638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>
              <a:cs typeface="Times New Roman" panose="02020603050405020304" pitchFamily="18" charset="0"/>
            </a:endParaRPr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Sprawdzenie może być prowadzone w zakresie elementów, o których mowa w art. 57 ust. 2 ustawy (sprawdzanych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toku postępowania bezpieczeństwa przemysłowego).</a:t>
            </a:r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063625" y="917575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Sprawdzenie przedsiębiorcy w okresie ważności świadectwa (art. 65 ustawy) </a:t>
            </a:r>
          </a:p>
        </p:txBody>
      </p:sp>
      <p:sp>
        <p:nvSpPr>
          <p:cNvPr id="7782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C5D84284-4115-4D68-8D6A-3DA58447523F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38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obligatoryjne </a:t>
            </a:r>
            <a:r>
              <a:rPr lang="pl-PL" dirty="0" smtClean="0"/>
              <a:t>(1/2) 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637587" cy="3667125"/>
          </a:xfrm>
        </p:spPr>
        <p:txBody>
          <a:bodyPr/>
          <a:lstStyle/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Kierownik przedsiębiorcy – odmowa, cofnięcie poświadczenia.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Sytuacja finansowa – brak możliwości ustalenia struktury kapitałowej i źródeł pochodzenia środków finansowych.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Utrata funkcjonalności systemu ochrony informacji niejawnych.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Kwestionariusz – zatajenie, podanie nieprawdziwych danych.</a:t>
            </a:r>
          </a:p>
        </p:txBody>
      </p:sp>
      <p:sp>
        <p:nvSpPr>
          <p:cNvPr id="7987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A7FC60A0-AE58-4393-8133-7685DAE5EEDF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39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3538" y="1773238"/>
            <a:ext cx="8382000" cy="5084762"/>
          </a:xfrm>
        </p:spPr>
        <p:txBody>
          <a:bodyPr/>
          <a:lstStyle/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Sejm, Senat i Prezydent RP;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organy administracji rządowej;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organy jednostek samorządu terytorialnego, jednostki im podległe lub przez nie nadzorowane;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sądy, trybunały, organy kontroli państwowej i ochrony prawa;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jednostki organizacyjne podległe MON lub przez niego nadzorowane;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Narodowy Bank Polski;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państwowe osoby prawne i inne państwowe jednostki organizacyjne;</a:t>
            </a:r>
          </a:p>
          <a:p>
            <a:pPr marL="447675" indent="-447675" algn="just">
              <a:buFont typeface="Wingdings" panose="05000000000000000000" pitchFamily="2" charset="2"/>
              <a:buChar char="ü"/>
            </a:pPr>
            <a:r>
              <a:rPr lang="pl-PL" altLang="pl-PL" sz="2300" smtClean="0"/>
              <a:t>jednostki organizacyjne podległe organom władzy publicznej lub przez nie nadzorowane.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023938" y="1117600"/>
            <a:ext cx="7772400" cy="508000"/>
          </a:xfrm>
        </p:spPr>
        <p:txBody>
          <a:bodyPr lIns="92075" tIns="46038" rIns="92075" bIns="46038"/>
          <a:lstStyle/>
          <a:p>
            <a:pPr>
              <a:lnSpc>
                <a:spcPts val="3200"/>
              </a:lnSpc>
              <a:spcBef>
                <a:spcPts val="600"/>
              </a:spcBef>
              <a:defRPr/>
            </a:pPr>
            <a:r>
              <a:rPr lang="pl-PL" dirty="0" smtClean="0"/>
              <a:t>Zlecający (organy władzy publicznej)</a:t>
            </a:r>
            <a:endParaRPr lang="pl-PL" dirty="0"/>
          </a:p>
        </p:txBody>
      </p:sp>
      <p:sp>
        <p:nvSpPr>
          <p:cNvPr id="1126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1803621-2538-41FE-A892-F9F6FFCC8FE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</a:t>
            </a:fld>
            <a:endParaRPr lang="pl-PL" altLang="pl-PL" sz="1400" smtClean="0"/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4840288" y="1766888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839200" cy="3887788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dotyczące członków organów zarządzających, kontrolnych oraz osób działających</a:t>
            </a:r>
            <a:br>
              <a:rPr lang="pl-PL" altLang="pl-PL" smtClean="0"/>
            </a:br>
            <a:r>
              <a:rPr lang="pl-PL" altLang="pl-PL" smtClean="0"/>
              <a:t>z ich upoważnienia.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altLang="pl-PL" smtClean="0"/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Niewykonanie przez przedsiębiorcę obowiązku informowania – 30 dni.</a:t>
            </a:r>
          </a:p>
        </p:txBody>
      </p:sp>
      <p:sp>
        <p:nvSpPr>
          <p:cNvPr id="81923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A7944236-77AD-4A8E-9FA1-B92F023D8A4B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40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fakultatywne </a:t>
            </a:r>
            <a:r>
              <a:rPr lang="pl-PL" dirty="0" smtClean="0"/>
              <a:t>(2/2)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839200" cy="3886200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Brak akredytacji systemu teleinformatycznego.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wobec osób wymienionych w art. 57 ust. 2 pkt 4 ustawy.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Niewykonywanie obowiązków z art. 70 ust. 1 ustawy.</a:t>
            </a:r>
          </a:p>
          <a:p>
            <a:pPr marL="895350" lvl="1" indent="-354013" algn="just">
              <a:lnSpc>
                <a:spcPct val="200000"/>
              </a:lnSpc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83971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1DB88BFF-9ED1-4EF6-9984-B8409A0E266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- </a:t>
            </a:r>
            <a:r>
              <a:rPr lang="pl-PL" dirty="0" smtClean="0">
                <a:solidFill>
                  <a:srgbClr val="FF0000"/>
                </a:solidFill>
              </a:rPr>
              <a:t>najczęściej występujące przesłanki cofnięcia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6" name="Rectangle 6"/>
          <p:cNvSpPr>
            <a:spLocks noGrp="1" noChangeArrowheads="1"/>
          </p:cNvSpPr>
          <p:nvPr>
            <p:ph type="title"/>
          </p:nvPr>
        </p:nvSpPr>
        <p:spPr>
          <a:xfrm rot="10800000" flipV="1">
            <a:off x="1023938" y="1023938"/>
            <a:ext cx="7751762" cy="54133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Procedury odwoławcze</a:t>
            </a:r>
          </a:p>
        </p:txBody>
      </p:sp>
      <p:grpSp>
        <p:nvGrpSpPr>
          <p:cNvPr id="2" name="Grupa 14"/>
          <p:cNvGrpSpPr>
            <a:grpSpLocks/>
          </p:cNvGrpSpPr>
          <p:nvPr/>
        </p:nvGrpSpPr>
        <p:grpSpPr bwMode="auto">
          <a:xfrm>
            <a:off x="107950" y="2060575"/>
            <a:ext cx="8883650" cy="4005263"/>
            <a:chOff x="196961" y="1816373"/>
            <a:chExt cx="8711779" cy="4004988"/>
          </a:xfrm>
        </p:grpSpPr>
        <p:sp>
          <p:nvSpPr>
            <p:cNvPr id="86021" name="Rectangle 2"/>
            <p:cNvSpPr>
              <a:spLocks noChangeArrowheads="1"/>
            </p:cNvSpPr>
            <p:nvPr/>
          </p:nvSpPr>
          <p:spPr bwMode="auto">
            <a:xfrm>
              <a:off x="3283867" y="2767086"/>
              <a:ext cx="5624873" cy="1911201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0" anchor="ctr" anchorCtr="1"/>
            <a:lstStyle>
              <a:lvl1pPr marL="574675" indent="-239713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2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 sz="2000">
                  <a:solidFill>
                    <a:srgbClr val="FF0000"/>
                  </a:solidFill>
                  <a:cs typeface="Times New Roman" panose="02020603050405020304" pitchFamily="18" charset="0"/>
                </a:rPr>
                <a:t>ODWOŁANIE do KPRM</a:t>
              </a:r>
            </a:p>
            <a:p>
              <a:pPr algn="ctr" eaLnBrk="1" hangingPunct="1">
                <a:lnSpc>
                  <a:spcPct val="2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 sz="2000">
                  <a:solidFill>
                    <a:srgbClr val="FF0000"/>
                  </a:solidFill>
                  <a:cs typeface="Times New Roman" panose="02020603050405020304" pitchFamily="18" charset="0"/>
                </a:rPr>
                <a:t>SKARGA do SĄDU ADMINISTRACYJNEGO</a:t>
              </a:r>
            </a:p>
          </p:txBody>
        </p:sp>
        <p:sp>
          <p:nvSpPr>
            <p:cNvPr id="506888" name="AutoShape 8"/>
            <p:cNvSpPr>
              <a:spLocks noChangeArrowheads="1"/>
            </p:cNvSpPr>
            <p:nvPr/>
          </p:nvSpPr>
          <p:spPr bwMode="auto">
            <a:xfrm>
              <a:off x="2739194" y="3481547"/>
              <a:ext cx="403207" cy="480979"/>
            </a:xfrm>
            <a:prstGeom prst="notchedRightArrow">
              <a:avLst>
                <a:gd name="adj1" fmla="val 50000"/>
                <a:gd name="adj2" fmla="val 37541"/>
              </a:avLst>
            </a:prstGeom>
            <a:noFill/>
            <a:ln w="635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grpSp>
          <p:nvGrpSpPr>
            <p:cNvPr id="86023" name="Grupa 13"/>
            <p:cNvGrpSpPr>
              <a:grpSpLocks/>
            </p:cNvGrpSpPr>
            <p:nvPr/>
          </p:nvGrpSpPr>
          <p:grpSpPr bwMode="auto">
            <a:xfrm>
              <a:off x="196961" y="1816373"/>
              <a:ext cx="2400939" cy="4004988"/>
              <a:chOff x="196961" y="1816373"/>
              <a:chExt cx="2400939" cy="4004988"/>
            </a:xfrm>
          </p:grpSpPr>
          <p:sp>
            <p:nvSpPr>
              <p:cNvPr id="506887" name="Rectangle 7"/>
              <p:cNvSpPr>
                <a:spLocks noChangeArrowheads="1"/>
              </p:cNvSpPr>
              <p:nvPr/>
            </p:nvSpPr>
            <p:spPr bwMode="auto">
              <a:xfrm>
                <a:off x="196961" y="1816373"/>
                <a:ext cx="2400565" cy="4004988"/>
              </a:xfrm>
              <a:prstGeom prst="rect">
                <a:avLst/>
              </a:prstGeom>
              <a:noFill/>
              <a:ln w="63500" cap="rnd" algn="ctr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86025" name="Grupa 12"/>
              <p:cNvGrpSpPr>
                <a:grpSpLocks/>
              </p:cNvGrpSpPr>
              <p:nvPr/>
            </p:nvGrpSpPr>
            <p:grpSpPr bwMode="auto">
              <a:xfrm>
                <a:off x="338193" y="2247900"/>
                <a:ext cx="2047860" cy="2859177"/>
                <a:chOff x="338193" y="2038334"/>
                <a:chExt cx="2047860" cy="2859177"/>
              </a:xfrm>
            </p:grpSpPr>
            <p:sp>
              <p:nvSpPr>
                <p:cNvPr id="506883" name="Rectangle 3"/>
                <p:cNvSpPr>
                  <a:spLocks noChangeArrowheads="1"/>
                </p:cNvSpPr>
                <p:nvPr/>
              </p:nvSpPr>
              <p:spPr bwMode="auto">
                <a:xfrm>
                  <a:off x="338629" y="4297435"/>
                  <a:ext cx="2047175" cy="600034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marL="457200" indent="-457200" algn="ctr" eaLnBrk="1" hangingPunct="1">
                    <a:lnSpc>
                      <a:spcPct val="150000"/>
                    </a:lnSpc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COFNIĘCIE</a:t>
                  </a:r>
                </a:p>
              </p:txBody>
            </p:sp>
            <p:sp>
              <p:nvSpPr>
                <p:cNvPr id="506884" name="Rectangle 4"/>
                <p:cNvSpPr>
                  <a:spLocks noChangeArrowheads="1"/>
                </p:cNvSpPr>
                <p:nvPr/>
              </p:nvSpPr>
              <p:spPr bwMode="auto">
                <a:xfrm>
                  <a:off x="338629" y="3187848"/>
                  <a:ext cx="2047175" cy="600034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marL="457200" indent="-457200" algn="ctr" eaLnBrk="1" hangingPunct="1">
                    <a:lnSpc>
                      <a:spcPct val="150000"/>
                    </a:lnSpc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ODMOWA</a:t>
                  </a:r>
                </a:p>
              </p:txBody>
            </p:sp>
            <p:sp>
              <p:nvSpPr>
                <p:cNvPr id="506885" name="Rectangle 5"/>
                <p:cNvSpPr>
                  <a:spLocks noChangeArrowheads="1"/>
                </p:cNvSpPr>
                <p:nvPr/>
              </p:nvSpPr>
              <p:spPr bwMode="auto">
                <a:xfrm>
                  <a:off x="338629" y="2038577"/>
                  <a:ext cx="2047175" cy="685753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marL="457200" indent="-457200" algn="ctr" eaLnBrk="1" hangingPunct="1"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UMORZENIE</a:t>
                  </a:r>
                </a:p>
              </p:txBody>
            </p:sp>
            <p:sp>
              <p:nvSpPr>
                <p:cNvPr id="50688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917211" y="3813280"/>
                  <a:ext cx="7783" cy="493679"/>
                </a:xfrm>
                <a:prstGeom prst="line">
                  <a:avLst/>
                </a:prstGeom>
                <a:noFill/>
                <a:ln w="63500">
                  <a:solidFill>
                    <a:srgbClr val="FF9900"/>
                  </a:solidFill>
                  <a:round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algn="ctr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itchFamily="2" charset="2"/>
                    <a:buNone/>
                    <a:defRPr/>
                  </a:pPr>
                  <a:endParaRPr lang="pl-PL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506890" name="Line 10"/>
                <p:cNvSpPr>
                  <a:spLocks noChangeShapeType="1"/>
                </p:cNvSpPr>
                <p:nvPr/>
              </p:nvSpPr>
              <p:spPr bwMode="auto">
                <a:xfrm flipH="1" flipV="1">
                  <a:off x="1924995" y="2724330"/>
                  <a:ext cx="0" cy="463518"/>
                </a:xfrm>
                <a:prstGeom prst="line">
                  <a:avLst/>
                </a:prstGeom>
                <a:noFill/>
                <a:ln w="63500">
                  <a:solidFill>
                    <a:srgbClr val="FF9900"/>
                  </a:solidFill>
                  <a:round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algn="ctr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itchFamily="2" charset="2"/>
                    <a:buNone/>
                    <a:defRPr/>
                  </a:pPr>
                  <a:endParaRPr lang="pl-PL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</p:grpSp>
        </p:grpSp>
      </p:grpSp>
      <p:sp>
        <p:nvSpPr>
          <p:cNvPr id="86020" name="Symbol zastępczy numeru slajdu 1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A7F0A53-A2F1-4B26-9C90-DBA121B8E53A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42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187575"/>
            <a:ext cx="8132762" cy="4316413"/>
          </a:xfrm>
        </p:spPr>
        <p:txBody>
          <a:bodyPr anchor="t"/>
          <a:lstStyle/>
          <a:p>
            <a:pPr marL="0" indent="0"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pl-PL" altLang="pl-PL" b="1" dirty="0" smtClean="0">
                <a:solidFill>
                  <a:srgbClr val="FF0000"/>
                </a:solidFill>
              </a:rPr>
              <a:t>Informowanie w terminie 30 dni  odpowiednio ABW lub SKW o:</a:t>
            </a:r>
          </a:p>
          <a:p>
            <a:pPr marL="574675" lvl="1" indent="-384175" algn="just">
              <a:lnSpc>
                <a:spcPct val="100000"/>
              </a:lnSpc>
              <a:defRPr/>
            </a:pPr>
            <a:r>
              <a:rPr lang="pl-PL" altLang="pl-PL" dirty="0" smtClean="0"/>
              <a:t>zmianach danych zawartych w kwestionariuszu;</a:t>
            </a:r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 smtClean="0"/>
              <a:t>zawarciu umowy związanej z dostępem do informacji niejawnych </a:t>
            </a:r>
            <a:r>
              <a:rPr lang="pl-PL" altLang="pl-PL" b="1" dirty="0" smtClean="0">
                <a:solidFill>
                  <a:srgbClr val="FF0000"/>
                </a:solidFill>
              </a:rPr>
              <a:t>(o klauzuli „poufne” lub wyższej)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z uwzględnieniem nazwy i adresu zlecającego, przedmiotu umowy, najwyższej klauzuli tajności informacji niejawnych udostępnianych wykonawcy, wypowiedzenia, zakończenia umowy;</a:t>
            </a:r>
          </a:p>
          <a:p>
            <a:pPr marL="190500" lvl="1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1100138"/>
            <a:ext cx="8305800" cy="1087437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Obowiązki informacyjne przedsiębiorcy </a:t>
            </a:r>
            <a:br>
              <a:rPr lang="pl-PL" dirty="0" smtClean="0"/>
            </a:br>
            <a:r>
              <a:rPr lang="pl-PL" dirty="0" smtClean="0"/>
              <a:t>wobec ABW lub SKW (1/3)</a:t>
            </a:r>
          </a:p>
        </p:txBody>
      </p:sp>
      <p:sp>
        <p:nvSpPr>
          <p:cNvPr id="8806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F4E20CC-696E-4080-BE7A-229C93F1D22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71488" y="2370138"/>
            <a:ext cx="8337550" cy="4284662"/>
          </a:xfrm>
        </p:spPr>
        <p:txBody>
          <a:bodyPr anchor="t"/>
          <a:lstStyle/>
          <a:p>
            <a:pPr marL="574675" lvl="1" indent="-384175" algn="just">
              <a:lnSpc>
                <a:spcPct val="150000"/>
              </a:lnSpc>
              <a:defRPr/>
            </a:pPr>
            <a:endParaRPr lang="pl-PL" altLang="pl-PL" dirty="0" smtClean="0"/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/>
              <a:t>zawarciu umowy z podwykonawcą, wypowiedzeniu oraz zakończeniu tej umowy;</a:t>
            </a:r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 smtClean="0"/>
              <a:t>ogłoszeniu upadłości, likwidacji lub rozwiązaniu jednostki organizacyjnej albo innej formie zakończenia działalności.</a:t>
            </a:r>
          </a:p>
          <a:p>
            <a:pPr marL="190500" lvl="1" indent="0" algn="just">
              <a:buFont typeface="Wingdings" panose="05000000000000000000" pitchFamily="2" charset="2"/>
              <a:buNone/>
              <a:tabLst>
                <a:tab pos="574675" algn="l"/>
              </a:tabLst>
              <a:defRPr/>
            </a:pPr>
            <a:endParaRPr lang="pl-PL" altLang="pl-PL" sz="2500" dirty="0" smtClean="0"/>
          </a:p>
          <a:p>
            <a:pPr marL="574675" lvl="1" indent="-384175" algn="just">
              <a:buFont typeface="Wingdings" panose="05000000000000000000" pitchFamily="2" charset="2"/>
              <a:buNone/>
              <a:tabLst>
                <a:tab pos="574675" algn="l"/>
              </a:tabLst>
              <a:defRPr/>
            </a:pPr>
            <a:endParaRPr lang="pl-PL" altLang="pl-PL" sz="2800" dirty="0" smtClean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1100138"/>
            <a:ext cx="8305800" cy="1087437"/>
          </a:xfrm>
        </p:spPr>
        <p:txBody>
          <a:bodyPr lIns="92075" tIns="46038" rIns="92075" bIns="46038"/>
          <a:lstStyle/>
          <a:p>
            <a:pPr marL="571500" indent="-571500">
              <a:defRPr/>
            </a:pPr>
            <a:r>
              <a:rPr lang="pl-PL" dirty="0"/>
              <a:t>Obowiązki informacyjne przedsiębiorcy </a:t>
            </a:r>
            <a:br>
              <a:rPr lang="pl-PL" dirty="0"/>
            </a:br>
            <a:r>
              <a:rPr lang="pl-PL" dirty="0"/>
              <a:t>wobec ABW lub SKW </a:t>
            </a:r>
            <a:r>
              <a:rPr lang="pl-PL" dirty="0" smtClean="0"/>
              <a:t>(2/3)</a:t>
            </a:r>
          </a:p>
        </p:txBody>
      </p:sp>
      <p:sp>
        <p:nvSpPr>
          <p:cNvPr id="8909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0D01ADA8-AB8A-412B-BFC0-72F45143A242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2184400"/>
            <a:ext cx="8416925" cy="4052888"/>
          </a:xfrm>
        </p:spPr>
        <p:txBody>
          <a:bodyPr anchor="t"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Przedsiębiorca, w czasie realizacji umowy, ma obowiązek </a:t>
            </a:r>
            <a:r>
              <a:rPr lang="pl-PL" altLang="pl-PL" b="1" smtClean="0">
                <a:solidFill>
                  <a:srgbClr val="FF0000"/>
                </a:solidFill>
              </a:rPr>
              <a:t>niezwłocznego informowania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osoby wyznaczonej przez zlecającego (o której mowa w art. 71 ust. 3 ustawy) o: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 zmianach w systemie ochrony informacji niejawnych;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 zmianach osób wykonujących umowę;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altLang="pl-PL" smtClean="0"/>
              <a:t> potrzebie zawarcia z podwykonawcą umowy związanej </a:t>
            </a:r>
            <a:br>
              <a:rPr lang="pl-PL" altLang="pl-PL" smtClean="0"/>
            </a:br>
            <a:r>
              <a:rPr lang="pl-PL" altLang="pl-PL" smtClean="0"/>
              <a:t>   z dostępem do informacji niejawnych.</a:t>
            </a:r>
            <a:endParaRPr lang="pl-PL" altLang="pl-PL" sz="3200" smtClean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przedsiębiorcy wobec </a:t>
            </a:r>
            <a:br>
              <a:rPr lang="pl-PL" dirty="0" smtClean="0"/>
            </a:br>
            <a:r>
              <a:rPr lang="pl-PL" dirty="0" smtClean="0"/>
              <a:t>zlecającego (3/3) </a:t>
            </a:r>
          </a:p>
        </p:txBody>
      </p:sp>
      <p:sp>
        <p:nvSpPr>
          <p:cNvPr id="9011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7A05769-D36B-42CE-9B93-1672C78EFC9C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2400300"/>
            <a:ext cx="8416925" cy="3765550"/>
          </a:xfrm>
        </p:spPr>
        <p:txBody>
          <a:bodyPr anchor="t"/>
          <a:lstStyle/>
          <a:p>
            <a:pPr algn="just"/>
            <a:r>
              <a:rPr lang="pl-PL" altLang="pl-PL" smtClean="0"/>
              <a:t>Wprowadzenie do umowy instrukcji bezpieczeństwa przemysłowego.</a:t>
            </a:r>
          </a:p>
          <a:p>
            <a:pPr algn="just"/>
            <a:r>
              <a:rPr lang="pl-PL" altLang="pl-PL" smtClean="0">
                <a:cs typeface="Times New Roman" panose="02020603050405020304" pitchFamily="18" charset="0"/>
              </a:rPr>
              <a:t>W</a:t>
            </a:r>
            <a:r>
              <a:rPr lang="pl-PL" altLang="pl-PL" smtClean="0"/>
              <a:t>yznaczenie osoby odpowiedzialnej za nadzorowanie, kontrolę i doradztwo w zakresie ochrony informacji niejawnych.</a:t>
            </a:r>
          </a:p>
          <a:p>
            <a:pPr algn="just"/>
            <a:r>
              <a:rPr lang="pl-PL" altLang="pl-PL" smtClean="0"/>
              <a:t>Wypełnianie obowiązków informacyjnych wobec ABW lub SKW.</a:t>
            </a:r>
          </a:p>
          <a:p>
            <a:pPr algn="just">
              <a:buFont typeface="Wingdings" panose="05000000000000000000" pitchFamily="2" charset="2"/>
              <a:buNone/>
            </a:pPr>
            <a:endParaRPr lang="pl-PL" altLang="pl-PL" sz="140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1600" b="1" smtClean="0">
                <a:solidFill>
                  <a:srgbClr val="002060"/>
                </a:solidFill>
              </a:rPr>
              <a:t>POWYŻSZE OBOWIĄZKI        KLAUZULA „POUFNE” LUB WYŻSZA</a:t>
            </a:r>
            <a:endParaRPr lang="pl-PL" altLang="pl-PL" sz="1600" smtClean="0">
              <a:solidFill>
                <a:srgbClr val="002060"/>
              </a:solidFill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(1/3)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808413" y="5516563"/>
            <a:ext cx="360362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1141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506972C-949B-4838-8372-8555933D226D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46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727200"/>
            <a:ext cx="8416925" cy="4725988"/>
          </a:xfrm>
        </p:spPr>
        <p:txBody>
          <a:bodyPr anchor="t"/>
          <a:lstStyle/>
          <a:p>
            <a:pPr algn="just">
              <a:lnSpc>
                <a:spcPct val="100000"/>
              </a:lnSpc>
            </a:pPr>
            <a:r>
              <a:rPr lang="pl-PL" altLang="pl-PL" smtClean="0"/>
              <a:t>Sporządzenie </a:t>
            </a:r>
            <a:r>
              <a:rPr lang="pl-PL" altLang="pl-PL" b="1" smtClean="0">
                <a:solidFill>
                  <a:srgbClr val="FF0000"/>
                </a:solidFill>
              </a:rPr>
              <a:t>instrukcji bezpieczeństwa przemysłowego </a:t>
            </a:r>
            <a:r>
              <a:rPr lang="pl-PL" altLang="pl-PL" smtClean="0"/>
              <a:t>określającej</a:t>
            </a:r>
            <a:r>
              <a:rPr lang="pl-PL" altLang="pl-PL" sz="1800" smtClean="0"/>
              <a:t>: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wymagania dotyczące ochrony informacji niejawnych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(odnoszące się do wykonawcy/członków konsorcjum, podwykonawcy, pracowników, informowania o ew. zmianach w toku realizacji umowy);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odpowiedzialność wykonawcy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– niewykonywanie/nienależyte wykonywanie obowiązków wynikających z ustawy/nieprzestrzeganie wymagań określonych w instrukcji;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klauzule tajności</a:t>
            </a:r>
            <a:r>
              <a:rPr lang="pl-PL" altLang="pl-PL" sz="1900" smtClean="0">
                <a:solidFill>
                  <a:srgbClr val="002060"/>
                </a:solidFill>
              </a:rPr>
              <a:t>  </a:t>
            </a:r>
            <a:r>
              <a:rPr lang="pl-PL" altLang="pl-PL" sz="1900" smtClean="0"/>
              <a:t>wytworzonych przez przedsiębiorcę materiałów;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postępowanie z przekazanymi i wytworzonymi materiałami niejawnymi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(określenie miejsca, sposobu i formy przetwarzania, informowania o naruszeniu przepisów, postępowanie po zakończeniu realizacji umowy).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None/>
            </a:pPr>
            <a:endParaRPr lang="pl-PL" altLang="pl-PL" sz="1900" smtClean="0"/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1600" b="1" smtClean="0">
                <a:solidFill>
                  <a:srgbClr val="002060"/>
                </a:solidFill>
              </a:rPr>
              <a:t>POWYŻSZE OBOWIĄZKI         KLAUZULA „POUFNE” LUB WYŻSZA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7747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(2/3)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843338" y="6102350"/>
            <a:ext cx="287337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2165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84C5F484-F15F-4B07-AF45-F404B9AD78C6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47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989138"/>
            <a:ext cx="8429625" cy="4868862"/>
          </a:xfrm>
        </p:spPr>
        <p:txBody>
          <a:bodyPr anchor="t"/>
          <a:lstStyle/>
          <a:p>
            <a:pPr algn="just"/>
            <a:r>
              <a:rPr lang="pl-PL" altLang="pl-PL" smtClean="0"/>
              <a:t>Obowiązki informacyjne wobec ABW lub SKW – niezwłoczne: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informowanie o zawarciu umowy </a:t>
            </a:r>
            <a:r>
              <a:rPr lang="pl-PL" altLang="pl-PL" smtClean="0"/>
              <a:t>(nazwa i adres przedsiębiorcy, z którym zawarto umowę, przedmiot umowy, klauzula tajności, naruszenie przepisów)</a:t>
            </a:r>
            <a:br>
              <a:rPr lang="pl-PL" altLang="pl-PL" smtClean="0"/>
            </a:br>
            <a:r>
              <a:rPr lang="pl-PL" altLang="pl-PL" smtClean="0"/>
              <a:t>i zakończeniu wykonywania umowy;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przesłanie kopii instrukcji </a:t>
            </a:r>
            <a:r>
              <a:rPr lang="pl-PL" altLang="pl-PL" smtClean="0"/>
              <a:t>bezpieczeństwa przemysłowego;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przesłanie kopii świadectwa </a:t>
            </a:r>
            <a:r>
              <a:rPr lang="pl-PL" altLang="pl-PL" smtClean="0"/>
              <a:t>bezpieczeństwa przemysłowego.</a:t>
            </a:r>
          </a:p>
          <a:p>
            <a:pPr lvl="1" algn="just"/>
            <a:endParaRPr lang="pl-PL" altLang="pl-PL" sz="800" smtClean="0"/>
          </a:p>
          <a:p>
            <a:pPr lvl="1" algn="just"/>
            <a:endParaRPr lang="pl-PL" altLang="pl-PL" sz="80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1600" b="1" smtClean="0">
                <a:solidFill>
                  <a:srgbClr val="002060"/>
                </a:solidFill>
              </a:rPr>
              <a:t>POWYŻSZE OBOWIĄZKI        KLAUZULA „POUFNE” LUB WYŻSZA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(3/3)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852863" y="6442075"/>
            <a:ext cx="287337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3189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F7AA06A-3334-40FA-B489-941760CC98C6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48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424862" cy="4718050"/>
          </a:xfrm>
        </p:spPr>
        <p:txBody>
          <a:bodyPr/>
          <a:lstStyle/>
          <a:p>
            <a:pPr marL="361950" indent="-361950" algn="just">
              <a:lnSpc>
                <a:spcPct val="150000"/>
              </a:lnSpc>
            </a:pPr>
            <a:endParaRPr lang="pl-PL" altLang="pl-PL" sz="2200" b="1" smtClean="0"/>
          </a:p>
          <a:p>
            <a:pPr marL="361950" indent="-361950"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Przedsiębiorca: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świadectwo bezpieczeństwa przemysłowego </a:t>
            </a:r>
            <a:r>
              <a:rPr lang="pl-PL" altLang="pl-PL" sz="2200" b="1" smtClean="0">
                <a:sym typeface="Symbol" panose="05050102010706020507" pitchFamily="18" charset="2"/>
              </a:rPr>
              <a:t></a:t>
            </a:r>
            <a:r>
              <a:rPr lang="pl-PL" altLang="pl-PL" sz="2200" smtClean="0">
                <a:sym typeface="Symbol" panose="05050102010706020507" pitchFamily="18" charset="2"/>
              </a:rPr>
              <a:t> </a:t>
            </a:r>
            <a:r>
              <a:rPr lang="pl-PL" altLang="pl-PL" sz="2200" b="1" smtClean="0">
                <a:solidFill>
                  <a:srgbClr val="002060"/>
                </a:solidFill>
                <a:sym typeface="Symbol" panose="05050102010706020507" pitchFamily="18" charset="2"/>
              </a:rPr>
              <a:t>NIE</a:t>
            </a:r>
            <a:endParaRPr lang="pl-PL" altLang="pl-PL" sz="2200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spełnianie wymagań ustawy w zakresie ochrony informacji niejawnych o klauzuli „zastrzeżone” </a:t>
            </a:r>
            <a:r>
              <a:rPr lang="pl-PL" altLang="pl-PL" sz="2200" b="1" smtClean="0">
                <a:sym typeface="Symbol" panose="05050102010706020507" pitchFamily="18" charset="2"/>
              </a:rPr>
              <a:t></a:t>
            </a:r>
            <a:r>
              <a:rPr lang="pl-PL" altLang="pl-PL" sz="2200" smtClean="0">
                <a:sym typeface="Symbol" panose="05050102010706020507" pitchFamily="18" charset="2"/>
              </a:rPr>
              <a:t> </a:t>
            </a:r>
            <a:r>
              <a:rPr lang="pl-PL" altLang="pl-PL" sz="2200" b="1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200" smtClean="0">
              <a:solidFill>
                <a:srgbClr val="002060"/>
              </a:solidFill>
            </a:endParaRPr>
          </a:p>
          <a:p>
            <a:pPr marL="361950" indent="-361950"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Zatrudnione osoby (wykonujące umowy/zadania) - wymagane: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 pisemne upoważnienie kierownika jednostki organizacyjnej;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 zaświadczenie o przeszkoleniu w zakresie oin;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stosowanie zasady „need-to-know”.</a:t>
            </a:r>
          </a:p>
          <a:p>
            <a:pPr marL="361950" indent="-361950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2200" smtClean="0">
              <a:sym typeface="Wingdings" panose="05000000000000000000" pitchFamily="2" charset="2"/>
            </a:endParaRP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title"/>
          </p:nvPr>
        </p:nvSpPr>
        <p:spPr>
          <a:xfrm>
            <a:off x="1403350" y="908050"/>
            <a:ext cx="7407275" cy="85407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Warunki dostępu do informacji niejawnych</a:t>
            </a:r>
            <a:br>
              <a:rPr lang="pl-PL" dirty="0" smtClean="0"/>
            </a:br>
            <a:r>
              <a:rPr lang="pl-PL" dirty="0" smtClean="0"/>
              <a:t>o klauzuli „zastrzeżone” (1/2)</a:t>
            </a:r>
          </a:p>
        </p:txBody>
      </p:sp>
      <p:sp>
        <p:nvSpPr>
          <p:cNvPr id="94212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D45AA55-7D56-4AF2-B61A-858DAB78B92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49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420938"/>
            <a:ext cx="8458200" cy="4235450"/>
          </a:xfrm>
        </p:spPr>
        <p:txBody>
          <a:bodyPr/>
          <a:lstStyle/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przedsiębiorca w rozumieniu ustawy z dnia 6 marca 2018 r. </a:t>
            </a:r>
            <a:br>
              <a:rPr lang="pl-PL" altLang="pl-PL" sz="2200" smtClean="0"/>
            </a:br>
            <a:r>
              <a:rPr lang="pl-PL" altLang="pl-PL" sz="2200" smtClean="0"/>
              <a:t>Prawo przedsiębiorców – osoba fizyczna, osoba prawna lub jednostka organizacyjna niebędąca osobą prawną, której odrębna ustawa przyznaje zdolność prawną, wykonująca działalność gospodarczą, także wspólnicy spółki cywilnej w zakresie wykonywanej przez nich działalności gospodarczej;</a:t>
            </a:r>
          </a:p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każda inna jednostka organizacyjna, niezależnie od formy własności, która w ramach prowadzonej działalności gospodarczej zamierza realizować lub realizuje związane z dostępem do informacji niejawnych umowy lub zadania wynikające z przepisów prawa.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908050"/>
            <a:ext cx="7772400" cy="820738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Wykonawcy i podwykonawcy</a:t>
            </a:r>
            <a:endParaRPr lang="pl-PL" dirty="0"/>
          </a:p>
        </p:txBody>
      </p:sp>
      <p:sp>
        <p:nvSpPr>
          <p:cNvPr id="459782" name="Rectangle 6"/>
          <p:cNvSpPr>
            <a:spLocks noChangeArrowheads="1"/>
          </p:cNvSpPr>
          <p:nvPr/>
        </p:nvSpPr>
        <p:spPr bwMode="auto">
          <a:xfrm>
            <a:off x="250825" y="1916113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85725" algn="just">
              <a:lnSpc>
                <a:spcPct val="9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1" lang="pl-PL" sz="2400" dirty="0">
                <a:solidFill>
                  <a:srgbClr val="FF0000"/>
                </a:solidFill>
                <a:cs typeface="+mn-cs"/>
              </a:rPr>
              <a:t>PRZEDSIĘBIORCA – definicja:</a:t>
            </a:r>
          </a:p>
        </p:txBody>
      </p:sp>
      <p:sp>
        <p:nvSpPr>
          <p:cNvPr id="13317" name="Symbol zastępczy numeru slajdu 5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A33D8046-3976-4C32-897E-602533B439FA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901825"/>
            <a:ext cx="8424862" cy="4789488"/>
          </a:xfrm>
        </p:spPr>
        <p:txBody>
          <a:bodyPr/>
          <a:lstStyle/>
          <a:p>
            <a:pPr marL="360000" indent="-361950" algn="just">
              <a:lnSpc>
                <a:spcPct val="100000"/>
              </a:lnSpc>
              <a:defRPr/>
            </a:pPr>
            <a:r>
              <a:rPr lang="pl-PL" altLang="pl-PL" sz="2200" b="1" dirty="0" smtClean="0">
                <a:solidFill>
                  <a:srgbClr val="FF0000"/>
                </a:solidFill>
              </a:rPr>
              <a:t>Przetwarzanie informacji niejawnych w użytkowanych obiektach:</a:t>
            </a: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/>
              <a:t>zatrudnienie pełnomocnika ochrony </a:t>
            </a:r>
            <a:r>
              <a:rPr lang="pl-PL" altLang="pl-PL" sz="2000" b="1" dirty="0" smtClean="0">
                <a:sym typeface="Symbol" panose="05050102010706020507" pitchFamily="18" charset="2"/>
              </a:rPr>
              <a:t></a:t>
            </a:r>
            <a:r>
              <a:rPr lang="pl-PL" altLang="pl-PL" sz="2000" dirty="0" smtClean="0">
                <a:sym typeface="Symbol" panose="05050102010706020507" pitchFamily="18" charset="2"/>
              </a:rPr>
              <a:t> </a:t>
            </a:r>
            <a:r>
              <a:rPr lang="pl-PL" altLang="pl-PL" sz="2000" b="1" dirty="0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dirty="0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poziom zagrożeń </a:t>
            </a:r>
            <a:r>
              <a:rPr lang="pl-PL" altLang="pl-PL" sz="2000" b="1" dirty="0" smtClean="0">
                <a:sym typeface="Symbol" panose="05050102010706020507" pitchFamily="18" charset="2"/>
              </a:rPr>
              <a:t></a:t>
            </a:r>
            <a:r>
              <a:rPr lang="pl-PL" altLang="pl-PL" sz="2000" dirty="0" smtClean="0">
                <a:sym typeface="Symbol" panose="05050102010706020507" pitchFamily="18" charset="2"/>
              </a:rPr>
              <a:t> </a:t>
            </a:r>
            <a:r>
              <a:rPr lang="pl-PL" altLang="pl-PL" sz="2000" b="1" dirty="0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dirty="0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>
                <a:cs typeface="Times New Roman" panose="02020603050405020304" pitchFamily="18" charset="0"/>
              </a:rPr>
              <a:t>plan ochrony informacji niejawnych</a:t>
            </a:r>
            <a:r>
              <a:rPr lang="pl-PL" altLang="pl-PL" sz="2000" dirty="0" smtClean="0"/>
              <a:t> </a:t>
            </a:r>
            <a:r>
              <a:rPr lang="pl-PL" altLang="pl-PL" sz="2000" b="1" dirty="0" smtClean="0">
                <a:sym typeface="Symbol" panose="05050102010706020507" pitchFamily="18" charset="2"/>
              </a:rPr>
              <a:t></a:t>
            </a:r>
            <a:r>
              <a:rPr lang="pl-PL" altLang="pl-PL" sz="2000" dirty="0" smtClean="0">
                <a:sym typeface="Symbol" panose="05050102010706020507" pitchFamily="18" charset="2"/>
              </a:rPr>
              <a:t> </a:t>
            </a:r>
            <a:r>
              <a:rPr lang="pl-PL" altLang="pl-PL" sz="2000" b="1" dirty="0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>
                <a:sym typeface="Wingdings" panose="05000000000000000000" pitchFamily="2" charset="2"/>
              </a:rPr>
              <a:t>instrukcja dotycząca sposobu i trybu przetwarzania informacji niejawnych o klauzuli „zastrzeżone” </a:t>
            </a:r>
            <a:r>
              <a:rPr lang="pl-PL" altLang="pl-PL" sz="2000" b="1" dirty="0" smtClean="0">
                <a:sym typeface="Symbol" panose="05050102010706020507" pitchFamily="18" charset="2"/>
              </a:rPr>
              <a:t></a:t>
            </a:r>
            <a:r>
              <a:rPr lang="pl-PL" altLang="pl-PL" sz="2000" dirty="0" smtClean="0">
                <a:sym typeface="Symbol" panose="05050102010706020507" pitchFamily="18" charset="2"/>
              </a:rPr>
              <a:t> </a:t>
            </a:r>
            <a:r>
              <a:rPr lang="pl-PL" altLang="pl-PL" sz="2000" b="1" dirty="0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dirty="0" smtClean="0">
              <a:solidFill>
                <a:srgbClr val="002060"/>
              </a:solidFill>
            </a:endParaRPr>
          </a:p>
          <a:p>
            <a:pPr marL="361950" indent="-361950" algn="just">
              <a:lnSpc>
                <a:spcPct val="150000"/>
              </a:lnSpc>
              <a:defRPr/>
            </a:pPr>
            <a:r>
              <a:rPr lang="pl-PL" altLang="pl-PL" sz="2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Przetwarzanie w systemach teleinformatycznych - wymagania:</a:t>
            </a: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/>
              <a:t>akredytowany system teleinformatyczny</a:t>
            </a:r>
            <a:r>
              <a:rPr lang="pl-PL" altLang="pl-PL" sz="2000" dirty="0" smtClean="0">
                <a:cs typeface="Times New Roman" panose="02020603050405020304" pitchFamily="18" charset="0"/>
              </a:rPr>
              <a:t>;</a:t>
            </a:r>
          </a:p>
          <a:p>
            <a:pPr marL="722313" lvl="1" indent="-360363" algn="just">
              <a:lnSpc>
                <a:spcPct val="150000"/>
              </a:lnSpc>
              <a:defRPr/>
            </a:pPr>
            <a:r>
              <a:rPr lang="pl-PL" altLang="pl-PL" sz="2000" dirty="0" smtClean="0">
                <a:cs typeface="Times New Roman" panose="02020603050405020304" pitchFamily="18" charset="0"/>
              </a:rPr>
              <a:t>zatrudnienie inspektora bezpieczeństwa teleinformatycznego</a:t>
            </a:r>
            <a:br>
              <a:rPr lang="pl-PL" altLang="pl-PL" sz="2000" dirty="0" smtClean="0">
                <a:cs typeface="Times New Roman" panose="02020603050405020304" pitchFamily="18" charset="0"/>
              </a:rPr>
            </a:br>
            <a:r>
              <a:rPr lang="pl-PL" altLang="pl-PL" sz="2000" dirty="0" smtClean="0">
                <a:cs typeface="Times New Roman" panose="02020603050405020304" pitchFamily="18" charset="0"/>
              </a:rPr>
              <a:t>i administratora systemu.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908050"/>
            <a:ext cx="7407275" cy="85407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Warunki dostępu do informacji niejawnych</a:t>
            </a:r>
            <a:br>
              <a:rPr lang="pl-PL" dirty="0" smtClean="0"/>
            </a:br>
            <a:r>
              <a:rPr lang="pl-PL" dirty="0" smtClean="0"/>
              <a:t>o klauzuli „zastrzeżone” (2/2)</a:t>
            </a:r>
          </a:p>
        </p:txBody>
      </p:sp>
      <p:sp>
        <p:nvSpPr>
          <p:cNvPr id="9626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9A1E47E-4203-46EF-BA4C-B64BBA3A99B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50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1082675"/>
            <a:ext cx="6838950" cy="6175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458200" cy="4392612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Wniosek (prawidłowo podpisany) + załączona dokumentacja.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Kierownik przedsiębiorcy </a:t>
            </a:r>
            <a:r>
              <a:rPr lang="pl-PL" sz="2000" dirty="0" smtClean="0">
                <a:sym typeface="Symbol" pitchFamily="18" charset="2"/>
              </a:rPr>
              <a:t> art. 2 </a:t>
            </a:r>
            <a:r>
              <a:rPr lang="pl-PL" sz="2000" dirty="0" err="1" smtClean="0">
                <a:sym typeface="Symbol" pitchFamily="18" charset="2"/>
              </a:rPr>
              <a:t>pkt</a:t>
            </a:r>
            <a:r>
              <a:rPr lang="pl-PL" sz="2000" dirty="0" smtClean="0">
                <a:sym typeface="Symbol" pitchFamily="18" charset="2"/>
              </a:rPr>
              <a:t> 14 ustawy.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Obowiązek informacyjny wobec ABW </a:t>
            </a:r>
            <a:r>
              <a:rPr lang="pl-PL" sz="2000" dirty="0" smtClean="0">
                <a:sym typeface="Symbol" pitchFamily="18" charset="2"/>
              </a:rPr>
              <a:t> 30 dni.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Symbol" pitchFamily="18" charset="2"/>
              </a:rPr>
              <a:t>Zorganizowanie/utrzymanie funkcjonalności systemu ochrony informacji niejawnych (wymagania uzależnione od stopnia i klauzuli świadectwa):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odpowiednie poświadczenie, aktualne przeszkolenie;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system fizycznej ochrony informacji niejawnych (dokumentacja potwierdzająca zastosowane środki)  kancelaria tajna, dodatkowa dokumentacja – kancelaria tajna międzynarodowa;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akredytowany system teleinformatyczny.</a:t>
            </a:r>
          </a:p>
        </p:txBody>
      </p:sp>
      <p:sp>
        <p:nvSpPr>
          <p:cNvPr id="98308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87CE45E-598E-4AD8-85DD-6C4602DA0011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51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1073150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Dodatkowe informacje z zakresu bezpieczeństwa przemysłowego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5925" y="3187700"/>
            <a:ext cx="5772150" cy="842963"/>
          </a:xfrm>
        </p:spPr>
        <p:txBody>
          <a:bodyPr/>
          <a:lstStyle/>
          <a:p>
            <a:pPr marL="447675" indent="-447675" algn="ctr">
              <a:buFont typeface="Wingdings" panose="05000000000000000000" pitchFamily="2" charset="2"/>
              <a:buNone/>
            </a:pPr>
            <a:r>
              <a:rPr lang="pl-PL" altLang="pl-PL" sz="3600" b="1" smtClean="0">
                <a:solidFill>
                  <a:srgbClr val="FF0000"/>
                </a:solidFill>
              </a:rPr>
              <a:t>www.abw.gov.pl</a:t>
            </a:r>
          </a:p>
        </p:txBody>
      </p:sp>
      <p:sp>
        <p:nvSpPr>
          <p:cNvPr id="458757" name="Rectangle 5"/>
          <p:cNvSpPr>
            <a:spLocks noChangeArrowheads="1"/>
          </p:cNvSpPr>
          <p:nvPr/>
        </p:nvSpPr>
        <p:spPr bwMode="auto">
          <a:xfrm>
            <a:off x="242888" y="4718050"/>
            <a:ext cx="86582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25000"/>
              </a:spcBef>
              <a:buClr>
                <a:srgbClr val="00FF00"/>
              </a:buClr>
              <a:buSzPct val="60000"/>
              <a:buFont typeface="Wingdings" pitchFamily="2" charset="2"/>
              <a:buNone/>
              <a:defRPr/>
            </a:pPr>
            <a:r>
              <a:rPr lang="pl-PL" sz="2800" dirty="0">
                <a:solidFill>
                  <a:srgbClr val="002060"/>
                </a:solidFill>
                <a:cs typeface="+mn-cs"/>
              </a:rPr>
              <a:t>adres e-mail: </a:t>
            </a:r>
            <a:r>
              <a:rPr lang="pl-PL" sz="2800" u="sng" dirty="0">
                <a:solidFill>
                  <a:srgbClr val="002060"/>
                </a:solidFill>
                <a:cs typeface="+mn-cs"/>
              </a:rPr>
              <a:t>przemyslowe.bezpieczenstwo@abw.gov.pl</a:t>
            </a:r>
          </a:p>
        </p:txBody>
      </p:sp>
      <p:sp>
        <p:nvSpPr>
          <p:cNvPr id="100357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FDC1679-4A6A-4F23-BAE7-AB2B4018C83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52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636838"/>
            <a:ext cx="8458200" cy="3671887"/>
          </a:xfrm>
        </p:spPr>
        <p:txBody>
          <a:bodyPr/>
          <a:lstStyle/>
          <a:p>
            <a:pPr marL="355600" indent="-355600" algn="just"/>
            <a:r>
              <a:rPr lang="pl-PL" altLang="pl-PL" smtClean="0"/>
              <a:t>Przedsiębiorca – świadectwo bezpieczeństwa przemysłowego.</a:t>
            </a:r>
            <a:r>
              <a:rPr lang="pl-PL" altLang="pl-PL" sz="2600" smtClean="0"/>
              <a:t> </a:t>
            </a:r>
          </a:p>
          <a:p>
            <a:pPr marL="355600" indent="-355600" algn="just">
              <a:buFont typeface="Wingdings" panose="05000000000000000000" pitchFamily="2" charset="2"/>
              <a:buNone/>
            </a:pPr>
            <a:endParaRPr lang="pl-PL" altLang="pl-PL" sz="900" smtClean="0"/>
          </a:p>
          <a:p>
            <a:pPr marL="355600" indent="-355600" algn="just"/>
            <a:r>
              <a:rPr lang="pl-PL" altLang="pl-PL" smtClean="0"/>
              <a:t>Zatrudnione osoby (wykonujące umowy/zadania): </a:t>
            </a:r>
          </a:p>
          <a:p>
            <a:pPr marL="723900" lvl="1" indent="-355600" algn="just"/>
            <a:r>
              <a:rPr lang="pl-PL" altLang="pl-PL" smtClean="0"/>
              <a:t>odpowiednie poświadczenie bezpieczeństwa; </a:t>
            </a:r>
          </a:p>
          <a:p>
            <a:pPr marL="723900" lvl="1" indent="-355600" algn="just"/>
            <a:r>
              <a:rPr lang="pl-PL" altLang="pl-PL" smtClean="0"/>
              <a:t>aktualne zaświadczenie o przeszkoleniu w zakresie ochrony informacji niejawnych;</a:t>
            </a:r>
          </a:p>
          <a:p>
            <a:pPr marL="723900" lvl="1" indent="-355600" algn="just"/>
            <a:r>
              <a:rPr lang="pl-PL" altLang="pl-PL" smtClean="0"/>
              <a:t>stosowanie zasady „need-to-know”.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908050"/>
            <a:ext cx="7772400" cy="820738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Wykonawcy i podwykonawcy</a:t>
            </a:r>
            <a:endParaRPr lang="pl-PL" dirty="0"/>
          </a:p>
        </p:txBody>
      </p:sp>
      <p:sp>
        <p:nvSpPr>
          <p:cNvPr id="459782" name="Rectangle 6"/>
          <p:cNvSpPr>
            <a:spLocks noChangeArrowheads="1"/>
          </p:cNvSpPr>
          <p:nvPr/>
        </p:nvSpPr>
        <p:spPr bwMode="auto">
          <a:xfrm>
            <a:off x="250825" y="1916113"/>
            <a:ext cx="849788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85725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kumimoji="1" lang="pl-PL" altLang="pl-PL">
                <a:solidFill>
                  <a:srgbClr val="FF0000"/>
                </a:solidFill>
              </a:rPr>
              <a:t>Warunki dostępu do informacji niejawnych o klauzuli „poufne” lub wyższej</a:t>
            </a:r>
          </a:p>
        </p:txBody>
      </p:sp>
      <p:sp>
        <p:nvSpPr>
          <p:cNvPr id="15365" name="Symbol zastępczy numeru slajdu 5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3363F270-9BBF-4BE6-9166-78C0AAA8443B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6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7738" y="1023938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  <a:endParaRPr lang="pl-PL" dirty="0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928813"/>
            <a:ext cx="8029575" cy="4452937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mtClean="0"/>
              <a:t>Nie jest wymagane w przypadku: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l-PL" altLang="pl-PL" smtClean="0"/>
              <a:t>realizacji umów związanych z dostępem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/>
              <a:t>;</a:t>
            </a:r>
            <a:endParaRPr lang="pl-PL" altLang="pl-PL" b="1" smtClean="0"/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l-PL" altLang="pl-PL" smtClean="0"/>
              <a:t>przedsiębiorcy wykonującego działalność </a:t>
            </a:r>
            <a:r>
              <a:rPr lang="pl-PL" altLang="pl-PL" b="1" smtClean="0">
                <a:solidFill>
                  <a:srgbClr val="FF0000"/>
                </a:solidFill>
              </a:rPr>
              <a:t>jednoosobowo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osobiście – poświadczenie bezpieczeństwa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zaświadczenie o  przeszkoleniu</a:t>
            </a:r>
            <a:r>
              <a:rPr lang="pl-PL" altLang="pl-PL" smtClean="0"/>
              <a:t> (wydawane przez ABW albo SKW).</a:t>
            </a:r>
          </a:p>
        </p:txBody>
      </p:sp>
      <p:sp>
        <p:nvSpPr>
          <p:cNvPr id="1741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46184427-0BDE-471F-95DA-5B340F206B7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7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47738" y="1023938"/>
            <a:ext cx="7772400" cy="103663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  <a:endParaRPr lang="pl-PL" dirty="0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137525" cy="3816350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smtClean="0"/>
              <a:t>    	</a:t>
            </a:r>
            <a:r>
              <a:rPr lang="pl-PL" altLang="pl-PL" smtClean="0"/>
              <a:t>Wymagane gdy umowa lub zadanie wynikające z przepisów prawa wiąże się z dostępem do informacji niejawnych</a:t>
            </a:r>
            <a:br>
              <a:rPr lang="pl-PL" altLang="pl-PL" smtClean="0"/>
            </a:br>
            <a:r>
              <a:rPr lang="pl-PL" altLang="pl-PL" smtClean="0"/>
              <a:t>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</a:t>
            </a:r>
            <a:endParaRPr lang="pl-PL" altLang="pl-PL" smtClean="0">
              <a:solidFill>
                <a:srgbClr val="FF0000"/>
              </a:solidFill>
            </a:endParaRP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endParaRPr lang="pl-PL" altLang="pl-PL" b="1" smtClean="0"/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WAŻNE !!!</a:t>
            </a:r>
          </a:p>
          <a:p>
            <a:pPr marL="355600" indent="-355600" algn="ctr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świadectwo bezpieczeństwa przemysłowego = przedsiębiorca</a:t>
            </a:r>
          </a:p>
          <a:p>
            <a:pPr marL="355600" indent="-355600" algn="ctr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świadectwo bezpieczeństwa przemysłowego </a:t>
            </a: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≠ konsorcjum</a:t>
            </a:r>
            <a:endParaRPr lang="pl-PL" altLang="pl-PL" sz="200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endParaRPr lang="pl-PL" altLang="pl-PL" sz="2000" b="1" smtClean="0"/>
          </a:p>
        </p:txBody>
      </p:sp>
      <p:sp>
        <p:nvSpPr>
          <p:cNvPr id="1946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AEAD2EC-F7B9-452D-BDCD-84FFF9A1B27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8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337550" cy="3671888"/>
          </a:xfrm>
        </p:spPr>
        <p:txBody>
          <a:bodyPr/>
          <a:lstStyle/>
          <a:p>
            <a:pPr marL="623888" indent="-533400" algn="just">
              <a:lnSpc>
                <a:spcPct val="150000"/>
              </a:lnSpc>
            </a:pPr>
            <a:r>
              <a:rPr lang="pl-PL" altLang="pl-PL" smtClean="0"/>
              <a:t>Potwierdza zdolność przedsiębiorcy do ochrony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wyższej.</a:t>
            </a:r>
          </a:p>
          <a:p>
            <a:pPr marL="623888" indent="-533400" algn="just">
              <a:lnSpc>
                <a:spcPct val="150000"/>
              </a:lnSpc>
            </a:pPr>
            <a:endParaRPr lang="pl-PL" altLang="pl-PL" b="1" smtClean="0">
              <a:solidFill>
                <a:srgbClr val="FF9900"/>
              </a:solidFill>
            </a:endParaRPr>
          </a:p>
          <a:p>
            <a:pPr marL="623888" indent="-533400" algn="just">
              <a:lnSpc>
                <a:spcPct val="150000"/>
              </a:lnSpc>
            </a:pPr>
            <a:r>
              <a:rPr lang="pl-PL" altLang="pl-PL" smtClean="0"/>
              <a:t>Wydawane przez ABW albo SKW po przeprowadzeniu </a:t>
            </a:r>
            <a:r>
              <a:rPr lang="pl-PL" altLang="pl-PL" b="1" smtClean="0">
                <a:solidFill>
                  <a:srgbClr val="FF0000"/>
                </a:solidFill>
              </a:rPr>
              <a:t>postępowania</a:t>
            </a:r>
            <a:r>
              <a:rPr lang="pl-PL" altLang="pl-PL" b="1" smtClean="0">
                <a:solidFill>
                  <a:srgbClr val="FF9900"/>
                </a:solidFill>
              </a:rPr>
              <a:t> </a:t>
            </a:r>
            <a:r>
              <a:rPr lang="pl-PL" altLang="pl-PL" smtClean="0"/>
              <a:t>bezpieczeństwa przemysłowego !!!</a:t>
            </a:r>
          </a:p>
        </p:txBody>
      </p:sp>
      <p:sp>
        <p:nvSpPr>
          <p:cNvPr id="415754" name="Rectangle 10"/>
          <p:cNvSpPr>
            <a:spLocks noGrp="1" noChangeArrowheads="1"/>
          </p:cNvSpPr>
          <p:nvPr>
            <p:ph type="title"/>
          </p:nvPr>
        </p:nvSpPr>
        <p:spPr>
          <a:xfrm>
            <a:off x="947738" y="1204913"/>
            <a:ext cx="7772400" cy="10382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  <a:endParaRPr lang="pl-PL" dirty="0"/>
          </a:p>
        </p:txBody>
      </p:sp>
      <p:sp>
        <p:nvSpPr>
          <p:cNvPr id="2150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090B79B-EFA3-4DE2-B736-5C0A2A66357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9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9900"/>
      </a:accent1>
      <a:accent2>
        <a:srgbClr val="00FFFF"/>
      </a:accent2>
      <a:accent3>
        <a:srgbClr val="AAAD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7100</TotalTime>
  <Words>2385</Words>
  <Application>Microsoft Office PowerPoint</Application>
  <PresentationFormat>Pokaz na ekranie (4:3)</PresentationFormat>
  <Paragraphs>413</Paragraphs>
  <Slides>52</Slides>
  <Notes>43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52</vt:i4>
      </vt:variant>
    </vt:vector>
  </HeadingPairs>
  <TitlesOfParts>
    <vt:vector size="60" baseType="lpstr">
      <vt:lpstr>Arial</vt:lpstr>
      <vt:lpstr>Calibri</vt:lpstr>
      <vt:lpstr>Corbel</vt:lpstr>
      <vt:lpstr>Symbol</vt:lpstr>
      <vt:lpstr>Times New Roman</vt:lpstr>
      <vt:lpstr>Wingdings</vt:lpstr>
      <vt:lpstr>Projekt domyślny</vt:lpstr>
      <vt:lpstr>Dokument programu Microsoft Word 97–2003</vt:lpstr>
      <vt:lpstr>Prezentacja programu PowerPoint</vt:lpstr>
      <vt:lpstr>Bezpieczeństwo przemysłowe. Definicja</vt:lpstr>
      <vt:lpstr>Podmioty bezpieczeństwa przemysłowego</vt:lpstr>
      <vt:lpstr>Zlecający (organy władzy publicznej)</vt:lpstr>
      <vt:lpstr>Wykonawcy i podwykonawcy</vt:lpstr>
      <vt:lpstr>Wykonawcy i podwykonawcy</vt:lpstr>
      <vt:lpstr>Świadectwo bezpieczeństwa przemysłowego </vt:lpstr>
      <vt:lpstr>Świadectwo bezpieczeństwa przemysłowego </vt:lpstr>
      <vt:lpstr>Świadectwo bezpieczeństwa przemysłowego </vt:lpstr>
      <vt:lpstr>Prezentacja programu PowerPoint</vt:lpstr>
      <vt:lpstr>WAŻNE</vt:lpstr>
      <vt:lpstr>Prezentacja programu PowerPoint</vt:lpstr>
      <vt:lpstr>Świadectwa organizacji międzynarodowych</vt:lpstr>
      <vt:lpstr>Wygaśnięcie świadectwa</vt:lpstr>
      <vt:lpstr>Postępowanie bezpieczeństwa przemysłowego  – wymagane dokumenty</vt:lpstr>
      <vt:lpstr>Prezentacja programu PowerPoint</vt:lpstr>
      <vt:lpstr>Prezentacja programu PowerPoint</vt:lpstr>
      <vt:lpstr>Postępowanie bezpieczeństwa przemysłowego  – wymagane dokumenty</vt:lpstr>
      <vt:lpstr>Postępowanie bezpieczeństwa przemysłowego  – wymagane dokumenty</vt:lpstr>
      <vt:lpstr>Składanie dokumentów – przedsiębiorca</vt:lpstr>
      <vt:lpstr>Składanie dokumentów – przedsiębiorca wykonujący działalność jednoosobowo i osobiście</vt:lpstr>
      <vt:lpstr>Składanie dokumentów - najczęściej występujące braki </vt:lpstr>
      <vt:lpstr>Kierownik przedsiębiorcy (1/3)</vt:lpstr>
      <vt:lpstr>Kierownik przedsiębiorcy (2/3)</vt:lpstr>
      <vt:lpstr>Kierownik przedsiębiorcy (3/3) </vt:lpstr>
      <vt:lpstr>Opłaty</vt:lpstr>
      <vt:lpstr>Wszczęcie postępowania bezpieczeństwa przemysłowego/postępowań sprawdzających</vt:lpstr>
      <vt:lpstr>Sprawdzenia przedsiębiorcy  art. 57 ust. 2 ustawy (1/2) </vt:lpstr>
      <vt:lpstr>Sprawdzenia przedsiębiorcy  art. 57 ust. 2 ustawy (2/2) </vt:lpstr>
      <vt:lpstr>Postępowanie sprawdzające osoby</vt:lpstr>
      <vt:lpstr>Obywatelstwo polskie </vt:lpstr>
      <vt:lpstr>Zawieszenie postępowania</vt:lpstr>
      <vt:lpstr>Postępowanie bezpieczeństwa przemysłowego</vt:lpstr>
      <vt:lpstr>Postępowanie bezpieczeństwa przemysłowego</vt:lpstr>
      <vt:lpstr>Odmowa wydania świadectwa  – przesłanki obligatoryjne (1/2)</vt:lpstr>
      <vt:lpstr>Odmowa wydania świadectwa  – przesłanki fakultatywne (2/2)</vt:lpstr>
      <vt:lpstr>Umorzenie postępowania</vt:lpstr>
      <vt:lpstr>Sprawdzenie przedsiębiorcy w okresie ważności świadectwa (art. 65 ustawy) </vt:lpstr>
      <vt:lpstr>Cofnięcie świadectwa  – przesłanki obligatoryjne (1/2) </vt:lpstr>
      <vt:lpstr>Cofnięcie świadectwa  – przesłanki fakultatywne (2/2) </vt:lpstr>
      <vt:lpstr>Cofnięcie świadectwa  - najczęściej występujące przesłanki cofnięcia</vt:lpstr>
      <vt:lpstr>Procedury odwoławcze</vt:lpstr>
      <vt:lpstr>Obowiązki informacyjne przedsiębiorcy  wobec ABW lub SKW (1/3)</vt:lpstr>
      <vt:lpstr>Obowiązki informacyjne przedsiębiorcy  wobec ABW lub SKW (2/3)</vt:lpstr>
      <vt:lpstr>Obowiązki przedsiębiorcy wobec  zlecającego (3/3) </vt:lpstr>
      <vt:lpstr>Obowiązki podmiotu zlecającego (1/3) </vt:lpstr>
      <vt:lpstr>Obowiązki podmiotu zlecającego (2/3) </vt:lpstr>
      <vt:lpstr>Obowiązki podmiotu zlecającego (3/3) </vt:lpstr>
      <vt:lpstr>Warunki dostępu do informacji niejawnych o klauzuli „zastrzeżone” (1/2)</vt:lpstr>
      <vt:lpstr>Warunki dostępu do informacji niejawnych o klauzuli „zastrzeżone” (2/2)</vt:lpstr>
      <vt:lpstr>Podsumowanie</vt:lpstr>
      <vt:lpstr>Dodatkowe informacje z zakresu bezpieczeństwa przemysłowego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tomasz31</dc:creator>
  <cp:lastModifiedBy>ABW</cp:lastModifiedBy>
  <cp:revision>508</cp:revision>
  <cp:lastPrinted>2014-10-30T06:34:13Z</cp:lastPrinted>
  <dcterms:created xsi:type="dcterms:W3CDTF">2002-08-29T06:31:49Z</dcterms:created>
  <dcterms:modified xsi:type="dcterms:W3CDTF">2026-01-16T11:09:51Z</dcterms:modified>
</cp:coreProperties>
</file>