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9"/>
  </p:notesMasterIdLst>
  <p:handoutMasterIdLst>
    <p:handoutMasterId r:id="rId70"/>
  </p:handoutMasterIdLst>
  <p:sldIdLst>
    <p:sldId id="256" r:id="rId2"/>
    <p:sldId id="392" r:id="rId3"/>
    <p:sldId id="441" r:id="rId4"/>
    <p:sldId id="386" r:id="rId5"/>
    <p:sldId id="506" r:id="rId6"/>
    <p:sldId id="510" r:id="rId7"/>
    <p:sldId id="444" r:id="rId8"/>
    <p:sldId id="489" r:id="rId9"/>
    <p:sldId id="490" r:id="rId10"/>
    <p:sldId id="491" r:id="rId11"/>
    <p:sldId id="524" r:id="rId12"/>
    <p:sldId id="472" r:id="rId13"/>
    <p:sldId id="523" r:id="rId14"/>
    <p:sldId id="511" r:id="rId15"/>
    <p:sldId id="512" r:id="rId16"/>
    <p:sldId id="513" r:id="rId17"/>
    <p:sldId id="514" r:id="rId18"/>
    <p:sldId id="515" r:id="rId19"/>
    <p:sldId id="516" r:id="rId20"/>
    <p:sldId id="517" r:id="rId21"/>
    <p:sldId id="518" r:id="rId22"/>
    <p:sldId id="519" r:id="rId23"/>
    <p:sldId id="520" r:id="rId24"/>
    <p:sldId id="521" r:id="rId25"/>
    <p:sldId id="470" r:id="rId26"/>
    <p:sldId id="522" r:id="rId27"/>
    <p:sldId id="413" r:id="rId28"/>
    <p:sldId id="476" r:id="rId29"/>
    <p:sldId id="318" r:id="rId30"/>
    <p:sldId id="403" r:id="rId31"/>
    <p:sldId id="483" r:id="rId32"/>
    <p:sldId id="484" r:id="rId33"/>
    <p:sldId id="485" r:id="rId34"/>
    <p:sldId id="387" r:id="rId35"/>
    <p:sldId id="440" r:id="rId36"/>
    <p:sldId id="507" r:id="rId37"/>
    <p:sldId id="421" r:id="rId38"/>
    <p:sldId id="422" r:id="rId39"/>
    <p:sldId id="451" r:id="rId40"/>
    <p:sldId id="452" r:id="rId41"/>
    <p:sldId id="453" r:id="rId42"/>
    <p:sldId id="454" r:id="rId43"/>
    <p:sldId id="455" r:id="rId44"/>
    <p:sldId id="463" r:id="rId45"/>
    <p:sldId id="456" r:id="rId46"/>
    <p:sldId id="508" r:id="rId47"/>
    <p:sldId id="439" r:id="rId48"/>
    <p:sldId id="486" r:id="rId49"/>
    <p:sldId id="487" r:id="rId50"/>
    <p:sldId id="366" r:id="rId51"/>
    <p:sldId id="367" r:id="rId52"/>
    <p:sldId id="371" r:id="rId53"/>
    <p:sldId id="372" r:id="rId54"/>
    <p:sldId id="374" r:id="rId55"/>
    <p:sldId id="458" r:id="rId56"/>
    <p:sldId id="457" r:id="rId57"/>
    <p:sldId id="427" r:id="rId58"/>
    <p:sldId id="428" r:id="rId59"/>
    <p:sldId id="429" r:id="rId60"/>
    <p:sldId id="431" r:id="rId61"/>
    <p:sldId id="464" r:id="rId62"/>
    <p:sldId id="442" r:id="rId63"/>
    <p:sldId id="465" r:id="rId64"/>
    <p:sldId id="393" r:id="rId65"/>
    <p:sldId id="443" r:id="rId66"/>
    <p:sldId id="488" r:id="rId67"/>
    <p:sldId id="526" r:id="rId68"/>
  </p:sldIdLst>
  <p:sldSz cx="9144000" cy="6858000" type="screen4x3"/>
  <p:notesSz cx="6640513" cy="99044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  <a:srgbClr val="009900"/>
    <a:srgbClr val="990000"/>
    <a:srgbClr val="006600"/>
    <a:srgbClr val="CC6600"/>
    <a:srgbClr val="FFCC6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681" autoAdjust="0"/>
    <p:restoredTop sz="94643" autoAdjust="0"/>
  </p:normalViewPr>
  <p:slideViewPr>
    <p:cSldViewPr>
      <p:cViewPr varScale="1">
        <p:scale>
          <a:sx n="84" d="100"/>
          <a:sy n="84" d="100"/>
        </p:scale>
        <p:origin x="1838" y="82"/>
      </p:cViewPr>
      <p:guideLst>
        <p:guide orient="horz" pos="1248"/>
        <p:guide pos="528"/>
      </p:guideLst>
    </p:cSldViewPr>
  </p:slideViewPr>
  <p:outlineViewPr>
    <p:cViewPr>
      <p:scale>
        <a:sx n="33" d="100"/>
        <a:sy n="33" d="100"/>
      </p:scale>
      <p:origin x="48" y="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8.xml"/><Relationship Id="rId13" Type="http://schemas.openxmlformats.org/officeDocument/2006/relationships/slide" Target="slides/slide54.xml"/><Relationship Id="rId3" Type="http://schemas.openxmlformats.org/officeDocument/2006/relationships/slide" Target="slides/slide12.xml"/><Relationship Id="rId7" Type="http://schemas.openxmlformats.org/officeDocument/2006/relationships/slide" Target="slides/slide37.xml"/><Relationship Id="rId12" Type="http://schemas.openxmlformats.org/officeDocument/2006/relationships/slide" Target="slides/slide53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34.xml"/><Relationship Id="rId11" Type="http://schemas.openxmlformats.org/officeDocument/2006/relationships/slide" Target="slides/slide52.xml"/><Relationship Id="rId5" Type="http://schemas.openxmlformats.org/officeDocument/2006/relationships/slide" Target="slides/slide29.xml"/><Relationship Id="rId15" Type="http://schemas.openxmlformats.org/officeDocument/2006/relationships/slide" Target="slides/slide59.xml"/><Relationship Id="rId10" Type="http://schemas.openxmlformats.org/officeDocument/2006/relationships/slide" Target="slides/slide51.xml"/><Relationship Id="rId4" Type="http://schemas.openxmlformats.org/officeDocument/2006/relationships/slide" Target="slides/slide13.xml"/><Relationship Id="rId9" Type="http://schemas.openxmlformats.org/officeDocument/2006/relationships/slide" Target="slides/slide50.xml"/><Relationship Id="rId14" Type="http://schemas.openxmlformats.org/officeDocument/2006/relationships/slide" Target="slides/slide5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r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 defTabSz="904875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54168DC-E06B-4651-B626-98AF3F029B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r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45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703763"/>
            <a:ext cx="4868863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 defTabSz="904875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C0CFCB-16F1-4342-8FFE-AE4B6172178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FC107-02B8-4809-AFA7-45315A7AE62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12761772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C4911-73A9-4B19-B9EE-DCEF3B72C39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81657495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78613" y="908050"/>
            <a:ext cx="2098675" cy="55689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81000" y="908050"/>
            <a:ext cx="6145213" cy="55689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F7467-6092-44E9-80C4-138CBEFBD2F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5008633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059D-87B0-4A9E-917D-4003C167482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68954094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CD627-08E2-4866-8FD2-3025BD96C65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63043417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ECA3F-7C88-47A6-A5CF-053EC447400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88168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47AD7-7D24-4693-ACF7-3CDB236017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8904212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4715-EEF7-4362-A409-42D59FD31ED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3211409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B2BE8-833E-48C7-80F7-F1531D5B808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1081523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00CED-8216-4983-9118-AF6FF53E793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5702746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7909-7F60-4E85-BE3F-B5496C3FBE1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061651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90805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Dodaj tytuł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382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D5561F0-59D6-47FE-A7F0-F62C3FFF43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381000" y="533400"/>
            <a:ext cx="8458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l-PL"/>
          </a:p>
        </p:txBody>
      </p:sp>
      <p:grpSp>
        <p:nvGrpSpPr>
          <p:cNvPr id="2" name="Group 21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1" name="Text Box 22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marL="342900" indent="-3429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5000"/>
                </a:spcBef>
                <a:buFont typeface="Wingdings" panose="05000000000000000000" pitchFamily="2" charset="2"/>
                <a:buNone/>
                <a:defRPr/>
              </a:pPr>
              <a:r>
                <a:rPr lang="pl-PL" altLang="pl-PL" sz="1800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2" name="Picture 23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24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810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2pPr>
      <a:lvl3pPr marL="13716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3pPr>
      <a:lvl4pPr marL="17907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Char char="–"/>
        <a:defRPr sz="2400">
          <a:solidFill>
            <a:srgbClr val="000000"/>
          </a:solidFill>
          <a:latin typeface="+mn-lt"/>
        </a:defRPr>
      </a:lvl4pPr>
      <a:lvl5pPr marL="2209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67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24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581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38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96" name="Rectangle 5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1591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pl-PL" sz="4400" b="1" dirty="0" smtClean="0">
                <a:solidFill>
                  <a:srgbClr val="002060"/>
                </a:solidFill>
              </a:rPr>
              <a:t>BEZPIECZEŃSTWO OSOBOWE</a:t>
            </a:r>
          </a:p>
        </p:txBody>
      </p:sp>
      <p:sp>
        <p:nvSpPr>
          <p:cNvPr id="4099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6D1262F8-274B-4406-AA04-CC0D3E392795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</a:t>
            </a:fld>
            <a:endParaRPr lang="pl-PL" altLang="pl-PL" sz="1400" b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916113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Pełnomocnik ochrony dokonuje </a:t>
            </a:r>
            <a:r>
              <a:rPr lang="pl-PL" dirty="0" smtClean="0"/>
              <a:t>- w zakresie niezbędnym do ustalenia czy osoba sprawdzana daje rękojmię zachowania tajemnicy  -  </a:t>
            </a:r>
            <a:r>
              <a:rPr lang="pl-PL" b="1" dirty="0" smtClean="0">
                <a:solidFill>
                  <a:srgbClr val="FF0000"/>
                </a:solidFill>
              </a:rPr>
              <a:t>sprawdzeń danych zawartych w ankiecie oraz innych informacji uzyskanych w toku postępowania w:</a:t>
            </a:r>
          </a:p>
          <a:p>
            <a:pPr marL="444500" indent="-4445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rejestrach, ewidencjach i kartotekach, w szczególności </a:t>
            </a:r>
            <a:br>
              <a:rPr lang="pl-PL" b="1" dirty="0" smtClean="0">
                <a:solidFill>
                  <a:srgbClr val="002060"/>
                </a:solidFill>
              </a:rPr>
            </a:br>
            <a:r>
              <a:rPr lang="pl-PL" b="1" dirty="0" smtClean="0">
                <a:solidFill>
                  <a:srgbClr val="002060"/>
                </a:solidFill>
              </a:rPr>
              <a:t>w Krajowym Rejestrze Karnym (KRK);</a:t>
            </a:r>
          </a:p>
          <a:p>
            <a:pPr marL="444500" indent="-4445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ewidencjach i kartotekach niedostępnych powszechnie (sprawdzenie dokonywane jest za pośrednictwem ABW, do której kierowany jest wniosek o takie sprawdzenie).</a:t>
            </a:r>
          </a:p>
        </p:txBody>
      </p:sp>
      <p:sp>
        <p:nvSpPr>
          <p:cNvPr id="1331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98630B6-72A3-41D6-BA07-B9EF5030661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10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(3/19)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628775"/>
            <a:ext cx="8382000" cy="504031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ABW zaleca</a:t>
            </a:r>
            <a:r>
              <a:rPr lang="pl-PL" altLang="pl-PL" smtClean="0"/>
              <a:t>, by sprawdzenia w Krajowym Rejestrze Karnym, oprócz danych osoby sprawdzanej, obejmowały również dane osób wymienionych w części II ankiety bezpieczeństwa osobowego, z którymi osoba sprawdzana utrzymuje kontakty, </a:t>
            </a:r>
            <a:br>
              <a:rPr lang="pl-PL" altLang="pl-PL" smtClean="0"/>
            </a:br>
            <a:r>
              <a:rPr lang="pl-PL" altLang="pl-PL" smtClean="0"/>
              <a:t>z uwagi na łączące je więzi rodzinne i gdy </a:t>
            </a:r>
            <a:r>
              <a:rPr lang="pl-PL" altLang="pl-PL" b="1" smtClean="0">
                <a:solidFill>
                  <a:srgbClr val="FF0000"/>
                </a:solidFill>
              </a:rPr>
              <a:t>pojawiły się wątpliwości, że osoby te mogą chcieć wpływać na zachowania osoby sprawdzanej</a:t>
            </a:r>
            <a:r>
              <a:rPr lang="pl-PL" altLang="pl-PL" smtClean="0"/>
              <a:t>, np. wywierać na nią presję, namawiać ją do ujawnienia informacji.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Źródłem powstania wątpliwości mogą być</a:t>
            </a:r>
            <a:r>
              <a:rPr lang="pl-PL" altLang="pl-PL" smtClean="0"/>
              <a:t>: przekazane przez ABW informacje o wynikach sprawdzeń w ewidencjach </a:t>
            </a:r>
            <a:br>
              <a:rPr lang="pl-PL" altLang="pl-PL" smtClean="0"/>
            </a:br>
            <a:r>
              <a:rPr lang="pl-PL" altLang="pl-PL" smtClean="0"/>
              <a:t>i kartotekach niedostępnych powszechnie, doniesienia medialne, informacje sygnalne, informacje przekazane podczas rozmowy </a:t>
            </a:r>
            <a:br>
              <a:rPr lang="pl-PL" altLang="pl-PL" smtClean="0"/>
            </a:br>
            <a:r>
              <a:rPr lang="pl-PL" altLang="pl-PL" smtClean="0"/>
              <a:t>z osobą sprawdzaną, bądź podczas wysłuchania. </a:t>
            </a:r>
            <a:r>
              <a:rPr lang="pl-PL" altLang="pl-PL" b="1" smtClean="0">
                <a:solidFill>
                  <a:srgbClr val="FF0000"/>
                </a:solidFill>
              </a:rPr>
              <a:t>  </a:t>
            </a:r>
            <a:r>
              <a:rPr lang="pl-PL" altLang="pl-PL" smtClean="0"/>
              <a:t>     </a:t>
            </a:r>
          </a:p>
        </p:txBody>
      </p:sp>
      <p:sp>
        <p:nvSpPr>
          <p:cNvPr id="1433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2B5790F-0623-43BC-9481-0CD01CB8CC3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11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(4/19)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E837B9FD-CC26-4EE7-B40D-583C7F1D40EE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12</a:t>
            </a:fld>
            <a:endParaRPr lang="pl-PL" altLang="pl-PL" sz="1400" b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060575"/>
            <a:ext cx="8785225" cy="4248150"/>
          </a:xfrm>
        </p:spPr>
        <p:txBody>
          <a:bodyPr/>
          <a:lstStyle/>
          <a:p>
            <a:pPr marL="0" lvl="1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Wniosek o sprawdzenie w kartotekach i ewidencjach niedostępnych powszechnie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powinien zawierać: 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imię i nazwisko osoby sprawdzanej;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datę i miejsce urodzenia;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miejsce zamieszkania i zameldowania;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PESEL;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imiona rodziców;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nazwisko rodowe matki;</a:t>
            </a:r>
            <a:endParaRPr lang="pl-PL" altLang="pl-PL" smtClean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D6F2098-F982-4DCC-AD5A-1423D69D4B7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12</a:t>
            </a:fld>
            <a:endParaRPr lang="pl-PL" altLang="pl-PL" sz="1400" smtClean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8888" y="981075"/>
            <a:ext cx="7418387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l-PL" sz="3000" b="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Zwykłe postępowanie sprawdzające (5/19)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5D66FA3-4584-45CF-9704-49BFBD29335A}" type="slidenum">
              <a:rPr lang="pl-PL" altLang="pl-PL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13</a:t>
            </a:fld>
            <a:endParaRPr lang="pl-PL" altLang="pl-PL" sz="1400" b="0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060575"/>
            <a:ext cx="8785225" cy="4248150"/>
          </a:xfrm>
        </p:spPr>
        <p:txBody>
          <a:bodyPr/>
          <a:lstStyle/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aktualne miejsce zatrudnienia i stanowisko w nim zajmowane;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miejsce zatrudnienia i stanowisko, które osoba sprawdzana ma zajmować po zakończeniu postępowania sprawdzającego;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rodzaj oraz okres obowiązywania umowy, na podstawie której osoba sprawdzana ma być zatrudniona na stanowisku związanym z dostępem do informacji niejawnych;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zapytanie czy ABW posiada informacje, które </a:t>
            </a:r>
            <a:r>
              <a:rPr lang="pl-PL" altLang="pl-PL" smtClean="0"/>
              <a:t>mają wpływ na wynik postępowania.</a:t>
            </a:r>
            <a:endParaRPr lang="pl-PL" altLang="pl-PL" smtClean="0">
              <a:cs typeface="Times New Roman" panose="02020603050405020304" pitchFamily="18" charset="0"/>
            </a:endParaRPr>
          </a:p>
        </p:txBody>
      </p:sp>
      <p:sp>
        <p:nvSpPr>
          <p:cNvPr id="1638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292A92E-D4F7-49E8-BC69-C80A08F8673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13</a:t>
            </a:fld>
            <a:endParaRPr lang="pl-PL" altLang="pl-PL" sz="1400" smtClean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8888" y="981075"/>
            <a:ext cx="7418387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l-PL" sz="3000" b="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Zwykłe postępowanie sprawdzające (6/19)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Jeśli konkretny wypełniony punkt(y) ankiety budzi wątpliwość, we wniosku powinna być informacja na ten temat. W szczególności pełnomocnik ochrony </a:t>
            </a:r>
            <a:r>
              <a:rPr lang="pl-PL" altLang="pl-PL" b="1" smtClean="0">
                <a:solidFill>
                  <a:srgbClr val="FF0000"/>
                </a:solidFill>
              </a:rPr>
              <a:t>powinien poinformować ABW</a:t>
            </a:r>
            <a:r>
              <a:rPr lang="pl-PL" altLang="pl-PL" smtClean="0"/>
              <a:t>, jeśli osoba sprawdzana zaznaczyła odpowiedź „tak” w punktach 4-7 cz. IV ankiety oraz podać informacje na temat pobytów zagranicznych </a:t>
            </a:r>
            <a:br>
              <a:rPr lang="pl-PL" altLang="pl-PL" smtClean="0"/>
            </a:br>
            <a:r>
              <a:rPr lang="pl-PL" altLang="pl-PL" smtClean="0"/>
              <a:t>i kontaktów z cudzoziemcami osoby sprawdzanej oraz jej współmałżonka (partnera). </a:t>
            </a:r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21F68E5-3E26-4AD5-8749-0A5A3F3FB4B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14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(7/19)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89125"/>
            <a:ext cx="8382000" cy="44196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Jeśli w opinii pełnomocnika ochrony dla oceny dawania rękojmi zachowania tajemnicy przez osobę sprawdzaną konieczne jest sprawdzenie w ewidencjach i kartotekach niedostępnych powszechnie danych innych osób zawartych w ankiecie (np. partnera osoby sprawdzanej, w szczególności jeśli jest to cudzoziemiec), dane te umieszcza się we wniosku do ABW.</a:t>
            </a: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CDB8B5B-9477-44ED-81C6-3B786BAAB88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15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(8/19)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44675"/>
            <a:ext cx="8382000" cy="38195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przypadku, </a:t>
            </a:r>
            <a:r>
              <a:rPr lang="pl-PL" altLang="pl-PL" b="1" smtClean="0">
                <a:solidFill>
                  <a:srgbClr val="FF0000"/>
                </a:solidFill>
              </a:rPr>
              <a:t>gdy ABW nie uzyska informacji mających znaczenie dla postępowania sprawdzającego</a:t>
            </a:r>
            <a:r>
              <a:rPr lang="pl-PL" altLang="pl-PL" smtClean="0"/>
              <a:t>, pełnomocnik ochrony otrzyma opinię, że ABW </a:t>
            </a:r>
            <a:r>
              <a:rPr lang="pl-PL" altLang="pl-PL" b="1" smtClean="0">
                <a:solidFill>
                  <a:srgbClr val="FF0000"/>
                </a:solidFill>
              </a:rPr>
              <a:t>nie wnosi zastrzeżeń </a:t>
            </a:r>
            <a:r>
              <a:rPr lang="pl-PL" altLang="pl-PL" smtClean="0"/>
              <a:t>do dawania rękojmi zachowania tajemnicy przez osobę sprawdzaną.</a:t>
            </a:r>
          </a:p>
        </p:txBody>
      </p:sp>
      <p:sp>
        <p:nvSpPr>
          <p:cNvPr id="1945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2DCB6BA-4FF4-462F-8437-EC065D2EAD8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16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(9/19)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16113"/>
            <a:ext cx="8382000" cy="44196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 przypadku, </a:t>
            </a:r>
            <a:r>
              <a:rPr lang="pl-PL" altLang="pl-PL" b="1" smtClean="0">
                <a:solidFill>
                  <a:srgbClr val="FF0000"/>
                </a:solidFill>
              </a:rPr>
              <a:t>gdy ABW uzyska informacje niejawne</a:t>
            </a:r>
            <a:r>
              <a:rPr lang="pl-PL" altLang="pl-PL" smtClean="0"/>
              <a:t>, które mają negatywny wpływ na ocenę dawania rękojmi zachowania tajemnicy przez osobę sprawdzaną pełnomocnik ochrony otrzyma opinię, że zdaniem ABW osoba sprawdzana </a:t>
            </a:r>
            <a:r>
              <a:rPr lang="pl-PL" altLang="pl-PL" b="1" smtClean="0">
                <a:solidFill>
                  <a:srgbClr val="FF0000"/>
                </a:solidFill>
              </a:rPr>
              <a:t>nie daje rękojmi zachowania  tajemnicy.</a:t>
            </a: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0D207A8C-A334-4252-A8D0-900DF83EDC9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17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(10/19)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382000" cy="389096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 uzyskania </a:t>
            </a:r>
            <a:r>
              <a:rPr lang="pl-PL" altLang="pl-PL" b="1" smtClean="0">
                <a:solidFill>
                  <a:srgbClr val="FF0000"/>
                </a:solidFill>
              </a:rPr>
              <a:t>informacji jawnych</a:t>
            </a:r>
            <a:r>
              <a:rPr lang="pl-PL" altLang="pl-PL" smtClean="0"/>
              <a:t>, które mogą mieć  znaczenie dla postępowania sprawdzającego, </a:t>
            </a:r>
            <a:r>
              <a:rPr lang="pl-PL" altLang="pl-PL" b="1" smtClean="0">
                <a:solidFill>
                  <a:srgbClr val="FF0000"/>
                </a:solidFill>
              </a:rPr>
              <a:t>ABW przekazuje je pełnomocnikowi ochrony.</a:t>
            </a:r>
          </a:p>
        </p:txBody>
      </p:sp>
      <p:sp>
        <p:nvSpPr>
          <p:cNvPr id="2150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3B047C3-7646-4865-897E-F7ECEDBC970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18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(11/19)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uzyskania z Instytutu Pamięci Narodowej </a:t>
            </a:r>
            <a:r>
              <a:rPr lang="pl-PL" altLang="pl-PL" smtClean="0"/>
              <a:t>informacji o posiadanych materiałach jawnych na temat osoby sprawdzanej, ABW przekazuje taką informację pełnomocnikowi ochrony. Pełnomocnik powinien zwrócić się do IPN </a:t>
            </a:r>
            <a:br>
              <a:rPr lang="pl-PL" altLang="pl-PL" smtClean="0"/>
            </a:br>
            <a:r>
              <a:rPr lang="pl-PL" altLang="pl-PL" smtClean="0"/>
              <a:t>o udostępnienie tych materiałów i dokonać oceny ich znaczenia dla określenia, czy osoba sprawdzana daje rękojmię zachowania  tajemnicy.</a:t>
            </a:r>
          </a:p>
        </p:txBody>
      </p:sp>
      <p:sp>
        <p:nvSpPr>
          <p:cNvPr id="2253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AB372D3-992E-40A2-8C95-D948953B3D7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19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(12/19)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0D0D35B-D752-43DC-BB7E-947F8C72800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</a:t>
            </a:fld>
            <a:endParaRPr lang="pl-PL" altLang="pl-PL" sz="1400" smtClean="0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917575"/>
            <a:ext cx="6121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382000" cy="45815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Dopuszczenie do pracy lub pełnienia służby na stanowiskach albo zlecenie prac związanych z dostępem do informacji niejawnych </a:t>
            </a:r>
            <a:br>
              <a:rPr lang="pl-PL" altLang="pl-PL" smtClean="0"/>
            </a:br>
            <a:r>
              <a:rPr lang="pl-PL" altLang="pl-PL" smtClean="0"/>
              <a:t>o klauzuli „poufne” lub wyższej może nastąpić po:</a:t>
            </a:r>
            <a:endParaRPr lang="pl-PL" altLang="pl-PL" sz="800" smtClean="0"/>
          </a:p>
          <a:p>
            <a:pPr marL="542925" lvl="1" indent="-363538" algn="just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smtClean="0"/>
              <a:t>uzyskaniu stosownego </a:t>
            </a:r>
            <a:r>
              <a:rPr lang="pl-PL" altLang="pl-PL" b="1" smtClean="0">
                <a:solidFill>
                  <a:srgbClr val="FF0000"/>
                </a:solidFill>
              </a:rPr>
              <a:t>poświadczenia bezpieczeństwa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 przeprowadzeniu postępowania sprawdzającego;</a:t>
            </a:r>
            <a:endParaRPr lang="pl-PL" altLang="pl-PL" sz="1000" smtClean="0"/>
          </a:p>
          <a:p>
            <a:pPr marL="542925" lvl="1" indent="-363538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przeszkoleniu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zakresie ochrony informacji niejawnych;</a:t>
            </a:r>
          </a:p>
          <a:p>
            <a:pPr marL="542925" lvl="1" indent="-363538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smtClean="0"/>
              <a:t>spełnieniu zasady </a:t>
            </a:r>
            <a:r>
              <a:rPr lang="pl-PL" altLang="pl-PL" b="1" smtClean="0">
                <a:solidFill>
                  <a:srgbClr val="FF0000"/>
                </a:solidFill>
              </a:rPr>
              <a:t>„wiedzy niezbędnej” („need to know”).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3238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toku zwykłego postępowania sprawdzającego pełnomocnik ochrony może przeprowadzić </a:t>
            </a:r>
            <a:r>
              <a:rPr lang="pl-PL" altLang="pl-PL" b="1" smtClean="0">
                <a:solidFill>
                  <a:srgbClr val="FF0000"/>
                </a:solidFill>
              </a:rPr>
              <a:t>rozmowę z osobą sprawdzaną </a:t>
            </a:r>
            <a:r>
              <a:rPr lang="pl-PL" altLang="pl-PL" smtClean="0"/>
              <a:t>oraz jest zobowiązany przeprowadzić </a:t>
            </a:r>
            <a:r>
              <a:rPr lang="pl-PL" altLang="pl-PL" b="1" smtClean="0">
                <a:solidFill>
                  <a:srgbClr val="FF0000"/>
                </a:solidFill>
              </a:rPr>
              <a:t>czynność wysłuchania</a:t>
            </a:r>
            <a:r>
              <a:rPr lang="pl-PL" altLang="pl-PL" smtClean="0"/>
              <a:t>, jeśli </a:t>
            </a:r>
            <a:br>
              <a:rPr lang="pl-PL" altLang="pl-PL" smtClean="0"/>
            </a:br>
            <a:r>
              <a:rPr lang="pl-PL" altLang="pl-PL" smtClean="0"/>
              <a:t>w toku postępowania wystąpią wątpliwości niepozwalające na ustalenie, czy daje ona rękojmię zachowania tajemnicy.</a:t>
            </a:r>
          </a:p>
        </p:txBody>
      </p:sp>
      <p:sp>
        <p:nvSpPr>
          <p:cNvPr id="2355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001F68C-E390-45DC-89DF-9314F3F759D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20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(13/19)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Czynność wysłuchania jest protokołowana</a:t>
            </a:r>
            <a:r>
              <a:rPr lang="pl-PL" dirty="0" smtClean="0"/>
              <a:t>, a osoba sprawdzana może w niej uczestniczyć ze swoim pełnomocnikiem.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Czynności tej nie przeprowadza się jeżeli: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jej przeprowadzenie </a:t>
            </a:r>
            <a:r>
              <a:rPr lang="pl-PL" b="1" dirty="0" smtClean="0">
                <a:solidFill>
                  <a:srgbClr val="FF0000"/>
                </a:solidFill>
              </a:rPr>
              <a:t>wiązałoby się z ujawnieniem  informacji niejawnych</a:t>
            </a:r>
            <a:r>
              <a:rPr lang="pl-PL" dirty="0" smtClean="0"/>
              <a:t>;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postępowanie doprowadziło do niebudzącego wątpliwości ustalenia, że osoba sprawdzana </a:t>
            </a:r>
            <a:r>
              <a:rPr lang="pl-PL" b="1" dirty="0" smtClean="0">
                <a:solidFill>
                  <a:srgbClr val="FF0000"/>
                </a:solidFill>
              </a:rPr>
              <a:t>nie daje rękojmi zachowania tajemnicy</a:t>
            </a:r>
            <a:r>
              <a:rPr lang="pl-PL" dirty="0" smtClean="0"/>
              <a:t>.</a:t>
            </a:r>
            <a:endParaRPr lang="pl-PL" sz="2000" dirty="0" smtClean="0"/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D00B0EF-1032-4249-9624-46807EF80E8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21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(14/19)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17988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Na podstawie informacji uzyskanych w toku postępowania sprawdzającego </a:t>
            </a:r>
            <a:r>
              <a:rPr lang="pl-PL" altLang="pl-PL" b="1" smtClean="0">
                <a:solidFill>
                  <a:srgbClr val="FF0000"/>
                </a:solidFill>
              </a:rPr>
              <a:t>pełnomocnik ochrony ocenia czy osoba sprawdzana daje rękojmię zachowania tajemnicy</a:t>
            </a:r>
            <a:r>
              <a:rPr lang="pl-PL" altLang="pl-PL" smtClean="0"/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Nie można stwierdzić, że dana osoba daje taką rękojmię, jeśli </a:t>
            </a:r>
            <a:br>
              <a:rPr lang="pl-PL" altLang="pl-PL" smtClean="0"/>
            </a:br>
            <a:r>
              <a:rPr lang="pl-PL" altLang="pl-PL" smtClean="0"/>
              <a:t>w toku postępowania nie udało się usunąć którejkolwiek </a:t>
            </a:r>
            <a:br>
              <a:rPr lang="pl-PL" altLang="pl-PL" smtClean="0"/>
            </a:br>
            <a:r>
              <a:rPr lang="pl-PL" altLang="pl-PL" smtClean="0"/>
              <a:t>z  wątpliwości wymienionych w art. 24 ust. 2.</a:t>
            </a:r>
          </a:p>
        </p:txBody>
      </p:sp>
      <p:sp>
        <p:nvSpPr>
          <p:cNvPr id="2560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9FF77C8-DEB1-42A4-B20A-18E7790B4B0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22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(15/19)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00213"/>
            <a:ext cx="8512175" cy="5157787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W zwykłym postępowaniu sprawdzającym </a:t>
            </a:r>
            <a:r>
              <a:rPr lang="pl-PL" dirty="0" smtClean="0"/>
              <a:t>pełnomocnik ochrony najczęściej weryfikuje występowanie wątpliwości dotyczących:   </a:t>
            </a:r>
          </a:p>
          <a:p>
            <a:pPr marL="355600" indent="-355600" algn="just"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przestrzegania porządku konstytucyjnego RP, a przede wszystkim, czy osoba sprawdzana uczestniczyła lub uczestniczy w działalności partii politycznych lub innych organizacji, </a:t>
            </a:r>
            <a:br>
              <a:rPr lang="pl-PL" dirty="0" smtClean="0"/>
            </a:br>
            <a:r>
              <a:rPr lang="pl-PL" dirty="0" smtClean="0"/>
              <a:t>o których mowa w art. 13 Konstytucji RP, albo współpracowała lub współpracuje z takimi partiami lub organizacjami;</a:t>
            </a:r>
          </a:p>
          <a:p>
            <a:pPr marL="355600" indent="-355600" algn="just"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ukrywania lub świadomego niezgodnego z prawdą podawania </a:t>
            </a:r>
            <a:br>
              <a:rPr lang="pl-PL" dirty="0" smtClean="0"/>
            </a:br>
            <a:r>
              <a:rPr lang="pl-PL" dirty="0" smtClean="0"/>
              <a:t>w ankiecie bezpieczeństwa osobowego lub postępowaniu sprawdzającym przez osobę sprawdzaną informacji mających znaczenie dla ochrony informacji niejawnych;</a:t>
            </a:r>
          </a:p>
        </p:txBody>
      </p:sp>
      <p:sp>
        <p:nvSpPr>
          <p:cNvPr id="2662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BA25C11-160D-4E2A-9D39-AA1868BF837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23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(16/19)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wystąpienia związanych z osobą sprawdzaną okoliczności  powodujących ryzyko jej podatności na </a:t>
            </a:r>
            <a:r>
              <a:rPr lang="pl-PL" altLang="pl-PL" sz="2200" b="1" smtClean="0">
                <a:solidFill>
                  <a:srgbClr val="FF0000"/>
                </a:solidFill>
              </a:rPr>
              <a:t>szantaż lub wywieranie presji</a:t>
            </a:r>
            <a:r>
              <a:rPr lang="pl-PL" altLang="pl-PL" sz="2200" smtClean="0"/>
              <a:t>;     </a:t>
            </a:r>
          </a:p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b="1" smtClean="0">
                <a:solidFill>
                  <a:srgbClr val="FF0000"/>
                </a:solidFill>
              </a:rPr>
              <a:t>niewłaściwego postępowania z informacjami niejawnymi</a:t>
            </a:r>
            <a:r>
              <a:rPr lang="pl-PL" altLang="pl-PL" sz="2200" smtClean="0"/>
              <a:t>, jeżeli: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doprowadziło to bezpośrednio do ujawnienia tych informacji osobom nieuprawnionym;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było to wynikiem celowego działania;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stwarzało to realne zagrożenie ich nieuprawnionym ujawnieniem </a:t>
            </a:r>
            <a:br>
              <a:rPr lang="pl-PL" altLang="pl-PL" sz="2200" smtClean="0"/>
            </a:br>
            <a:r>
              <a:rPr lang="pl-PL" altLang="pl-PL" sz="2200" smtClean="0"/>
              <a:t>i niemiało charakteru incydentalnego;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dopuściła  się tego osoba szczególnie zobowiązana na podstawie ustawy do ochrony informacji  niejawnych: </a:t>
            </a:r>
            <a:r>
              <a:rPr lang="pl-PL" altLang="pl-PL" sz="2200" b="1" smtClean="0">
                <a:solidFill>
                  <a:srgbClr val="FF0000"/>
                </a:solidFill>
              </a:rPr>
              <a:t>pełnomocnik ochrony, jego zastępca lub kierownik kancelarii tajnej.</a:t>
            </a:r>
          </a:p>
        </p:txBody>
      </p:sp>
      <p:sp>
        <p:nvSpPr>
          <p:cNvPr id="2765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CC306F5-6212-4221-9486-9E4D1274638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24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(17/19)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35321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razie niedających się usunąć wątpliwości, o których mowa powyżej, </a:t>
            </a:r>
            <a:r>
              <a:rPr lang="pl-PL" altLang="pl-PL" b="1" smtClean="0">
                <a:solidFill>
                  <a:srgbClr val="FF0000"/>
                </a:solidFill>
              </a:rPr>
              <a:t>interes ochrony informacji niejawnych ma pierwszeństwo przed innymi prawnie chronionymi interesami.</a:t>
            </a:r>
          </a:p>
        </p:txBody>
      </p:sp>
      <p:sp>
        <p:nvSpPr>
          <p:cNvPr id="2867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6ACDB9D-D10C-48F2-A963-65585FC58A4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25</a:t>
            </a:fld>
            <a:endParaRPr lang="pl-PL" altLang="pl-PL" sz="1400" smtClean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(18/19)</a:t>
            </a:r>
            <a:endParaRPr lang="pl-PL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2513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Zwykłe postępowanie  sprawdzające kończy się wydaniem: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poświadczenia  bezpieczeństwa</a:t>
            </a:r>
            <a:r>
              <a:rPr lang="pl-PL" dirty="0" smtClean="0"/>
              <a:t>;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decyzją o odmowie </a:t>
            </a:r>
            <a:r>
              <a:rPr lang="pl-PL" dirty="0" smtClean="0"/>
              <a:t>wydania poświadczenia bezpieczeństwa;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decyzją o umorzeniu </a:t>
            </a:r>
            <a:r>
              <a:rPr lang="pl-PL" dirty="0" smtClean="0"/>
              <a:t>postępowania sprawdzającego.   </a:t>
            </a: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  <a:defRPr/>
            </a:pPr>
            <a:r>
              <a:rPr lang="pl-PL" dirty="0" smtClean="0"/>
              <a:t>O sposobie zakończenia postępowania pełnomocnik ochrony informuje ABW.</a:t>
            </a:r>
          </a:p>
        </p:txBody>
      </p:sp>
      <p:sp>
        <p:nvSpPr>
          <p:cNvPr id="2969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1935DF3-533D-4CE8-842D-54982FC9AC7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26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(19/19)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F435914-8880-4A69-A586-FF59055C316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27</a:t>
            </a:fld>
            <a:endParaRPr lang="pl-PL" altLang="pl-PL" sz="1400" smtClean="0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6612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Wydanie poświadczenia bezpieczeństwa (1/2)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3675063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Po zakończeniu postępowania sprawdzającego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 wynikiem pozytywnym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pełnomocnik ochrony wydaje poświadczenie bezpieczeństwa i przekazuj</a:t>
            </a:r>
            <a:r>
              <a:rPr lang="pl-PL" altLang="pl-PL" smtClean="0"/>
              <a:t>e</a:t>
            </a:r>
            <a:r>
              <a:rPr lang="pl-PL" altLang="pl-PL" smtClean="0">
                <a:cs typeface="Times New Roman" panose="02020603050405020304" pitchFamily="18" charset="0"/>
              </a:rPr>
              <a:t> je (doręcza) osobie sprawdzanej, zawiadamiając </a:t>
            </a:r>
            <a:r>
              <a:rPr lang="pl-PL" altLang="pl-PL" smtClean="0"/>
              <a:t>kierownika jednostki organizacyjnej lub osobę uprawnioną do obsady stanowiska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16113"/>
            <a:ext cx="8382000" cy="49418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Poświadczenie bezpieczeństwa wydaje się na okres </a:t>
            </a:r>
            <a:r>
              <a:rPr lang="pl-PL" altLang="pl-PL" b="1" smtClean="0">
                <a:solidFill>
                  <a:srgbClr val="FF0000"/>
                </a:solidFill>
              </a:rPr>
              <a:t>10 lat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br>
              <a:rPr lang="pl-PL" altLang="pl-PL" smtClean="0">
                <a:solidFill>
                  <a:srgbClr val="FF0000"/>
                </a:solidFill>
              </a:rPr>
            </a:br>
            <a:r>
              <a:rPr lang="pl-PL" altLang="pl-PL" smtClean="0"/>
              <a:t>w przypadku dostępu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</a:t>
            </a:r>
            <a:r>
              <a:rPr lang="pl-PL" altLang="pl-PL" smtClean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Poświadczenia bezpieczeństwa wydane przez pełnomocników ochrony służb wymienionych w art. 23 ust. 5 zachowują ważność </a:t>
            </a:r>
            <a:r>
              <a:rPr lang="pl-PL" altLang="pl-PL" b="1" smtClean="0">
                <a:solidFill>
                  <a:srgbClr val="FF0000"/>
                </a:solidFill>
              </a:rPr>
              <a:t>wyłącznie</a:t>
            </a:r>
            <a:r>
              <a:rPr lang="pl-PL" altLang="pl-PL" b="1" smtClean="0"/>
              <a:t> </a:t>
            </a:r>
            <a:r>
              <a:rPr lang="pl-PL" altLang="pl-PL" smtClean="0"/>
              <a:t>w okresie pracy lub służby w organie, który przeprowadził postępowanie sprawdzające. </a:t>
            </a:r>
            <a:r>
              <a:rPr lang="pl-PL" altLang="pl-PL" b="1" smtClean="0">
                <a:solidFill>
                  <a:srgbClr val="002060"/>
                </a:solidFill>
              </a:rPr>
              <a:t>Wyjątek: oddelegowanie do innej jednostki.</a:t>
            </a:r>
          </a:p>
        </p:txBody>
      </p:sp>
      <p:sp>
        <p:nvSpPr>
          <p:cNvPr id="31747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0A06112-61AA-46F7-BB42-54A1D37B87CD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28</a:t>
            </a:fld>
            <a:endParaRPr lang="pl-PL" altLang="pl-PL" sz="1400" b="0"/>
          </a:p>
        </p:txBody>
      </p:sp>
      <p:sp>
        <p:nvSpPr>
          <p:cNvPr id="3174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F2207DB-9C5F-4A6C-9451-F79A3C62A17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28</a:t>
            </a:fld>
            <a:endParaRPr lang="pl-PL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6612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Wydanie poświadczenia bezpieczeństwa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8EA6D1A-BFA3-4BA9-AC52-849E402CECE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29</a:t>
            </a:fld>
            <a:endParaRPr lang="pl-PL" altLang="pl-PL" sz="1400" smtClean="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0564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Odmowa wydania poświadczenia bezpieczeństwa (1/2)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49500"/>
            <a:ext cx="8382000" cy="4279900"/>
          </a:xfrm>
        </p:spPr>
        <p:txBody>
          <a:bodyPr/>
          <a:lstStyle/>
          <a:p>
            <a:pPr marL="542925" indent="-452438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Przesłanki decyzji o odmowie </a:t>
            </a:r>
            <a:r>
              <a:rPr lang="pl-PL" altLang="pl-PL" smtClean="0">
                <a:cs typeface="Times New Roman" panose="02020603050405020304" pitchFamily="18" charset="0"/>
              </a:rPr>
              <a:t>(art. 30 ust. 1-2):</a:t>
            </a:r>
            <a:endParaRPr lang="pl-PL" altLang="pl-PL" smtClean="0"/>
          </a:p>
          <a:p>
            <a:pPr marL="542925" indent="-4524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nie zostały usunięte wątpliwości</a:t>
            </a:r>
            <a:r>
              <a:rPr lang="pl-PL" altLang="pl-PL" smtClean="0">
                <a:cs typeface="Times New Roman" panose="02020603050405020304" pitchFamily="18" charset="0"/>
              </a:rPr>
              <a:t>, o których mowa w art. 24 ust. 2;</a:t>
            </a:r>
          </a:p>
          <a:p>
            <a:pPr marL="542925" indent="-4524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skazanie prawomocnym wyrokiem </a:t>
            </a:r>
            <a:r>
              <a:rPr lang="pl-PL" altLang="pl-PL" smtClean="0">
                <a:cs typeface="Times New Roman" panose="02020603050405020304" pitchFamily="18" charset="0"/>
              </a:rPr>
              <a:t>na karę pozbawienia wolności za przestępstwo umyślne ścigane z oskarżenia publicznego, także popełnione za granicą lub umyślne przestępstwo skarbowe, jeżeli czyn, za który nastąpiło skazanie wywołuje wątpliwości, o których mowa w art. 24 ust. 2.</a:t>
            </a:r>
            <a:endParaRPr lang="pl-PL" altLang="pl-PL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2846E31-538F-4D44-AE2C-949D1773430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</a:t>
            </a:fld>
            <a:endParaRPr lang="pl-PL" altLang="pl-PL" sz="1400" smtClean="0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765175"/>
            <a:ext cx="68405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Rodzaje postępowań sprawdzających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497888" cy="4752975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altLang="pl-PL" sz="2200" smtClean="0"/>
              <a:t>W zależności od stanowiska lub wykonywania czynności zleconych, </a:t>
            </a:r>
            <a:br>
              <a:rPr lang="pl-PL" altLang="pl-PL" sz="2200" smtClean="0"/>
            </a:br>
            <a:r>
              <a:rPr lang="pl-PL" altLang="pl-PL" sz="2200" smtClean="0"/>
              <a:t>o które ubiega się osoba sprawdzana przeprowadza się:</a:t>
            </a:r>
          </a:p>
          <a:p>
            <a:pPr marL="452438" lvl="1" indent="-273050"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zwykłe postępowanie sprawdzające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przy stanowiskach i pracach związanych z dostępem do informacji niejawnych o klauzuli „poufne”;</a:t>
            </a:r>
          </a:p>
          <a:p>
            <a:pPr marL="452438" lvl="1" indent="-273050"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poszerzone postępowanie sprawdzające:</a:t>
            </a:r>
          </a:p>
          <a:p>
            <a:pPr marL="984250" lvl="2" indent="-352425" algn="just" eaLnBrk="1" hangingPunct="1">
              <a:lnSpc>
                <a:spcPct val="90000"/>
              </a:lnSpc>
            </a:pPr>
            <a:r>
              <a:rPr lang="pl-PL" altLang="pl-PL" sz="2200" smtClean="0"/>
              <a:t>przy stanowiskach i pracach związanych z dostępem do informacji niejawnych o klauzuli „tajne” lub „ściśle tajne”;</a:t>
            </a:r>
          </a:p>
          <a:p>
            <a:pPr marL="984250" lvl="2" indent="-352425" algn="just" eaLnBrk="1" hangingPunct="1">
              <a:lnSpc>
                <a:spcPct val="90000"/>
              </a:lnSpc>
            </a:pPr>
            <a:r>
              <a:rPr lang="pl-PL" altLang="pl-PL" sz="2200" smtClean="0"/>
              <a:t>wobec pełnomocników ochrony, ich zastępców oraz kandydatów na te stanowiska;</a:t>
            </a:r>
          </a:p>
          <a:p>
            <a:pPr marL="984250" lvl="2" indent="-352425" algn="just" eaLnBrk="1" hangingPunct="1">
              <a:lnSpc>
                <a:spcPct val="90000"/>
              </a:lnSpc>
            </a:pPr>
            <a:r>
              <a:rPr lang="pl-PL" altLang="pl-PL" sz="2200" smtClean="0"/>
              <a:t>wobec kierowników jednostek organizacyjnych, w których są przetwarzane informacje niejawne o klauzuli „poufne” lub wyższej;</a:t>
            </a:r>
          </a:p>
          <a:p>
            <a:pPr marL="984250" lvl="2" indent="-352425" algn="just" eaLnBrk="1" hangingPunct="1">
              <a:lnSpc>
                <a:spcPct val="90000"/>
              </a:lnSpc>
            </a:pPr>
            <a:r>
              <a:rPr lang="pl-PL" altLang="pl-PL" sz="2200" smtClean="0"/>
              <a:t>wobec osób ubiegających się o dostęp do informacji niejawnych międzynarodowych lub o dostęp, który ma wynikać z umowy międzynarodowej zawartej przez RP.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BCF9C3E-89DD-4012-BBDC-48A66F6592A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30</a:t>
            </a:fld>
            <a:endParaRPr lang="pl-PL" altLang="pl-PL" sz="1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5038"/>
            <a:ext cx="8583613" cy="4652962"/>
          </a:xfrm>
        </p:spPr>
        <p:txBody>
          <a:bodyPr/>
          <a:lstStyle/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/>
              <a:t>Po zakończeniu postępowania sprawdzającego </a:t>
            </a:r>
            <a:r>
              <a:rPr lang="pl-PL" altLang="pl-PL" b="1" smtClean="0">
                <a:solidFill>
                  <a:srgbClr val="FF0000"/>
                </a:solidFill>
              </a:rPr>
              <a:t>z wynikiem negatywnym</a:t>
            </a:r>
            <a:r>
              <a:rPr lang="pl-PL" altLang="pl-PL" smtClean="0"/>
              <a:t>, pełnomocnik ochrony wydaje decyzję o o</a:t>
            </a:r>
            <a:r>
              <a:rPr lang="pl-PL" altLang="pl-PL" smtClean="0">
                <a:cs typeface="Times New Roman" panose="02020603050405020304" pitchFamily="18" charset="0"/>
              </a:rPr>
              <a:t>dmow</a:t>
            </a:r>
            <a:r>
              <a:rPr lang="pl-PL" altLang="pl-PL" smtClean="0"/>
              <a:t>ie wyda</a:t>
            </a:r>
            <a:r>
              <a:rPr lang="pl-PL" altLang="pl-PL" smtClean="0">
                <a:cs typeface="Times New Roman" panose="02020603050405020304" pitchFamily="18" charset="0"/>
              </a:rPr>
              <a:t>nia poświadczenia bezpieczeństwa i doręcza ją osobie sprawdzanej.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Informację o odmowie wydania poświadczenia pełnomocnik ochrony przekazuje </a:t>
            </a:r>
            <a:r>
              <a:rPr lang="pl-PL" altLang="pl-PL" smtClean="0"/>
              <a:t>kierownikowi jednostki organizacyjnej lub osobie uprawnionej do obsady stanowiska oraz</a:t>
            </a:r>
            <a:r>
              <a:rPr lang="pl-PL" altLang="pl-PL" smtClean="0">
                <a:cs typeface="Times New Roman" panose="02020603050405020304" pitchFamily="18" charset="0"/>
              </a:rPr>
              <a:t> ABW. 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Niezwłoc</a:t>
            </a:r>
            <a:r>
              <a:rPr lang="pl-PL" altLang="pl-PL" smtClean="0"/>
              <a:t>znie po otrzymaniu zawiadomienia o odmowie wydania poświadczenia bezpieczeństwa, o</a:t>
            </a:r>
            <a:r>
              <a:rPr lang="pl-PL" altLang="pl-PL" smtClean="0">
                <a:cs typeface="Times New Roman" panose="02020603050405020304" pitchFamily="18" charset="0"/>
              </a:rPr>
              <a:t>soba upoważniona do obsady stanowiska jest obowiązana</a:t>
            </a:r>
            <a:r>
              <a:rPr lang="pl-PL" altLang="pl-PL" smtClean="0"/>
              <a:t> uniemożliwić dostęp do informacji niejawnych osobie, której odmowa dotyczy.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0564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Odmowa wydania poświadczenia bezpieczeństwa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288" y="2276475"/>
            <a:ext cx="8367712" cy="441960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Decyzja o odmowie </a:t>
            </a:r>
            <a:r>
              <a:rPr lang="pl-PL" dirty="0" smtClean="0"/>
              <a:t>wydania poświadczenia bezpieczeństwa zawiera: 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podstawę prawną oraz uzasadnienie faktyczne i prawne;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wskazanie osoby, która wydała polecenie przeprowadzenia postępowania sprawdzającego;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określenie organu, który przeprowadził postępowanie sprawdzające;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datę i miejsce wydania;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imię, nazwisko i datę urodzenia osoby sprawdzanej;</a:t>
            </a:r>
          </a:p>
        </p:txBody>
      </p:sp>
      <p:sp>
        <p:nvSpPr>
          <p:cNvPr id="3481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1BABF6E-F9F6-4668-8553-81120E5F7EB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31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(1/3)</a:t>
            </a:r>
          </a:p>
        </p:txBody>
      </p:sp>
    </p:spTree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2438400"/>
            <a:ext cx="8382000" cy="4419600"/>
          </a:xfrm>
        </p:spPr>
        <p:txBody>
          <a:bodyPr/>
          <a:lstStyle/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określenie rodzaju przeprowadzonego postępowania sprawdzającego, ze wskazaniem klauzuli informacji niejawnych, do których osoba sprawdzana miała mieć dostęp;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stwierdzenie, że osoba sprawdzana nie daje rękojmi zachowania tajemnicy (nie dotyczy decyzji o umorzeniu);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imienną pieczęć i podpis pełnomocnika ochrony (zastępcy pełnomocnika ochrony), który przeprowadził postępowanie sprawdzające;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pouczenie o dopuszczalności i terminie wniesienia odwołania do Szefa ABW .</a:t>
            </a:r>
          </a:p>
        </p:txBody>
      </p:sp>
      <p:sp>
        <p:nvSpPr>
          <p:cNvPr id="3584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B28BAF6-7ECD-494E-A315-D97FB8DC82F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32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(2/3)</a:t>
            </a:r>
          </a:p>
        </p:txBody>
      </p:sp>
    </p:spTree>
  </p:cSld>
  <p:clrMapOvr>
    <a:masterClrMapping/>
  </p:clrMapOvr>
  <p:transition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600"/>
              </a:spcBef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Uzasadnienie faktyczne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powinno zawierać wskazanie faktów, które organ uznał za udowodnione, dowodów, na których się oparł, oraz przyczyn, z powodu których innym dowodom odmówił wiarygodności i mocy dowodowej, zaś </a:t>
            </a:r>
            <a:r>
              <a:rPr lang="pl-PL" altLang="pl-PL" b="1" smtClean="0">
                <a:solidFill>
                  <a:srgbClr val="FF0000"/>
                </a:solidFill>
              </a:rPr>
              <a:t>uzasadnienie prawne</a:t>
            </a:r>
            <a:r>
              <a:rPr lang="pl-PL" altLang="pl-PL" smtClean="0"/>
              <a:t> – wyjaśnienie podstawy prawnej decyzji, z przytoczeniem przepisów prawa.</a:t>
            </a:r>
          </a:p>
          <a:p>
            <a:pPr marL="0" indent="0" algn="just">
              <a:spcBef>
                <a:spcPts val="600"/>
              </a:spcBef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mtClean="0"/>
              <a:t>Uzasadnienie faktyczne </a:t>
            </a:r>
            <a:r>
              <a:rPr lang="pl-PL" altLang="pl-PL" b="1" smtClean="0">
                <a:solidFill>
                  <a:srgbClr val="FF0000"/>
                </a:solidFill>
              </a:rPr>
              <a:t>w części zawierającej informacje niejawne</a:t>
            </a:r>
            <a:r>
              <a:rPr lang="pl-PL" altLang="pl-PL" smtClean="0"/>
              <a:t> podlega ochronie na zasadach określonych w ustawie. </a:t>
            </a:r>
          </a:p>
        </p:txBody>
      </p:sp>
      <p:sp>
        <p:nvSpPr>
          <p:cNvPr id="3686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C12B0DC-2CD0-45CE-BF15-DED20A0B06F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33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0546A1E-515D-48B9-BC2A-0E7353ADDAB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34</a:t>
            </a:fld>
            <a:endParaRPr lang="pl-PL" altLang="pl-PL" sz="1400" smtClean="0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846138"/>
            <a:ext cx="77057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Umorzenie postępowania sprawdzającego (1/3)</a:t>
            </a:r>
            <a:endParaRPr lang="pl-PL" b="1" dirty="0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526463" cy="4737100"/>
          </a:xfrm>
        </p:spPr>
        <p:txBody>
          <a:bodyPr/>
          <a:lstStyle/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 umarza postępowanie sprawdzające: 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w przypadku śmierci osoby sprawdzanej;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rezygnacji osoby sprawdzanej z ubiegania się albo zajmowania stanowiska lub wykonywania pracy, łączących się z dostępem do informacji niejawnych;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odstąpienia przez kierownika jednostki organizacyjnej od zamiaru obsadzenia osoby sprawdzanej na stanowisku lub zlecenia jej prac związanych z dostępem do informacji niejawnych;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gdy postępowanie z innej przyczyny stało się bezprzedmiotowe.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2FA82FD-2EB0-479D-940D-9B11B958D810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35</a:t>
            </a:fld>
            <a:endParaRPr lang="pl-PL" altLang="pl-PL" sz="140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496300" cy="4176713"/>
          </a:xfrm>
        </p:spPr>
        <p:txBody>
          <a:bodyPr/>
          <a:lstStyle/>
          <a:p>
            <a:pPr marL="179388" lvl="1" indent="0" algn="just" eaLnBrk="1" hangingPunct="1">
              <a:buSzPct val="60000"/>
              <a:buFont typeface="Wingdings" panose="05000000000000000000" pitchFamily="2" charset="2"/>
              <a:buNone/>
            </a:pPr>
            <a:r>
              <a:rPr lang="pl-PL" altLang="pl-PL" smtClean="0"/>
              <a:t>Decyzję o umorzeniu postępowania sprawdzającego wydaną </a:t>
            </a:r>
            <a:br>
              <a:rPr lang="pl-PL" altLang="pl-PL" smtClean="0"/>
            </a:br>
            <a:r>
              <a:rPr lang="pl-PL" altLang="pl-PL" smtClean="0"/>
              <a:t>w związku z przesłankami, o których mowa w pkt 2-4 pełnomocnik ochrony </a:t>
            </a:r>
            <a:r>
              <a:rPr lang="pl-PL" altLang="pl-PL" b="1" smtClean="0">
                <a:solidFill>
                  <a:srgbClr val="FF0000"/>
                </a:solidFill>
              </a:rPr>
              <a:t>doręcza osobie sprawdzanej.</a:t>
            </a:r>
          </a:p>
          <a:p>
            <a:pPr marL="179388" lvl="1" indent="0" algn="just" eaLnBrk="1" hangingPunct="1">
              <a:buSzPct val="60000"/>
              <a:buFont typeface="Wingdings" panose="05000000000000000000" pitchFamily="2" charset="2"/>
              <a:buNone/>
            </a:pPr>
            <a:endParaRPr lang="pl-PL" altLang="pl-PL" smtClean="0"/>
          </a:p>
          <a:p>
            <a:pPr marL="179388" lvl="1" indent="0" algn="just" eaLnBrk="1" hangingPunct="1">
              <a:buSzPct val="60000"/>
              <a:buFont typeface="Wingdings" panose="05000000000000000000" pitchFamily="2" charset="2"/>
              <a:buNone/>
            </a:pPr>
            <a:r>
              <a:rPr lang="pl-PL" altLang="pl-PL" smtClean="0"/>
              <a:t>O wydaniu decyzji o umorzeniu postępowania sprawdzającego pełnomocnik ochrony </a:t>
            </a:r>
            <a:r>
              <a:rPr lang="pl-PL" altLang="pl-PL" b="1" smtClean="0">
                <a:solidFill>
                  <a:srgbClr val="FF0000"/>
                </a:solidFill>
              </a:rPr>
              <a:t>zawiadamia również kierownika jednostki organizacyjnej </a:t>
            </a:r>
            <a:r>
              <a:rPr lang="pl-PL" altLang="pl-PL" smtClean="0"/>
              <a:t>lub osobę uprawnioną do obsady stanowiska.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846138"/>
            <a:ext cx="77057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Umorzenie postępowania sprawdzającego (2/3)</a:t>
            </a:r>
            <a:endParaRPr lang="pl-PL" b="1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7A9017E-25A7-43F7-9FDD-2A64B8CB115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36</a:t>
            </a:fld>
            <a:endParaRPr lang="pl-PL" altLang="pl-PL" sz="14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496300" cy="3889375"/>
          </a:xfrm>
        </p:spPr>
        <p:txBody>
          <a:bodyPr/>
          <a:lstStyle/>
          <a:p>
            <a:pPr marL="179388" lvl="1" indent="0" algn="just" eaLnBrk="1" hangingPunct="1">
              <a:lnSpc>
                <a:spcPct val="150000"/>
              </a:lnSpc>
              <a:buSzPct val="60000"/>
              <a:buFont typeface="Wingdings" panose="05000000000000000000" pitchFamily="2" charset="2"/>
              <a:buNone/>
            </a:pPr>
            <a:r>
              <a:rPr lang="pl-PL" altLang="pl-PL" smtClean="0"/>
              <a:t>Decyzja o umorzeniu postępowania sprawdzającego wymaga zastosowania odpowiednio tych samych elementów co decyzja </a:t>
            </a:r>
            <a:br>
              <a:rPr lang="pl-PL" altLang="pl-PL" smtClean="0"/>
            </a:br>
            <a:r>
              <a:rPr lang="pl-PL" altLang="pl-PL" smtClean="0"/>
              <a:t>o odmowie wydania poświadczenia bezpieczeństwa, w tym uzasadnienia prawnego i faktycznego.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846138"/>
            <a:ext cx="77057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Umorzenie postępowania sprawdzającego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  <a:endParaRPr lang="pl-PL" b="1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1B8ECE5-F626-4D2D-BEEA-ED1473A9584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37</a:t>
            </a:fld>
            <a:endParaRPr lang="pl-PL" altLang="pl-PL" sz="1400" smtClean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765175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(1/3)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700213"/>
            <a:ext cx="8856663" cy="4968875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 może zawiesić postępowanie sprawdzające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przypadku: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trwającej powyżej 30 dni </a:t>
            </a:r>
            <a:r>
              <a:rPr lang="pl-PL" altLang="pl-PL" b="1" smtClean="0">
                <a:solidFill>
                  <a:srgbClr val="002060"/>
                </a:solidFill>
              </a:rPr>
              <a:t>choroby osoby sprawdzanej</a:t>
            </a:r>
            <a:r>
              <a:rPr lang="pl-PL" altLang="pl-PL" smtClean="0"/>
              <a:t>, uniemożliwiającej skuteczne przeprowadzenie postępowania sprawdzającego;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wyjazdu za granicę </a:t>
            </a:r>
            <a:r>
              <a:rPr lang="pl-PL" altLang="pl-PL" smtClean="0"/>
              <a:t>osoby sprawdzanej na okres przekraczający </a:t>
            </a:r>
            <a:br>
              <a:rPr lang="pl-PL" altLang="pl-PL" smtClean="0"/>
            </a:br>
            <a:r>
              <a:rPr lang="pl-PL" altLang="pl-PL" smtClean="0"/>
              <a:t>30 dni;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gdy rozpatrzenie sprawy i wydanie decyzji </a:t>
            </a:r>
            <a:r>
              <a:rPr lang="pl-PL" altLang="pl-PL" b="1" smtClean="0">
                <a:solidFill>
                  <a:srgbClr val="002060"/>
                </a:solidFill>
              </a:rPr>
              <a:t>zależy od wcześniejszego rozstrzygnięcia innego organu</a:t>
            </a:r>
            <a:r>
              <a:rPr lang="pl-PL" altLang="pl-PL" smtClean="0"/>
              <a:t>, w szczególności w przypadku wszczęcia przeciwko osobie sprawdzanej postępowania karnego w sprawie o przestępstwo umyślne, ścigane z oskarżenia publicznego lub umyślne przestępstwo skarbowe;</a:t>
            </a:r>
            <a:endParaRPr lang="pl-PL" altLang="pl-PL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gdy </a:t>
            </a:r>
            <a:r>
              <a:rPr lang="pl-PL" altLang="pl-PL" b="1" smtClean="0">
                <a:solidFill>
                  <a:srgbClr val="002060"/>
                </a:solidFill>
              </a:rPr>
              <a:t>przeprowadzenie skutecznego postępowania sprawdzającego nie jest możliwe </a:t>
            </a:r>
            <a:r>
              <a:rPr lang="pl-PL" altLang="pl-PL" smtClean="0"/>
              <a:t>z innych przyczyn niezależnych od organu je prowadzącego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6541C3A-4B49-44ED-9BB1-01B38D7C96C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38</a:t>
            </a:fld>
            <a:endParaRPr lang="pl-PL" altLang="pl-PL" sz="1400" smtClean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76475"/>
            <a:ext cx="8382000" cy="36718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Zawieszone postępowanie podejmuje się z urzędu lub na żądanie strony, jeżeli:</a:t>
            </a:r>
          </a:p>
          <a:p>
            <a:pPr marL="355600" indent="-355600"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ustały przyczyny uzasadniające zawieszenie postępowania;</a:t>
            </a:r>
          </a:p>
          <a:p>
            <a:pPr marL="355600" indent="-355600"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ujawniono okoliczności mogące stanowić podstawę do odmowy wydania poświadczenia bezpieczeństwa lub umorzenia postępowania sprawdzającego.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909638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97D7E7C-F2C1-4A35-B773-050287B049A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39</a:t>
            </a:fld>
            <a:endParaRPr lang="pl-PL" altLang="pl-PL" sz="14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39150" cy="4868862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Zawieszenie i podjęcie zawieszonego postępowania następuje </a:t>
            </a:r>
            <a:br>
              <a:rPr lang="pl-PL" altLang="pl-PL" smtClean="0"/>
            </a:br>
            <a:r>
              <a:rPr lang="pl-PL" altLang="pl-PL" b="1" smtClean="0">
                <a:solidFill>
                  <a:srgbClr val="FF0000"/>
                </a:solidFill>
              </a:rPr>
              <a:t>w formie postanowienia.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O zawieszeniu i o podjęciu postępowania pełnomocnik zawiadamia kierownika jednostki organizacyjnej lub osobę uprawnioną do obsady stanowiska  oraz osobę sprawdzaną. 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Na postanowienie o zawieszeniu i podjęciu zawieszonego postępowania osobie sprawdzanej przysługuje prawo wniesienia </a:t>
            </a:r>
            <a:r>
              <a:rPr lang="pl-PL" altLang="pl-PL" b="1" smtClean="0">
                <a:solidFill>
                  <a:srgbClr val="FF0000"/>
                </a:solidFill>
              </a:rPr>
              <a:t>zażalenia do Szefa ABW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za pośrednictwem pełnomocnika ochrony.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Zażalenie wnosi się w terminie </a:t>
            </a:r>
            <a:r>
              <a:rPr lang="pl-PL" altLang="pl-PL" b="1" smtClean="0">
                <a:solidFill>
                  <a:srgbClr val="FF0000"/>
                </a:solidFill>
              </a:rPr>
              <a:t>14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dnia doręczenia postanowienia.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909638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CA8B462-E78F-4303-9C0B-C32901CA939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</a:t>
            </a:fld>
            <a:endParaRPr lang="pl-PL" altLang="pl-PL" sz="1400" smtClean="0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(1/3)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89150"/>
            <a:ext cx="7777163" cy="393223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/>
              <a:t>Pełnomocnik ochrony przeprowadza </a:t>
            </a:r>
            <a:r>
              <a:rPr lang="pl-PL" dirty="0" smtClean="0">
                <a:cs typeface="Times New Roman" pitchFamily="18" charset="0"/>
              </a:rPr>
              <a:t>zwykłe postępowania sprawdzające wobec:</a:t>
            </a:r>
          </a:p>
          <a:p>
            <a:pPr marL="355600" indent="-355600" algn="just" eaLnBrk="1" hangingPunct="1">
              <a:lnSpc>
                <a:spcPct val="150000"/>
              </a:lnSpc>
              <a:defRPr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kandydatów do pracy w jednostce,</a:t>
            </a:r>
          </a:p>
          <a:p>
            <a:pPr marL="355600" indent="-355600" algn="just" eaLnBrk="1" hangingPunct="1">
              <a:lnSpc>
                <a:spcPct val="150000"/>
              </a:lnSpc>
              <a:defRPr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osób zatrudnionych w jednostce,</a:t>
            </a:r>
          </a:p>
          <a:p>
            <a:pPr marL="355600" indent="-355600" algn="just" eaLnBrk="1" hangingPunct="1">
              <a:lnSpc>
                <a:spcPct val="150000"/>
              </a:lnSpc>
              <a:defRPr/>
            </a:pP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osób wykonujących prace zlecone na rzecz jednostki,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>
                <a:cs typeface="Times New Roman" pitchFamily="18" charset="0"/>
              </a:rPr>
              <a:t>w której pełnomocnik ten został powołany do pełnienia funkcji.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D5243E4-7BA1-4E94-84B9-4F40C62169B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40</a:t>
            </a:fld>
            <a:endParaRPr lang="pl-PL" altLang="pl-PL" sz="1400" smtClean="0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Kontrolne postępowanie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sprawdzające</a:t>
            </a:r>
            <a:r>
              <a:rPr lang="pl-PL" smtClean="0"/>
              <a:t> (1/7)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382000" cy="39846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Jeżeli w odniesieniu do osoby, której wydano poświadczenie bezpieczeństwa, przed upływem terminu ważności tego poświadczenia, zostaną ujawnione nowe informacje wskazujące, że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nie daje ona rękojmi zachowania tajemnicy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pełnomocnik ochrony przeprowadza kontrolne postępowanie sprawdzające </a:t>
            </a:r>
            <a:br>
              <a:rPr lang="pl-PL" altLang="pl-PL" smtClean="0"/>
            </a:br>
            <a:r>
              <a:rPr lang="pl-PL" altLang="pl-PL" smtClean="0"/>
              <a:t>(art. 33 ust. 1).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DDC500E-EF4A-4559-B261-6C600D7C185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41</a:t>
            </a:fld>
            <a:endParaRPr lang="pl-PL" altLang="pl-PL" sz="140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kontrolne przeprowadza organ właściwy do przeprowadzenia </a:t>
            </a:r>
            <a:r>
              <a:rPr lang="pl-PL" altLang="pl-PL" b="1" smtClean="0">
                <a:solidFill>
                  <a:srgbClr val="FF0000"/>
                </a:solidFill>
              </a:rPr>
              <a:t>kolejnego postępowania sprawdzającego.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przypadkach uzasadnionych </a:t>
            </a:r>
            <a:r>
              <a:rPr lang="pl-PL" altLang="pl-PL" b="1" smtClean="0">
                <a:solidFill>
                  <a:srgbClr val="FF0000"/>
                </a:solidFill>
              </a:rPr>
              <a:t>względami bezpieczeństwa państwa</a:t>
            </a:r>
            <a:r>
              <a:rPr lang="pl-PL" altLang="pl-PL" smtClean="0"/>
              <a:t>, postępowanie kontrolne może zostać przeprowadzone przez ABW albo SKW.</a:t>
            </a:r>
          </a:p>
        </p:txBody>
      </p:sp>
      <p:sp>
        <p:nvSpPr>
          <p:cNvPr id="279557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(2/7)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2B0B8C8-BA32-46A3-B00B-0214A2525B3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42</a:t>
            </a:fld>
            <a:endParaRPr lang="pl-PL" altLang="pl-PL" sz="14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8785225" cy="439261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 wszczęciu ko</a:t>
            </a:r>
            <a:r>
              <a:rPr lang="pl-PL" altLang="pl-PL" smtClean="0"/>
              <a:t>ntrolnego</a:t>
            </a:r>
            <a:r>
              <a:rPr lang="pl-PL" altLang="pl-PL" smtClean="0">
                <a:cs typeface="Times New Roman" panose="02020603050405020304" pitchFamily="18" charset="0"/>
              </a:rPr>
              <a:t> postępowania sprawdzającego pełnomocnik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zawiadamia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kierownika jednostki organizacyjnej lub</a:t>
            </a:r>
            <a:r>
              <a:rPr lang="pl-PL" altLang="pl-PL" smtClean="0">
                <a:cs typeface="Times New Roman" panose="02020603050405020304" pitchFamily="18" charset="0"/>
              </a:rPr>
              <a:t> osobę upoważnioną do obsady stanowiska oraz osobę sprawdzaną.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 otrzymaniu zawiadomienia kierownik jednostki organizacyjnej lub osoba upoważniona do obsady stanowiska </a:t>
            </a:r>
            <a:r>
              <a:rPr lang="pl-PL" altLang="pl-PL" b="1" smtClean="0">
                <a:solidFill>
                  <a:srgbClr val="FF0000"/>
                </a:solidFill>
              </a:rPr>
              <a:t>uniemożliwia osobie sprawdzanej dostęp do informacji niejawnych.</a:t>
            </a:r>
          </a:p>
        </p:txBody>
      </p:sp>
      <p:sp>
        <p:nvSpPr>
          <p:cNvPr id="280581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(3/7)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8F15B91-BC94-4CB2-AFA3-87550ECFF91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43</a:t>
            </a:fld>
            <a:endParaRPr lang="pl-PL" altLang="pl-PL" sz="140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642350" cy="427196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Procedura kontrolna </a:t>
            </a:r>
            <a:r>
              <a:rPr lang="pl-PL" altLang="pl-PL" smtClean="0">
                <a:cs typeface="Times New Roman" panose="02020603050405020304" pitchFamily="18" charset="0"/>
              </a:rPr>
              <a:t>prowadzona </a:t>
            </a:r>
            <a:r>
              <a:rPr lang="pl-PL" altLang="pl-PL" smtClean="0"/>
              <a:t>je</a:t>
            </a:r>
            <a:r>
              <a:rPr lang="pl-PL" altLang="pl-PL" smtClean="0">
                <a:cs typeface="Times New Roman" panose="02020603050405020304" pitchFamily="18" charset="0"/>
              </a:rPr>
              <a:t>st na podstawie przepisów odnoszących się do właściwego postępowania sprawdzającego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pominięciem:</a:t>
            </a:r>
          </a:p>
          <a:p>
            <a:pPr marL="803275" lvl="2" indent="-442913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obowiązku wypełnienia nowej ankiety bezpieczeństwa osobowego i wyrażenia zgody przez osobę sprawdzaną;</a:t>
            </a:r>
          </a:p>
          <a:p>
            <a:pPr marL="803275" lvl="2" indent="-442913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uzyskania przez pełnomocnika pisemnego polecenia przeprowadzenia postępowania.</a:t>
            </a:r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(4/7)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5E18885-7867-4410-9F0A-5209F6A3FFA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44</a:t>
            </a:fld>
            <a:endParaRPr lang="pl-PL" altLang="pl-PL" sz="140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57400"/>
            <a:ext cx="8512175" cy="46116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Wszystkie czynności postępowania kontrolnego powinny zostać zakończone przed upływem </a:t>
            </a:r>
            <a:r>
              <a:rPr lang="pl-PL" altLang="pl-PL" b="1" smtClean="0">
                <a:solidFill>
                  <a:srgbClr val="FF0000"/>
                </a:solidFill>
              </a:rPr>
              <a:t>6 miesięcy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dnia jego wszczęcia. </a:t>
            </a:r>
            <a:br>
              <a:rPr lang="pl-PL" altLang="pl-PL" smtClean="0"/>
            </a:br>
            <a:r>
              <a:rPr lang="pl-PL" altLang="pl-PL" smtClean="0"/>
              <a:t>W szczególnie uzasadnionych przypadkach termin ten może zostać przedłużony o kolejne 6 miesięcy.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O przedłużeniu terminu organ prowadzący postępowanie zawiadamia kierownika jednostki organizacyjnej lub osobę upoważnioną do obsady stanowiska i osobę sprawdzaną. </a:t>
            </a:r>
          </a:p>
        </p:txBody>
      </p:sp>
      <p:sp>
        <p:nvSpPr>
          <p:cNvPr id="294916" name="Rectangle 4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(5/7)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C559ACA-AC8B-4FB4-A566-1610E1D07E0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45</a:t>
            </a:fld>
            <a:endParaRPr lang="pl-PL" altLang="pl-PL" sz="140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512175" cy="5013325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Kontrolne postępowanie sprawdzające kończy się:</a:t>
            </a:r>
          </a:p>
          <a:p>
            <a:pPr marL="542925" lvl="1" indent="-363538" eaLnBrk="1" hangingPunct="1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wydaniem decyzji o cofnięciu poświadczenia bezpieczeństwa;</a:t>
            </a:r>
          </a:p>
          <a:p>
            <a:pPr marL="542925" lvl="1" indent="-363538" algn="just" eaLnBrk="1" hangingPunct="1">
              <a:lnSpc>
                <a:spcPct val="100000"/>
              </a:lnSpc>
              <a:buFont typeface="Wingdings" panose="05000000000000000000" pitchFamily="2" charset="2"/>
              <a:buAutoNum type="arabicParenR" startAt="2"/>
            </a:pPr>
            <a:r>
              <a:rPr lang="pl-PL" altLang="pl-PL" b="1" smtClean="0">
                <a:solidFill>
                  <a:srgbClr val="002060"/>
                </a:solidFill>
              </a:rPr>
              <a:t>poinformowaniem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kierownika jednostki organizacyjnej lub osoby upoważnionej do obsady stanowiska oraz osoby sprawdzanej </a:t>
            </a:r>
            <a:r>
              <a:rPr lang="pl-PL" altLang="pl-PL" b="1" smtClean="0">
                <a:solidFill>
                  <a:srgbClr val="002060"/>
                </a:solidFill>
              </a:rPr>
              <a:t>o braku zastrzeżeń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w stosunku do osoby, którą objęto postępowaniem kontrolnym, z jednoczesnym potwierdzeniem jej dalszej zdolności do zachowania tajemnicy w zakresie określonym w posiadanym przez nią poświadczeniu;</a:t>
            </a:r>
          </a:p>
          <a:p>
            <a:pPr marL="542925" lvl="1" indent="-363538" algn="just" eaLnBrk="1" hangingPunct="1">
              <a:lnSpc>
                <a:spcPct val="100000"/>
              </a:lnSpc>
              <a:buFont typeface="Wingdings" panose="05000000000000000000" pitchFamily="2" charset="2"/>
              <a:buAutoNum type="arabicParenR" startAt="2"/>
            </a:pPr>
            <a:r>
              <a:rPr lang="pl-PL" altLang="pl-PL" b="1" smtClean="0">
                <a:solidFill>
                  <a:srgbClr val="002060"/>
                </a:solidFill>
              </a:rPr>
              <a:t>wydaniem decyzji o umorzeniu postępowania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w przypadku, gdy nie zostanie ono zakończone przed upływem 12 miesięcy.</a:t>
            </a:r>
          </a:p>
        </p:txBody>
      </p:sp>
      <p:sp>
        <p:nvSpPr>
          <p:cNvPr id="282629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7651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Kontrolne postępowanie </a:t>
            </a:r>
            <a:br>
              <a:rPr lang="pl-PL" dirty="0" smtClean="0"/>
            </a:br>
            <a:r>
              <a:rPr lang="pl-PL" dirty="0" smtClean="0"/>
              <a:t>sprawdzające (6/7)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DF86025-B92F-4B04-A5C0-1D705396E80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46</a:t>
            </a:fld>
            <a:endParaRPr lang="pl-PL" altLang="pl-PL" sz="140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105025"/>
            <a:ext cx="8512175" cy="3700463"/>
          </a:xfrm>
        </p:spPr>
        <p:txBody>
          <a:bodyPr/>
          <a:lstStyle/>
          <a:p>
            <a:pPr marL="0" lvl="1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z="2300" smtClean="0"/>
              <a:t>Decyzja o cofnięciu poświadczenia bezpieczeństwa zawiera elementy analogiczne do decyzji o odmowie wydania poświadczenia bezpieczeństwa. Dodatkowo należy w niej wskazać poświadczenie, które jest nią cofane. Decyzja ta zawiera uzasadnienie faktyczne </a:t>
            </a:r>
            <a:br>
              <a:rPr lang="pl-PL" altLang="pl-PL" sz="2300" smtClean="0"/>
            </a:br>
            <a:r>
              <a:rPr lang="pl-PL" altLang="pl-PL" sz="2300" smtClean="0"/>
              <a:t>i prawne.   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Kontrolne postępowanie </a:t>
            </a:r>
            <a:br>
              <a:rPr lang="pl-PL" dirty="0" smtClean="0"/>
            </a:br>
            <a:r>
              <a:rPr lang="pl-PL" dirty="0" smtClean="0"/>
              <a:t>sprawdzające (7/</a:t>
            </a:r>
            <a:r>
              <a:rPr lang="pl-PL" dirty="0" err="1" smtClean="0"/>
              <a:t>7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F048524-57FB-4063-97ED-EB3ABA1F1CE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47</a:t>
            </a:fld>
            <a:endParaRPr lang="pl-PL" altLang="pl-PL" sz="1400" smtClean="0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908050"/>
            <a:ext cx="68405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Kolejne postępowanie sprawdzające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13787" cy="482441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 przypadku wydania decyzji o odmowie wydania poświadczenia bezpieczeństwa lub o jego cofnięciu, kolejne postępowanie sprawdzające przeprowadza się najwcześniej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 roku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daty doręczenia decyzji.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Do kolejnego postępowania sprawdzającego stosuje się przepisy ustawy odnoszące się do właściwego postępowania sprawdzającego.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Wniosek o przeprowadzenie kolejnego postępowania sprawdzającego kierownik jednostki organizacyjnej powinien złożyć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co najmniej 6 miesięcy </a:t>
            </a:r>
            <a:r>
              <a:rPr lang="pl-PL" altLang="pl-PL" smtClean="0">
                <a:cs typeface="Times New Roman" panose="02020603050405020304" pitchFamily="18" charset="0"/>
              </a:rPr>
              <a:t>przed upływem terminu ważności poświadczenia bezpieczeństwa.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Kolejne postępowanie sprawdzające powinno zostać zakończone przed upływem terminu ważności poświadczenia bezpieczeństwa.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Doręczenie decyzji (1/2)</a:t>
            </a:r>
            <a:endParaRPr lang="pl-PL" dirty="0"/>
          </a:p>
        </p:txBody>
      </p:sp>
      <p:sp>
        <p:nvSpPr>
          <p:cNvPr id="52227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844675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Decyzja kończąca postępowanie sprawdzające </a:t>
            </a:r>
            <a:r>
              <a:rPr lang="pl-PL" altLang="pl-PL" smtClean="0"/>
              <a:t>(poświadczenie bezpieczeństwa, decyzja o odmowie jego wydania lub cofnięciu, decyzja o umorzeniu postępowania) </a:t>
            </a:r>
            <a:r>
              <a:rPr lang="pl-PL" altLang="pl-PL" b="1" smtClean="0">
                <a:solidFill>
                  <a:srgbClr val="FF0000"/>
                </a:solidFill>
              </a:rPr>
              <a:t>musi być prawidłowo doręczona osobie sprawdzanej</a:t>
            </a:r>
            <a:r>
              <a:rPr lang="pl-PL" altLang="pl-PL" smtClean="0"/>
              <a:t>, a fakt ten musi zostać udokumentowany jej własnoręcznym podpisem ze wskazaniem daty doręczenia.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smtClean="0"/>
              <a:t>Decyzje doręczane za pośrednictwem operatora pocztowego muszą być przesyłane </a:t>
            </a:r>
            <a:r>
              <a:rPr lang="pl-PL" altLang="pl-PL" b="1" smtClean="0">
                <a:solidFill>
                  <a:srgbClr val="FF0000"/>
                </a:solidFill>
              </a:rPr>
              <a:t>przesyłką za potwierdzeniem odbioru.</a:t>
            </a:r>
          </a:p>
        </p:txBody>
      </p:sp>
      <p:sp>
        <p:nvSpPr>
          <p:cNvPr id="5222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1D1D2C1-9A2F-4B10-8A1B-1784C0DE008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48</a:t>
            </a:fld>
            <a:endParaRPr lang="pl-PL" altLang="pl-PL" sz="1400" smtClean="0"/>
          </a:p>
        </p:txBody>
      </p:sp>
    </p:spTree>
  </p:cSld>
  <p:clrMapOvr>
    <a:masterClrMapping/>
  </p:clrMapOvr>
  <p:transition>
    <p:rand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niemożności doręczenia przesyłki</a:t>
            </a:r>
            <a:r>
              <a:rPr lang="pl-PL" altLang="pl-PL" smtClean="0"/>
              <a:t>, operator pocztowy jest zobowiązany przechowywać ją przez </a:t>
            </a:r>
            <a:r>
              <a:rPr lang="pl-PL" altLang="pl-PL" b="1" smtClean="0">
                <a:solidFill>
                  <a:srgbClr val="FF0000"/>
                </a:solidFill>
              </a:rPr>
              <a:t>14 dni </a:t>
            </a:r>
            <a:r>
              <a:rPr lang="pl-PL" altLang="pl-PL" smtClean="0"/>
              <a:t>od dnia próby jej dostarczenia. Przesyłka jest dwukrotnie awizowana – </a:t>
            </a:r>
            <a:br>
              <a:rPr lang="pl-PL" altLang="pl-PL" smtClean="0"/>
            </a:br>
            <a:r>
              <a:rPr lang="pl-PL" altLang="pl-PL" smtClean="0"/>
              <a:t>w dniu próby jej dostarczenia i ponownie po upływie 7 dni. Jeżeli nie zostanie odebrana zwraca się ją do nadawcy.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Doręczenie uważa się za dokonane z upływem ostatniego dnia okresu jej przechowywania przez operatora pocztowego,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a decyzję pozostawia się w aktach sprawy. </a:t>
            </a:r>
            <a:r>
              <a:rPr lang="pl-PL" altLang="pl-PL" smtClean="0"/>
              <a:t>(art. 44 k.p.a.)</a:t>
            </a:r>
          </a:p>
        </p:txBody>
      </p:sp>
      <p:sp>
        <p:nvSpPr>
          <p:cNvPr id="5325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B7E1762-1610-436C-8AAE-B43D2FB0B00A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49</a:t>
            </a:fld>
            <a:endParaRPr lang="pl-PL" altLang="pl-PL" sz="1400" smtClean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Doręczenie decyzji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26F7225-DC0B-4728-82A6-16325AEE5F5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</a:t>
            </a:fld>
            <a:endParaRPr lang="pl-PL" altLang="pl-PL" sz="1400" smtClean="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8512175" cy="446405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pl-PL" dirty="0" smtClean="0"/>
              <a:t>Pełnomocnik ochrony jednostki organizacyjnej zlecającej wykonanie umowy związanej z dostępem do informacji niejawnych o klauzuli „poufne” </a:t>
            </a:r>
            <a:r>
              <a:rPr lang="pl-PL" b="1" dirty="0" smtClean="0">
                <a:solidFill>
                  <a:srgbClr val="FF0000"/>
                </a:solidFill>
              </a:rPr>
              <a:t>może przeprowadzić zwykłe postępowania sprawdzające</a:t>
            </a:r>
            <a:r>
              <a:rPr lang="pl-PL" dirty="0" smtClean="0"/>
              <a:t> wobec pracowników (osób wykonujących prace zlecone) przedsiębiorcy wykonującego tę umowę, jeśli przedsiębiorca ten: </a:t>
            </a:r>
          </a:p>
          <a:p>
            <a:pPr marL="355600" indent="-355600" algn="just" eaLnBrk="1" hangingPunct="1"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legitymuje się świadectwem bezpieczeństwa przemysłowego trzeciego stopnia lub </a:t>
            </a:r>
          </a:p>
          <a:p>
            <a:pPr marL="355600" indent="-355600" algn="just" eaLnBrk="1" hangingPunct="1"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trwa wobec niego postępowanie bezpieczeństwa przemysłowego w celu wydania takiego świadectwa.</a:t>
            </a:r>
            <a:endParaRPr lang="pl-PL" sz="1600" b="1" dirty="0" smtClean="0">
              <a:solidFill>
                <a:srgbClr val="00206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A283C42-F8C8-43A8-BC09-4BD82B0A3BE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50</a:t>
            </a:fld>
            <a:endParaRPr lang="pl-PL" altLang="pl-PL" sz="1400" smtClean="0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Postępowanie odwoławcze (1/4)</a:t>
            </a:r>
            <a:r>
              <a:rPr lang="pl-PL" smtClean="0"/>
              <a:t> 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76400"/>
            <a:ext cx="8512175" cy="48482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Od</a:t>
            </a:r>
            <a:r>
              <a:rPr lang="pl-PL" altLang="pl-PL" smtClean="0"/>
              <a:t> wydanej przez</a:t>
            </a:r>
            <a:r>
              <a:rPr lang="pl-PL" altLang="pl-PL" smtClean="0">
                <a:cs typeface="Times New Roman" panose="02020603050405020304" pitchFamily="18" charset="0"/>
              </a:rPr>
              <a:t> pełnomocnika</a:t>
            </a:r>
            <a:r>
              <a:rPr lang="pl-PL" altLang="pl-PL" smtClean="0"/>
              <a:t> ochrony decyzji</a:t>
            </a:r>
            <a:r>
              <a:rPr lang="pl-PL" altLang="pl-PL" smtClean="0">
                <a:cs typeface="Times New Roman" panose="02020603050405020304" pitchFamily="18" charset="0"/>
              </a:rPr>
              <a:t> o odmowie wydania poświadczenia bezpieczeństwa lub o jego cofnięciu oraz</a:t>
            </a:r>
            <a:r>
              <a:rPr lang="pl-PL" altLang="pl-PL" smtClean="0"/>
              <a:t> decyzji o umorzeniu postępowania sprawdzającego,</a:t>
            </a:r>
            <a:r>
              <a:rPr lang="pl-PL" altLang="pl-PL" smtClean="0">
                <a:cs typeface="Times New Roman" panose="02020603050405020304" pitchFamily="18" charset="0"/>
              </a:rPr>
              <a:t> osobie sprawdzanej </a:t>
            </a:r>
            <a:r>
              <a:rPr lang="pl-PL" altLang="pl-PL" smtClean="0"/>
              <a:t>służy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odwołanie do </a:t>
            </a:r>
            <a:r>
              <a:rPr lang="pl-PL" altLang="pl-PL" b="1" smtClean="0">
                <a:solidFill>
                  <a:srgbClr val="FF0000"/>
                </a:solidFill>
              </a:rPr>
              <a:t>S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zefa ABW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Odwołanie wnosi się za pośrednictwem pełnomocnika ochrony,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terminie 14 dni od dnia doręczenia</a:t>
            </a:r>
            <a:r>
              <a:rPr lang="pl-PL" altLang="pl-PL" smtClean="0"/>
              <a:t> decyzji.</a:t>
            </a:r>
            <a:endParaRPr lang="pl-PL" altLang="pl-PL" sz="1000" smtClean="0"/>
          </a:p>
          <a:p>
            <a:pPr marL="0" indent="0" algn="ctr" eaLnBrk="1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Odwołanie nie wymaga uzasadnienia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Wniesienie odwołania nie wstrzymuje wykonania decyzji.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1F184F2-EB34-457A-86DC-FAFF480B6CF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51</a:t>
            </a:fld>
            <a:endParaRPr lang="pl-PL" altLang="pl-PL" sz="140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6958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Pełnomocnik ochrony zobowiązany jest przesłać odwołanie wraz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aktami postępowania sprawdzającego Szefowi ABW w terminie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14 dni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dnia, w którym otrzymał odwołanie.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Akta postępowania powinny być kompletne, tzn. zawierać wszystkie dokumenty wytworzone lub wykorzystywane przez pełnomocnika w ramach postępowania sprawdzającego.</a:t>
            </a:r>
            <a:endParaRPr lang="pl-PL" altLang="pl-PL" smtClean="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Postępowanie odwoławcze (2/4)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E771F72-9253-40EF-ABC0-EDE7569B434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52</a:t>
            </a:fld>
            <a:endParaRPr lang="pl-PL" altLang="pl-PL" sz="140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09750"/>
            <a:ext cx="8382000" cy="45720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Szef ABW może:</a:t>
            </a:r>
          </a:p>
          <a:p>
            <a:pPr marL="622300" lvl="1" indent="-442913" algn="just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stwierdzić w drodze postanowienia niedopuszczalność odwołania oraz uchybienie terminu do wniesienia odwołania (postanowienia w tych sprawach są ostateczne);</a:t>
            </a:r>
          </a:p>
          <a:p>
            <a:pPr marL="622300" lvl="1" indent="-442913" algn="just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AutoNum type="arabicParenR" startAt="2"/>
            </a:pPr>
            <a:r>
              <a:rPr lang="pl-PL" altLang="pl-PL" smtClean="0">
                <a:cs typeface="Times New Roman" panose="02020603050405020304" pitchFamily="18" charset="0"/>
              </a:rPr>
              <a:t>na żądanie osoby sprawdzanej lub z urzędu zlecić pełnomocnikowi ochrony przeprowadzenie dodatkowych czynności w celu uzupełnienia dowodów i materiałów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postępowaniu sprawdzającym;</a:t>
            </a:r>
            <a:endParaRPr lang="pl-PL" altLang="pl-PL" smtClean="0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Postępowanie odwoławcze (3/4)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BC8E780-0344-4629-92B1-FF7A09051D6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53</a:t>
            </a:fld>
            <a:endParaRPr lang="pl-PL" altLang="pl-PL" sz="1400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800600"/>
          </a:xfrm>
        </p:spPr>
        <p:txBody>
          <a:bodyPr/>
          <a:lstStyle/>
          <a:p>
            <a:pPr marL="542925" lvl="1" indent="-363538" eaLnBrk="1" hangingPunct="1">
              <a:lnSpc>
                <a:spcPct val="150000"/>
              </a:lnSpc>
              <a:buFont typeface="Wingdings" panose="05000000000000000000" pitchFamily="2" charset="2"/>
              <a:buAutoNum type="arabicParenR" startAt="3"/>
              <a:tabLst>
                <a:tab pos="1165225" algn="l"/>
              </a:tabLst>
            </a:pPr>
            <a:r>
              <a:rPr lang="pl-PL" altLang="pl-PL" smtClean="0">
                <a:cs typeface="Times New Roman" panose="02020603050405020304" pitchFamily="18" charset="0"/>
              </a:rPr>
              <a:t>wydać decyzję, w której</a:t>
            </a:r>
            <a:r>
              <a:rPr lang="pl-PL" altLang="pl-PL" smtClean="0"/>
              <a:t>:</a:t>
            </a:r>
          </a:p>
          <a:p>
            <a:pPr marL="1257300" lvl="2" indent="-534988" eaLnBrk="1" hangingPunct="1">
              <a:lnSpc>
                <a:spcPct val="150000"/>
              </a:lnSpc>
              <a:tabLst>
                <a:tab pos="1165225" algn="l"/>
              </a:tabLst>
            </a:pPr>
            <a:r>
              <a:rPr lang="pl-PL" altLang="pl-PL" smtClean="0">
                <a:cs typeface="Times New Roman" panose="02020603050405020304" pitchFamily="18" charset="0"/>
              </a:rPr>
              <a:t>utrzymuje w mocy </a:t>
            </a:r>
            <a:r>
              <a:rPr lang="pl-PL" altLang="pl-PL" smtClean="0"/>
              <a:t>decyzję pełnomocnika ochrony;</a:t>
            </a:r>
          </a:p>
          <a:p>
            <a:pPr marL="1257300" lvl="2" indent="-534988" eaLnBrk="1" hangingPunct="1">
              <a:lnSpc>
                <a:spcPct val="150000"/>
              </a:lnSpc>
              <a:tabLst>
                <a:tab pos="1165225" algn="l"/>
              </a:tabLst>
            </a:pPr>
            <a:r>
              <a:rPr lang="pl-PL" altLang="pl-PL" smtClean="0"/>
              <a:t>uchyla decyzję o odmowie i nakazuje pełnomocnikowi wydanie poświadczenia bezpieczeństwa;</a:t>
            </a:r>
          </a:p>
          <a:p>
            <a:pPr marL="1257300" lvl="2" indent="-534988" eaLnBrk="1" hangingPunct="1">
              <a:lnSpc>
                <a:spcPct val="150000"/>
              </a:lnSpc>
              <a:tabLst>
                <a:tab pos="1165225" algn="l"/>
              </a:tabLst>
            </a:pPr>
            <a:r>
              <a:rPr lang="pl-PL" altLang="pl-PL" smtClean="0"/>
              <a:t>uchyla decyzję o cofnięciu poświa</a:t>
            </a:r>
            <a:r>
              <a:rPr lang="pl-PL" altLang="pl-PL" smtClean="0">
                <a:cs typeface="Times New Roman" panose="02020603050405020304" pitchFamily="18" charset="0"/>
              </a:rPr>
              <a:t>dczenia bezpieczeństwa;</a:t>
            </a:r>
          </a:p>
          <a:p>
            <a:pPr marL="1257300" lvl="2" indent="-534988" eaLnBrk="1" hangingPunct="1">
              <a:lnSpc>
                <a:spcPct val="150000"/>
              </a:lnSpc>
              <a:tabLst>
                <a:tab pos="1165225" algn="l"/>
              </a:tabLst>
            </a:pPr>
            <a:r>
              <a:rPr lang="pl-PL" altLang="pl-PL" smtClean="0">
                <a:cs typeface="Times New Roman" panose="02020603050405020304" pitchFamily="18" charset="0"/>
              </a:rPr>
              <a:t>uchyla decyzję pełnomocnika ochrony i przekazuje sprawę do ponownego rozpatrzenia.</a:t>
            </a:r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Postępowanie odwoławcze (4/4)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2243105-701D-4DA0-A81C-8CAD9F3FCBD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54</a:t>
            </a:fld>
            <a:endParaRPr lang="pl-PL" altLang="pl-PL" sz="1400" smtClean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908050"/>
            <a:ext cx="63373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Postępowanie skargowe 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3888"/>
            <a:ext cx="8382000" cy="43434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Zgodnie z zasadą sądowej kontroli decyzji, na</a:t>
            </a:r>
            <a:r>
              <a:rPr lang="pl-PL" altLang="pl-PL" smtClean="0"/>
              <a:t> decyzje </a:t>
            </a:r>
            <a:br>
              <a:rPr lang="pl-PL" altLang="pl-PL" smtClean="0"/>
            </a:br>
            <a:r>
              <a:rPr lang="pl-PL" altLang="pl-PL" smtClean="0"/>
              <a:t>i postanowienia Szefa ABW</a:t>
            </a:r>
            <a:r>
              <a:rPr lang="pl-PL" altLang="pl-PL" smtClean="0">
                <a:cs typeface="Times New Roman" panose="02020603050405020304" pitchFamily="18" charset="0"/>
              </a:rPr>
              <a:t> osobie sprawdzanej przysługuje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skarga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do Wojewódzkiego Sądu Administracyjnego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Warszawie.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Skargę wnosi się w terminie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30 dni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dnia doręczenia decyzji lub postanowienia, za pośrednictwem Szefa ABW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578D62F-475E-46B6-B4A5-6B80FBD10CA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55</a:t>
            </a:fld>
            <a:endParaRPr lang="pl-PL" altLang="pl-PL" sz="14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382000" cy="32400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sprawie stwierdzenia nieważności decyzji wszczynane jest </a:t>
            </a:r>
            <a:r>
              <a:rPr lang="pl-PL" altLang="pl-PL" b="1" smtClean="0">
                <a:solidFill>
                  <a:srgbClr val="FF0000"/>
                </a:solidFill>
              </a:rPr>
              <a:t>z urzędu lub na żądanie osoby sprawdzanej.</a:t>
            </a:r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08050"/>
            <a:ext cx="7129462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Stwierdzenie nieważności decyzji (1/2)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622BCFD-8F59-4D5B-8A82-3FE58453639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56</a:t>
            </a:fld>
            <a:endParaRPr lang="pl-PL" altLang="pl-PL" sz="1400" smtClean="0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765175"/>
            <a:ext cx="7129463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Stwierdzenie nieważności decyzji (2/2)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640763" cy="5157787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Szef ABW może stwierdzić nieważność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decyzji</a:t>
            </a:r>
            <a:r>
              <a:rPr lang="pl-PL" altLang="pl-PL" smtClean="0"/>
              <a:t>, w tym poświadczenia bezpieczeństwa, wydanej przez pełnomocnika ochrony jeśli decyzja ta obarczona jest jedną z wad wymienionych </a:t>
            </a:r>
            <a:br>
              <a:rPr lang="pl-PL" altLang="pl-PL" smtClean="0"/>
            </a:br>
            <a:r>
              <a:rPr lang="pl-PL" altLang="pl-PL" smtClean="0"/>
              <a:t>w kodeksie postępowania administracyjnego. 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Rozstrzygnięcie takie następuje w drodze decyzji.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W takim przypadku decyzja pełnomocnika, w tym poświadczenie bezpieczeństwa, zostaje usunięta z obrotu prawnego. Oznacza to, że postępowanie sprawdzające  zakończone tą decyzją </a:t>
            </a:r>
            <a:r>
              <a:rPr lang="pl-PL" altLang="pl-PL" b="1" smtClean="0">
                <a:solidFill>
                  <a:srgbClr val="FF0000"/>
                </a:solidFill>
              </a:rPr>
              <a:t>wraca do etapu sprzed jej wydania i zachodzi konieczność jego zakończenia prawidłową decyzją.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9A37860-E104-44BE-A6F4-BCEDBA12A6F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57</a:t>
            </a:fld>
            <a:endParaRPr lang="pl-PL" altLang="pl-PL" sz="1400" smtClean="0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620713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Tworzenie akt postępowania</a:t>
            </a:r>
            <a:r>
              <a:rPr lang="pl-PL" dirty="0" smtClean="0"/>
              <a:t> 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512175" cy="4487862"/>
          </a:xfrm>
        </p:spPr>
        <p:txBody>
          <a:bodyPr/>
          <a:lstStyle/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Akta postępowań sprawdzających powinny: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stanowić wyodrębniony zbiór dokumentów (teczkę) dotyczących jednej osoby sprawdzanej w ramach jednego postępowania;</a:t>
            </a:r>
          </a:p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zostać uporządkowane logicznie i chronologicznie;</a:t>
            </a:r>
          </a:p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smtClean="0">
                <a:cs typeface="Times New Roman" panose="02020603050405020304" pitchFamily="18" charset="0"/>
              </a:rPr>
              <a:t>zawierać kompletną dokumentację wszystkich czynności podjętych w toku postępowania;</a:t>
            </a:r>
          </a:p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smtClean="0">
                <a:cs typeface="Times New Roman" panose="02020603050405020304" pitchFamily="18" charset="0"/>
              </a:rPr>
              <a:t>zostać zaopatrzone w spis zawartości;</a:t>
            </a:r>
          </a:p>
          <a:p>
            <a:pPr marL="361950" indent="-361950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smtClean="0">
                <a:cs typeface="Times New Roman" panose="02020603050405020304" pitchFamily="18" charset="0"/>
              </a:rPr>
              <a:t>stanowić zbiór dokumentów przeszytych i ponumerowanych.</a:t>
            </a:r>
            <a:r>
              <a:rPr lang="pl-PL" altLang="pl-PL" smtClean="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F73FBDE-3B31-4CA9-9549-D245F28142A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58</a:t>
            </a:fld>
            <a:endParaRPr lang="pl-PL" altLang="pl-PL" sz="1400" smtClean="0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50" y="620713"/>
            <a:ext cx="80581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Schemat akt postępowania sprawdzającego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73238"/>
            <a:ext cx="4244975" cy="4895850"/>
          </a:xfrm>
        </p:spPr>
        <p:txBody>
          <a:bodyPr/>
          <a:lstStyle/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spis zawartości akt;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karta kontrolna;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polecenie kierownika jednostki organizacyjnej;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ankieta bezpieczeństwa osobowego;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załączniki do ankiety bezpieczeństwa osobowego;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wniosek z zapytaniem o sprawdzenie </a:t>
            </a:r>
            <a:br>
              <a:rPr lang="pl-PL" altLang="pl-PL" sz="1600" smtClean="0"/>
            </a:br>
            <a:r>
              <a:rPr lang="pl-PL" altLang="pl-PL" sz="1600" smtClean="0"/>
              <a:t>w KRK;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odpowiedź z KRK;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ewentualne wnioski z zapytaniami do innych ewidencji, rejestrów i kartotek;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wyniki dokonanych sprawdzeń;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wniosek o sprawdzenia w ewidencjach </a:t>
            </a:r>
            <a:br>
              <a:rPr lang="pl-PL" altLang="pl-PL" sz="1600" smtClean="0"/>
            </a:br>
            <a:r>
              <a:rPr lang="pl-PL" altLang="pl-PL" sz="1600" smtClean="0"/>
              <a:t>i kartotekach powszechnie niedostępnych (zapytanie do ABW);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odpowiedź ABW;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ewentualna notatka służbowa z rozmowy </a:t>
            </a:r>
            <a:br>
              <a:rPr lang="pl-PL" altLang="pl-PL" sz="1600" smtClean="0"/>
            </a:br>
            <a:r>
              <a:rPr lang="pl-PL" altLang="pl-PL" sz="1600" smtClean="0"/>
              <a:t>z osobą sprawdzaną;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ewentualny protokół z wysłuchania osoby sprawdzanej;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775"/>
            <a:ext cx="4114800" cy="44640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kopię poświadczenia bezpieczeństwa albo egz. nr 2 decyzji o odmowie wydania lub cofnięciu poświadczenia bezpieczeństwa albo umorzeniu postępowania; 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potwierdzenie doręczenia decyzji osobie sprawdzanej (z określeniem daty doręczenia);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zawiadomienie o sposobie zakończenia postępowania kierownika jednostki organizacyjnej;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zawiadomienie ABW o sposobie zakończenia postępowania;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zaświadczenie o</a:t>
            </a:r>
            <a:r>
              <a:rPr lang="pl-PL" altLang="pl-PL" sz="1600" b="1" smtClean="0"/>
              <a:t> </a:t>
            </a:r>
            <a:r>
              <a:rPr lang="pl-PL" altLang="pl-PL" sz="1600" smtClean="0"/>
              <a:t>przeszkoleniu w zakresie ochrony informacji niejawnych;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>
                <a:cs typeface="Times New Roman" panose="02020603050405020304" pitchFamily="18" charset="0"/>
              </a:rPr>
              <a:t>dowód faktu i sposobu złożenia odwołania za pośrednictwem pełnomocnika </a:t>
            </a:r>
            <a:br>
              <a:rPr lang="pl-PL" altLang="pl-PL" sz="1600" smtClean="0">
                <a:cs typeface="Times New Roman" panose="02020603050405020304" pitchFamily="18" charset="0"/>
              </a:rPr>
            </a:br>
            <a:r>
              <a:rPr lang="pl-PL" altLang="pl-PL" sz="1600" smtClean="0">
                <a:cs typeface="Times New Roman" panose="02020603050405020304" pitchFamily="18" charset="0"/>
              </a:rPr>
              <a:t>(z określeniem daty złożenia).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A8D0071-CFBE-470E-8384-79C5F47DBD9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59</a:t>
            </a:fld>
            <a:endParaRPr lang="pl-PL" altLang="pl-PL" sz="1400" smtClean="0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701675"/>
            <a:ext cx="77041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Przechowywanie akt</a:t>
            </a:r>
            <a:r>
              <a:rPr lang="pl-PL" dirty="0" smtClean="0"/>
              <a:t> </a:t>
            </a:r>
            <a:r>
              <a:rPr lang="pl-PL" dirty="0" smtClean="0">
                <a:cs typeface="Times New Roman" pitchFamily="18" charset="0"/>
              </a:rPr>
              <a:t>zakończonych  postępowań</a:t>
            </a:r>
            <a:endParaRPr lang="pl-PL" dirty="0" smtClean="0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85225" cy="5013325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/>
              <a:t>P</a:t>
            </a:r>
            <a:r>
              <a:rPr lang="pl-PL" altLang="pl-PL" smtClean="0">
                <a:cs typeface="Times New Roman" panose="02020603050405020304" pitchFamily="18" charset="0"/>
              </a:rPr>
              <a:t>ełnomocnik ochrony</a:t>
            </a:r>
            <a:r>
              <a:rPr lang="pl-PL" altLang="pl-PL" smtClean="0"/>
              <a:t> przechowuje a</a:t>
            </a:r>
            <a:r>
              <a:rPr lang="pl-PL" altLang="pl-PL" smtClean="0">
                <a:cs typeface="Times New Roman" panose="02020603050405020304" pitchFamily="18" charset="0"/>
              </a:rPr>
              <a:t>kta zakończonych postępowań sprawdzających przez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co najmniej 20 lat</a:t>
            </a:r>
            <a:r>
              <a:rPr lang="pl-PL" altLang="pl-PL" smtClean="0">
                <a:cs typeface="Times New Roman" panose="02020603050405020304" pitchFamily="18" charset="0"/>
              </a:rPr>
              <a:t>, z uwzględnieniem przepisów ustawy z dnia 14 lipca 1983 r. o narodowym zasobie archiwalnym i archiwach oraz aktów wykonawczych wydanych na jej podstawie.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>
                <a:cs typeface="Times New Roman" panose="02020603050405020304" pitchFamily="18" charset="0"/>
              </a:rPr>
              <a:t>Akta postępowań sprawdzających mogą być przechowywane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u pełnomocnika lub w pionie ochrony.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/>
              <a:t>W przypadku rozwiązania, zniesienia, likwidacji, przekształcenia lub reorganizacji jednostki organizacyjnej akta postępowań sprawdzających </a:t>
            </a:r>
            <a:r>
              <a:rPr lang="pl-PL" altLang="pl-PL" b="1" smtClean="0">
                <a:solidFill>
                  <a:srgbClr val="FF0000"/>
                </a:solidFill>
              </a:rPr>
              <a:t>przejmuje jej następca prawny, a w przypadku jego braku – ABW albo SKW.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351838" cy="40560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Pełnomocnik ochrony zatrudniony u przedsiębiorcy prowadzi postępowania </a:t>
            </a:r>
            <a:r>
              <a:rPr lang="pl-PL" altLang="pl-PL" b="1" smtClean="0">
                <a:solidFill>
                  <a:srgbClr val="FF0000"/>
                </a:solidFill>
              </a:rPr>
              <a:t>w toku postępowania bezpieczeństwa przemysłowego oraz w okresie ważności świadectwa bezpieczeństwa przemysłowego.</a:t>
            </a:r>
          </a:p>
        </p:txBody>
      </p:sp>
      <p:sp>
        <p:nvSpPr>
          <p:cNvPr id="921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C0DC65C-E958-4C3E-AD68-04AE3F298CE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</a:t>
            </a:fld>
            <a:endParaRPr lang="pl-PL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F04F0C5-FDF0-410D-A090-5C771C2A5AB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60</a:t>
            </a:fld>
            <a:endParaRPr lang="pl-PL" altLang="pl-PL" sz="1400" smtClean="0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66825" y="549275"/>
            <a:ext cx="7877175" cy="20161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Udostępnianie akt postępowań przeprowadzonych przez pełnomocnika ochrony (1/2)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856662" cy="4581525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Akta postępowań udostępniane są do wglądu lub przekazywane </a:t>
            </a:r>
            <a:r>
              <a:rPr lang="pl-PL" altLang="pl-PL" sz="2100" b="1" smtClean="0">
                <a:solidFill>
                  <a:srgbClr val="FF0000"/>
                </a:solidFill>
              </a:rPr>
              <a:t>wyłącznie na pisemne żądanie</a:t>
            </a:r>
            <a:r>
              <a:rPr lang="pl-PL" altLang="pl-PL" sz="2100" smtClean="0"/>
              <a:t>:</a:t>
            </a:r>
          </a:p>
          <a:p>
            <a:pPr marL="452438" lvl="1" indent="-27305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- dla celów postępowania sprawdzającego i kontrolnego postępowania sprawdzającego:</a:t>
            </a:r>
          </a:p>
          <a:p>
            <a:pPr marL="893763" lvl="2" indent="-261938" algn="just" eaLnBrk="1" hangingPunct="1">
              <a:lnSpc>
                <a:spcPct val="105000"/>
              </a:lnSpc>
            </a:pPr>
            <a:r>
              <a:rPr lang="pl-PL" altLang="pl-PL" sz="2100" smtClean="0"/>
              <a:t>służbom i organom uprawnionym do prowadzenia poszerzonych postępowań sprawdzających (akta udostępniane są tylko dla celów postępowania sprawdzającego wobec tej samej osoby);</a:t>
            </a:r>
          </a:p>
          <a:p>
            <a:pPr marL="893763" lvl="2" indent="-261938" algn="just" eaLnBrk="1" hangingPunct="1">
              <a:lnSpc>
                <a:spcPct val="105000"/>
              </a:lnSpc>
            </a:pPr>
            <a:r>
              <a:rPr lang="pl-PL" altLang="pl-PL" sz="2100" smtClean="0"/>
              <a:t>pełnomocnikom ochrony dla celów postępowania sprawdzającego wobec tej samej osoby;</a:t>
            </a:r>
          </a:p>
          <a:p>
            <a:pPr marL="452438" lvl="1" indent="-27305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- 	dla celów kontroli, o której mowa w art. 12 ust. 3 pkt 2:</a:t>
            </a:r>
            <a:endParaRPr lang="pl-PL" altLang="pl-PL" sz="2100" i="1" smtClean="0"/>
          </a:p>
          <a:p>
            <a:pPr marL="893763" lvl="2" indent="-261938" eaLnBrk="1" hangingPunct="1">
              <a:lnSpc>
                <a:spcPct val="105000"/>
              </a:lnSpc>
            </a:pPr>
            <a:r>
              <a:rPr lang="pl-PL" altLang="pl-PL" sz="2100" smtClean="0"/>
              <a:t>właściwemu organowi w celu przeprowadzenia kontroli prawidłowości postępowania, z wyłączeniem postępowań, o których mowa w art. 23 ust. 5;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2C8875F-3A08-4BC4-8BDA-BD7694B97FB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61</a:t>
            </a:fld>
            <a:endParaRPr lang="pl-PL" altLang="pl-PL" sz="140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856662" cy="4635500"/>
          </a:xfrm>
        </p:spPr>
        <p:txBody>
          <a:bodyPr/>
          <a:lstStyle/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Szefowi ABW dla celów postępowania odwoławczego </a:t>
            </a:r>
            <a:br>
              <a:rPr lang="pl-PL" altLang="pl-PL" smtClean="0"/>
            </a:br>
            <a:r>
              <a:rPr lang="pl-PL" altLang="pl-PL" smtClean="0"/>
              <a:t>i zażaleniowego;</a:t>
            </a:r>
          </a:p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sądowi administracyjnemu dla celów postępowania skargowego;</a:t>
            </a:r>
          </a:p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sądowi i prokuratorowi dla celów postępowania karnego. </a:t>
            </a:r>
            <a:endParaRPr lang="pl-PL" altLang="pl-PL" i="1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pl-PL" altLang="pl-PL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Akta zakończonych zwykłych postępowań sprawdzających oraz kontrolnych postępowań sprawdzających mogą być udostępniane do wglądu osobie sprawdzanej, </a:t>
            </a:r>
            <a:r>
              <a:rPr lang="pl-PL" altLang="pl-PL" b="1" smtClean="0">
                <a:solidFill>
                  <a:srgbClr val="FF0000"/>
                </a:solidFill>
              </a:rPr>
              <a:t>z wyłączeniem danych dotyczących osób trzecich.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title"/>
          </p:nvPr>
        </p:nvSpPr>
        <p:spPr>
          <a:xfrm>
            <a:off x="1266825" y="476250"/>
            <a:ext cx="7877175" cy="20161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Udostępnianie akt postępowań przeprowadzonych przez pełnomocnika ochrony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3AE911E-4A2B-48C3-9B9C-C95108ED243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62</a:t>
            </a:fld>
            <a:endParaRPr lang="pl-PL" altLang="pl-PL" sz="1400" smtClean="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908050"/>
            <a:ext cx="63373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o klauzuli „zastrzeżone” (1/2)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382000" cy="45085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Osoba, która nie posiada poświadczenia bezpieczeństwa może zostać dopuszczona do pracy lub pełnić służbę na stanowiskach albo wykonywać prace zlecone związane z dostępem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po:</a:t>
            </a:r>
            <a:endParaRPr lang="pl-PL" altLang="pl-PL" sz="1000" smtClean="0"/>
          </a:p>
          <a:p>
            <a:pPr marL="542925" lvl="1" indent="-363538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uzyskaniu </a:t>
            </a:r>
            <a:r>
              <a:rPr lang="pl-PL" altLang="pl-PL" b="1" smtClean="0">
                <a:solidFill>
                  <a:srgbClr val="FF0000"/>
                </a:solidFill>
              </a:rPr>
              <a:t>pisemnego upoważnienia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kierownika jednostki organizacyjnej;</a:t>
            </a:r>
          </a:p>
          <a:p>
            <a:pPr marL="542925" lvl="1" indent="-363538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przeszkoleniu</a:t>
            </a:r>
            <a:r>
              <a:rPr lang="pl-PL" altLang="pl-PL" smtClean="0"/>
              <a:t> w zakresie ochrony informacji niejawnych;</a:t>
            </a:r>
          </a:p>
          <a:p>
            <a:pPr marL="542925" lvl="1" indent="-363538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spełnieniu zasady </a:t>
            </a:r>
            <a:r>
              <a:rPr lang="pl-PL" altLang="pl-PL" b="1" smtClean="0">
                <a:solidFill>
                  <a:srgbClr val="FF0000"/>
                </a:solidFill>
              </a:rPr>
              <a:t>„wiedzy niezbędnej” („need to know”).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25F6FD81-2093-4F35-8EFF-04CFC14996BA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63</a:t>
            </a:fld>
            <a:endParaRPr lang="pl-PL" altLang="pl-PL" sz="1400" smtClean="0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08050"/>
            <a:ext cx="8382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o klauzuli „zastrzeżone”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800600"/>
          </a:xfrm>
        </p:spPr>
        <p:txBody>
          <a:bodyPr/>
          <a:lstStyle/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z="2200" b="1" smtClean="0">
                <a:solidFill>
                  <a:srgbClr val="FF0000"/>
                </a:solidFill>
              </a:rPr>
              <a:t>Elementy upoważnienia: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oznaczenie jednostki organizacyjnej;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data i miejsce wydania;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podstawa prawna;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imię (imiona), nazwisko, PESEL i imię ojca osoby upoważnionej;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cel wydania (np. wykonanie określonego zadania) bądź okres na jaki upoważnienie zostaje wydane (wskazanie konkretnych dat albo wydarzenia, które spowoduje utratę ważności upoważnienia np. „na czas zatrudnienia w jednostce organizacyjnej”);</a:t>
            </a:r>
          </a:p>
          <a:p>
            <a:pPr marL="271463" indent="-271463" algn="just" eaLnBrk="1" hangingPunct="1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200" smtClean="0"/>
              <a:t>pieczątka i podpis kierownika jednostki organizacyjnej.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8865EBC-345C-4AB3-AD71-384CE2EA9AA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64</a:t>
            </a:fld>
            <a:endParaRPr lang="pl-PL" altLang="pl-PL" sz="1400" smtClean="0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1052513"/>
            <a:ext cx="64087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(1/3)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382000" cy="441960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Bez stosownego poświadczenia bezpieczeństwa dopuszczone do informacji niejawnych mogą być następujące osoby: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zwolnione z obowiązku poddania się procedurze - art. 34 ust. 10;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dopuszczone w stanie nadzwyczajnym przez Prezydenta Rzeczypospolitej Polskiej lub Prezesa Rady Ministrów - art. 34 ust. 6 –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kopię zgody przekazuje się do ABW lub SKW</a:t>
            </a:r>
            <a:r>
              <a:rPr lang="pl-PL" altLang="pl-PL" smtClean="0">
                <a:cs typeface="Times New Roman" panose="02020603050405020304" pitchFamily="18" charset="0"/>
              </a:rPr>
              <a:t>;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62238B5-9F31-4E8A-9FDB-6D5B353988C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65</a:t>
            </a:fld>
            <a:endParaRPr lang="pl-PL" altLang="pl-PL" sz="140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388" y="2060575"/>
            <a:ext cx="8597900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457200" indent="-457200" algn="just">
              <a:buClr>
                <a:srgbClr val="000000"/>
              </a:buClr>
              <a:buSzPct val="75000"/>
              <a:buFont typeface="+mj-lt"/>
              <a:buAutoNum type="arabicParenR" startAt="3"/>
              <a:defRPr/>
            </a:pP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dopuszczenie do informacji niejawnych na podstawie </a:t>
            </a:r>
            <a:r>
              <a:rPr lang="pl-PL" sz="2400" kern="0" dirty="0">
                <a:solidFill>
                  <a:srgbClr val="FF0000"/>
                </a:solidFill>
                <a:latin typeface="+mn-lt"/>
                <a:cs typeface="+mn-cs"/>
              </a:rPr>
              <a:t>zgody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 wydanej w trybie art. 34 ust. 5 przez Szefów Kancelarii: Prezydenta RP, Sejmu, Senatu, Prezesa Rady Ministrów albo ministra właściwego dla określonego działu administracji rządowej, Prezesa NBP, Prezesa NIK lub kierownika urzędu centralnego, a w przypadku ich braku ABW albo SKW: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w szczególnie uzasadnionych przypadkach (zgoda jednorazowa);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kern="0" dirty="0">
                <a:solidFill>
                  <a:srgbClr val="000000"/>
                </a:solidFill>
                <a:cs typeface="+mn-cs"/>
              </a:rPr>
              <a:t>w przypadku informacji niejawnych o klauzuli „tajne” lub „ściśle tajne”, 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po wszczęciu wobec danej osoby poszerzonego postępowania sprawdzającego (zgoda na czas trwania postępowania)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;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kern="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–</a:t>
            </a:r>
            <a:r>
              <a:rPr lang="pl-PL" sz="2400" kern="0" dirty="0">
                <a:solidFill>
                  <a:srgbClr val="FF0000"/>
                </a:solidFill>
                <a:latin typeface="+mn-lt"/>
                <a:cs typeface="+mn-cs"/>
              </a:rPr>
              <a:t> kopię zgody przekazuje się do ABW lub SKW;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1763713" y="908050"/>
            <a:ext cx="64087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A0F45B4-80FB-49B1-BCC7-0D9E6695FC2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66</a:t>
            </a:fld>
            <a:endParaRPr lang="pl-PL" altLang="pl-PL" sz="1400" smtClean="0"/>
          </a:p>
        </p:txBody>
      </p:sp>
      <p:sp>
        <p:nvSpPr>
          <p:cNvPr id="70659" name="Symbol zastępczy zawartości 2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4108450"/>
          </a:xfrm>
        </p:spPr>
        <p:txBody>
          <a:bodyPr/>
          <a:lstStyle/>
          <a:p>
            <a:pPr marL="457200" lvl="1" indent="-457200" algn="just">
              <a:lnSpc>
                <a:spcPct val="150000"/>
              </a:lnSpc>
              <a:buFont typeface="Times New Roman" panose="02020603050405020304" pitchFamily="18" charset="0"/>
              <a:buAutoNum type="arabicParenR" startAt="4"/>
            </a:pPr>
            <a:r>
              <a:rPr lang="pl-PL" altLang="pl-PL" smtClean="0"/>
              <a:t>po wszczęciu postępowania sprawdzającego, dopuszczone do informacji niejawnych o klauzuli „poufne”, na podstawie pisemnej </a:t>
            </a:r>
            <a:r>
              <a:rPr lang="pl-PL" altLang="pl-PL" b="1" smtClean="0">
                <a:solidFill>
                  <a:srgbClr val="FF0000"/>
                </a:solidFill>
              </a:rPr>
              <a:t>zgody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kierownika jednostki organizacyjnej, w której osoba upoważniana pracuje, pełni służbę lub wykonuje prace zlecone – art. 34 ust. 9</a:t>
            </a:r>
            <a:r>
              <a:rPr lang="pl-PL" altLang="pl-PL" smtClean="0">
                <a:cs typeface="Times New Roman" panose="02020603050405020304" pitchFamily="18" charset="0"/>
              </a:rPr>
              <a:t> –</a:t>
            </a:r>
            <a:r>
              <a:rPr lang="pl-PL" altLang="pl-PL" smtClean="0"/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informację o udzieleniu zgody przekazuje się do ABW lub SKW.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763713" y="908050"/>
            <a:ext cx="64087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>
                <a:effectLst/>
              </a:rPr>
              <a:t>Podsumowanie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382000" cy="4800600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Nie przeprowadza się zwykłych postępowań sprawdzających w związku z dostępem do informacji niejawnych o klauzuli „zastrzeżone”.</a:t>
            </a:r>
          </a:p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Prowadząc postępowanie sprawdzające pełnomocnik ochrony, kierując się zasadami bezstronności i obiektywizmu, jest obowiązany do wykazania </a:t>
            </a:r>
            <a:r>
              <a:rPr lang="pl-PL" altLang="pl-PL" b="1" smtClean="0">
                <a:solidFill>
                  <a:srgbClr val="FF0000"/>
                </a:solidFill>
              </a:rPr>
              <a:t>najwyższej staranności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toku prowadzonego postępowania sprawdzającego co do jego zgodności z przepisami ustawy.</a:t>
            </a:r>
          </a:p>
        </p:txBody>
      </p:sp>
      <p:sp>
        <p:nvSpPr>
          <p:cNvPr id="71684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47E4FFE8-C916-4F57-8974-DDCF0D2F8604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67</a:t>
            </a:fld>
            <a:endParaRPr lang="pl-PL" altLang="pl-PL" sz="1400" b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7F888C9-2383-4983-B668-9243AD7FC12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7</a:t>
            </a:fld>
            <a:endParaRPr lang="pl-PL" altLang="pl-PL" sz="1400" smtClean="0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990600"/>
            <a:ext cx="6264275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Odstąpienie od postępowania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5038"/>
            <a:ext cx="8382000" cy="381635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Nie przeprowadza się postępowania sprawdzającego, jeżeli osoba sprawdzana </a:t>
            </a:r>
            <a:r>
              <a:rPr lang="pl-PL" altLang="pl-PL" b="1" smtClean="0">
                <a:solidFill>
                  <a:srgbClr val="FF0000"/>
                </a:solidFill>
              </a:rPr>
              <a:t>przedstawi odpowiednie do wymaganej klauzuli tajności poświadczenie bezpieczeństwa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(wyjątek – art. 23 ust. 5).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O zatrudnieniu osoby przedstawiającej poświadczenie bezpieczeństwa kierownik jednostki organizacyjnej </a:t>
            </a:r>
            <a:r>
              <a:rPr lang="pl-PL" altLang="pl-PL" smtClean="0">
                <a:cs typeface="Times New Roman" panose="02020603050405020304" pitchFamily="18" charset="0"/>
              </a:rPr>
              <a:t>–</a:t>
            </a:r>
            <a:r>
              <a:rPr lang="pl-PL" altLang="pl-PL" smtClean="0"/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w terminie 7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</a:t>
            </a:r>
            <a:r>
              <a:rPr lang="pl-PL" altLang="pl-PL" smtClean="0"/>
              <a:t> informuje organ, który wydał to poświadczenie oraz odpowiednio ABW lub SKW (wyjątek – art. 23 ust. 5).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(1/19)</a:t>
            </a:r>
            <a:endParaRPr lang="pl-PL" dirty="0"/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700213"/>
            <a:ext cx="8080375" cy="441960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     Pełnomocnik ochrony prowadząc zwykle postępowanie sprawdzające występuje w roli </a:t>
            </a:r>
            <a:r>
              <a:rPr lang="pl-PL" altLang="pl-PL" b="1" smtClean="0">
                <a:solidFill>
                  <a:srgbClr val="FF0000"/>
                </a:solidFill>
              </a:rPr>
              <a:t>organu administracji publicznej</a:t>
            </a:r>
            <a:r>
              <a:rPr lang="pl-PL" altLang="pl-PL" smtClean="0"/>
              <a:t>. Zobowiązany jest więc prowadzić to postępowanie na podstawie i w granicach prawa.  </a:t>
            </a:r>
          </a:p>
        </p:txBody>
      </p:sp>
      <p:sp>
        <p:nvSpPr>
          <p:cNvPr id="1126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D09BE11-0B10-40C0-A589-9A379BEAE9A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8</a:t>
            </a:fld>
            <a:endParaRPr lang="pl-PL" altLang="pl-PL" sz="1400" smtClean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0825" y="1989138"/>
            <a:ext cx="8440738" cy="424815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Postępowanie wszczyna się: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na  pisemne polecenie </a:t>
            </a:r>
            <a:r>
              <a:rPr lang="pl-PL" dirty="0" smtClean="0"/>
              <a:t>kierownika jednostki  organizacyjnej;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za zgodą osoby sprawdzanej </a:t>
            </a:r>
            <a:r>
              <a:rPr lang="pl-PL" dirty="0" smtClean="0"/>
              <a:t>wyrażonej poprzez podpisanie wypełnionej ankiety bezpieczeństwa osobowego.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dirty="0" smtClean="0"/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/>
              <a:t>Pełnomocnik ochrony sprawdza, czy wszystkie wymagane punkty ankiety zostały  wypełnione. </a:t>
            </a:r>
          </a:p>
        </p:txBody>
      </p:sp>
      <p:sp>
        <p:nvSpPr>
          <p:cNvPr id="1229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287E20E-54DB-4452-A677-FD821B62D6E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9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(2/19)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jekt domyślny">
  <a:themeElements>
    <a:clrScheme name="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9900"/>
      </a:accent1>
      <a:accent2>
        <a:srgbClr val="00FFFF"/>
      </a:accent2>
      <a:accent3>
        <a:srgbClr val="AAAD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5671</TotalTime>
  <Words>4244</Words>
  <Application>Microsoft Office PowerPoint</Application>
  <PresentationFormat>Pokaz na ekranie (4:3)</PresentationFormat>
  <Paragraphs>358</Paragraphs>
  <Slides>67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67</vt:i4>
      </vt:variant>
    </vt:vector>
  </HeadingPairs>
  <TitlesOfParts>
    <vt:vector size="72" baseType="lpstr">
      <vt:lpstr>Times New Roman</vt:lpstr>
      <vt:lpstr>Arial</vt:lpstr>
      <vt:lpstr>Wingdings</vt:lpstr>
      <vt:lpstr>Symbol</vt:lpstr>
      <vt:lpstr>Projekt domyślny</vt:lpstr>
      <vt:lpstr>BEZPIECZEŃSTWO OSOBOWE</vt:lpstr>
      <vt:lpstr>Dostęp do informacji niejawnych </vt:lpstr>
      <vt:lpstr>Rodzaje postępowań sprawdzających</vt:lpstr>
      <vt:lpstr>Właściwość pełnomocników ochrony  w zakresie postępowań sprawdzających (1/3)</vt:lpstr>
      <vt:lpstr>Właściwość pełnomocników ochrony  w zakresie postępowań sprawdzających (2/3)</vt:lpstr>
      <vt:lpstr>Właściwość pełnomocników ochrony  w zakresie postępowań sprawdzających (3/3)</vt:lpstr>
      <vt:lpstr>Odstąpienie od postępowania</vt:lpstr>
      <vt:lpstr>Zwykłe postępowanie sprawdzające (1/19)</vt:lpstr>
      <vt:lpstr>Zwykłe postępowanie sprawdzające (2/19)</vt:lpstr>
      <vt:lpstr>Zwykłe postępowanie sprawdzające (3/19)</vt:lpstr>
      <vt:lpstr>Zwykłe postępowanie sprawdzające (4/19)</vt:lpstr>
      <vt:lpstr>Prezentacja programu PowerPoint</vt:lpstr>
      <vt:lpstr>Prezentacja programu PowerPoint</vt:lpstr>
      <vt:lpstr>Zwykłe postępowanie sprawdzające (7/19)</vt:lpstr>
      <vt:lpstr>Zwykłe postępowanie sprawdzające (8/19)</vt:lpstr>
      <vt:lpstr>Zwykłe postępowanie sprawdzające (9/19)</vt:lpstr>
      <vt:lpstr>Zwykłe postępowanie sprawdzające (10/19)</vt:lpstr>
      <vt:lpstr>Zwykłe postępowanie sprawdzające (11/19)</vt:lpstr>
      <vt:lpstr>Zwykłe postępowanie sprawdzające (12/19)</vt:lpstr>
      <vt:lpstr>Zwykłe postępowanie sprawdzające (13/19)</vt:lpstr>
      <vt:lpstr>Zwykłe postępowanie sprawdzające (14/19)</vt:lpstr>
      <vt:lpstr>Zwykłe postępowanie sprawdzające (15/19)</vt:lpstr>
      <vt:lpstr>Zwykłe postępowanie sprawdzające (16/19)</vt:lpstr>
      <vt:lpstr>Zwykłe postępowanie sprawdzające (17/19)</vt:lpstr>
      <vt:lpstr>Zwykłe postępowanie sprawdzające (18/19)</vt:lpstr>
      <vt:lpstr>Zwykłe postępowanie sprawdzające (19/19)</vt:lpstr>
      <vt:lpstr>Wydanie poświadczenia bezpieczeństwa (1/2)</vt:lpstr>
      <vt:lpstr>Wydanie poświadczenia bezpieczeństwa (2/2)</vt:lpstr>
      <vt:lpstr>Odmowa wydania poświadczenia bezpieczeństwa (1/2)</vt:lpstr>
      <vt:lpstr>Odmowa wydania poświadczenia bezpieczeństwa (2/2)</vt:lpstr>
      <vt:lpstr>Elementy decyzji o odmowie wydania poświadczenia bezpieczeństwa (1/3)</vt:lpstr>
      <vt:lpstr>Elementy decyzji o odmowie wydania poświadczenia bezpieczeństwa (2/3)</vt:lpstr>
      <vt:lpstr>Elementy decyzji o odmowie wydania poświadczenia bezpieczeństwa (3/3)</vt:lpstr>
      <vt:lpstr>Umorzenie postępowania sprawdzającego (1/3)</vt:lpstr>
      <vt:lpstr>Umorzenie postępowania sprawdzającego (2/3)</vt:lpstr>
      <vt:lpstr>Umorzenie postępowania sprawdzającego (3/3)</vt:lpstr>
      <vt:lpstr>Zawieszenie postępowania sprawdzającego (1/3)</vt:lpstr>
      <vt:lpstr>Zawieszenie postępowania sprawdzającego (2/3)</vt:lpstr>
      <vt:lpstr>Zawieszenie postępowania sprawdzającego (3/3)</vt:lpstr>
      <vt:lpstr>Kontrolne postępowanie  sprawdzające (1/7)</vt:lpstr>
      <vt:lpstr>Kontrolne postępowanie  sprawdzające (2/7)</vt:lpstr>
      <vt:lpstr>Kontrolne postępowanie  sprawdzające (3/7)</vt:lpstr>
      <vt:lpstr>Kontrolne postępowanie  sprawdzające (4/7)</vt:lpstr>
      <vt:lpstr>Kontrolne postępowanie  sprawdzające (5/7)</vt:lpstr>
      <vt:lpstr>Kontrolne postępowanie  sprawdzające (6/7)</vt:lpstr>
      <vt:lpstr>Kontrolne postępowanie  sprawdzające (7/7)</vt:lpstr>
      <vt:lpstr>Kolejne postępowanie sprawdzające</vt:lpstr>
      <vt:lpstr>Doręczenie decyzji (1/2)</vt:lpstr>
      <vt:lpstr>Doręczenie decyzji (2/2)</vt:lpstr>
      <vt:lpstr>Postępowanie odwoławcze (1/4) </vt:lpstr>
      <vt:lpstr>Postępowanie odwoławcze (2/4) </vt:lpstr>
      <vt:lpstr>Postępowanie odwoławcze (3/4) </vt:lpstr>
      <vt:lpstr>Postępowanie odwoławcze (4/4) </vt:lpstr>
      <vt:lpstr>Postępowanie skargowe </vt:lpstr>
      <vt:lpstr>Stwierdzenie nieważności decyzji (1/2)</vt:lpstr>
      <vt:lpstr>Stwierdzenie nieważności decyzji (2/2)</vt:lpstr>
      <vt:lpstr>Tworzenie akt postępowania </vt:lpstr>
      <vt:lpstr>Schemat akt postępowania sprawdzającego</vt:lpstr>
      <vt:lpstr>Przechowywanie akt zakończonych  postępowań</vt:lpstr>
      <vt:lpstr>Udostępnianie akt postępowań przeprowadzonych przez pełnomocnika ochrony (1/2)</vt:lpstr>
      <vt:lpstr>Udostępnianie akt postępowań przeprowadzonych przez pełnomocnika ochrony (2/2)</vt:lpstr>
      <vt:lpstr>Dostęp do informacji niejawnych  o klauzuli „zastrzeżone” (1/2)</vt:lpstr>
      <vt:lpstr>Dostęp do informacji niejawnych  o klauzuli „zastrzeżone” (2/2)</vt:lpstr>
      <vt:lpstr>Dostęp do informacji niejawnych  – wyjątki (1/3)</vt:lpstr>
      <vt:lpstr>Dostęp do informacji niejawnych  – wyjątki (2/3)</vt:lpstr>
      <vt:lpstr>Dostęp do informacji niejawnych  – wyjątki (3/3)</vt:lpstr>
      <vt:lpstr>Podsumowanie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tomasz31</dc:creator>
  <cp:lastModifiedBy>ABW</cp:lastModifiedBy>
  <cp:revision>400</cp:revision>
  <dcterms:created xsi:type="dcterms:W3CDTF">2002-08-29T06:31:49Z</dcterms:created>
  <dcterms:modified xsi:type="dcterms:W3CDTF">2026-01-16T09:39:06Z</dcterms:modified>
</cp:coreProperties>
</file>