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24"/>
  </p:notesMasterIdLst>
  <p:handoutMasterIdLst>
    <p:handoutMasterId r:id="rId25"/>
  </p:handoutMasterIdLst>
  <p:sldIdLst>
    <p:sldId id="352" r:id="rId2"/>
    <p:sldId id="353" r:id="rId3"/>
    <p:sldId id="374" r:id="rId4"/>
    <p:sldId id="354" r:id="rId5"/>
    <p:sldId id="375" r:id="rId6"/>
    <p:sldId id="355" r:id="rId7"/>
    <p:sldId id="376" r:id="rId8"/>
    <p:sldId id="356" r:id="rId9"/>
    <p:sldId id="377" r:id="rId10"/>
    <p:sldId id="378" r:id="rId11"/>
    <p:sldId id="379" r:id="rId12"/>
    <p:sldId id="357" r:id="rId13"/>
    <p:sldId id="380" r:id="rId14"/>
    <p:sldId id="387" r:id="rId15"/>
    <p:sldId id="368" r:id="rId16"/>
    <p:sldId id="389" r:id="rId17"/>
    <p:sldId id="370" r:id="rId18"/>
    <p:sldId id="392" r:id="rId19"/>
    <p:sldId id="371" r:id="rId20"/>
    <p:sldId id="372" r:id="rId21"/>
    <p:sldId id="373" r:id="rId22"/>
    <p:sldId id="393" r:id="rId23"/>
  </p:sldIdLst>
  <p:sldSz cx="9144000" cy="6858000" type="screen4x3"/>
  <p:notesSz cx="6854825" cy="97504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1">
          <p15:clr>
            <a:srgbClr val="A4A3A4"/>
          </p15:clr>
        </p15:guide>
        <p15:guide id="2" pos="215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FFFF"/>
    <a:srgbClr val="FF9900"/>
    <a:srgbClr val="FFFF99"/>
    <a:srgbClr val="FFFF00"/>
    <a:srgbClr val="FFCC66"/>
    <a:srgbClr val="00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2659" autoAdjust="0"/>
    <p:restoredTop sz="94709" autoAdjust="0"/>
  </p:normalViewPr>
  <p:slideViewPr>
    <p:cSldViewPr snapToGrid="0">
      <p:cViewPr varScale="1">
        <p:scale>
          <a:sx n="84" d="100"/>
          <a:sy n="84" d="100"/>
        </p:scale>
        <p:origin x="1838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96"/>
    </p:cViewPr>
  </p:sorterViewPr>
  <p:notesViewPr>
    <p:cSldViewPr snapToGrid="0">
      <p:cViewPr varScale="1">
        <p:scale>
          <a:sx n="58" d="100"/>
          <a:sy n="58" d="100"/>
        </p:scale>
        <p:origin x="-1770" y="-66"/>
      </p:cViewPr>
      <p:guideLst>
        <p:guide orient="horz" pos="3071"/>
        <p:guide pos="21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7.xml"/><Relationship Id="rId3" Type="http://schemas.openxmlformats.org/officeDocument/2006/relationships/slide" Target="slides/slide4.xml"/><Relationship Id="rId7" Type="http://schemas.openxmlformats.org/officeDocument/2006/relationships/slide" Target="slides/slide15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12.xml"/><Relationship Id="rId11" Type="http://schemas.openxmlformats.org/officeDocument/2006/relationships/slide" Target="slides/slide21.xml"/><Relationship Id="rId5" Type="http://schemas.openxmlformats.org/officeDocument/2006/relationships/slide" Target="slides/slide8.xml"/><Relationship Id="rId10" Type="http://schemas.openxmlformats.org/officeDocument/2006/relationships/slide" Target="slides/slide20.xml"/><Relationship Id="rId4" Type="http://schemas.openxmlformats.org/officeDocument/2006/relationships/slide" Target="slides/slide6.xml"/><Relationship Id="rId9" Type="http://schemas.openxmlformats.org/officeDocument/2006/relationships/slide" Target="slides/slide1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F26BCC24-5582-4D44-9E3B-925625D1233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31838"/>
            <a:ext cx="4875213" cy="36560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32325"/>
            <a:ext cx="5026025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28ACB0B-F297-4C20-8F43-60B61FC6AF6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CEAAC8A-EDE7-4477-A561-E4760DF1200B}" type="slidenum">
              <a:rPr kumimoji="0" lang="pl-PL" altLang="pl-PL"/>
              <a:pPr>
                <a:spcBef>
                  <a:spcPct val="0"/>
                </a:spcBef>
              </a:pPr>
              <a:t>1</a:t>
            </a:fld>
            <a:endParaRPr kumimoji="0" lang="pl-PL" altLang="pl-PL"/>
          </a:p>
        </p:txBody>
      </p:sp>
      <p:sp>
        <p:nvSpPr>
          <p:cNvPr id="6147" name="Rectangle 7"/>
          <p:cNvSpPr txBox="1">
            <a:spLocks noGrp="1" noChangeArrowheads="1"/>
          </p:cNvSpPr>
          <p:nvPr/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55928D8-62C8-4BED-B128-8CD814FE80A7}" type="slidenum">
              <a:rPr kumimoji="0" lang="pl-PL" altLang="pl-PL"/>
              <a:pPr algn="r" eaLnBrk="1" hangingPunct="1">
                <a:spcBef>
                  <a:spcPct val="0"/>
                </a:spcBef>
              </a:pPr>
              <a:t>1</a:t>
            </a:fld>
            <a:endParaRPr kumimoji="0" lang="pl-PL" altLang="pl-PL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30738"/>
            <a:ext cx="5026025" cy="4387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21B4746-D013-4957-B1E7-8F63E130A7CC}" type="slidenum">
              <a:rPr kumimoji="0" lang="pl-PL" altLang="pl-PL"/>
              <a:pPr>
                <a:spcBef>
                  <a:spcPct val="0"/>
                </a:spcBef>
              </a:pPr>
              <a:t>4</a:t>
            </a:fld>
            <a:endParaRPr kumimoji="0" lang="pl-PL" altLang="pl-PL"/>
          </a:p>
        </p:txBody>
      </p:sp>
      <p:sp>
        <p:nvSpPr>
          <p:cNvPr id="10243" name="Rectangle 7"/>
          <p:cNvSpPr txBox="1">
            <a:spLocks noGrp="1" noChangeArrowheads="1"/>
          </p:cNvSpPr>
          <p:nvPr/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9F2B64E-2D61-4B04-A84B-B83E64D97613}" type="slidenum">
              <a:rPr kumimoji="0" lang="pl-PL" altLang="pl-PL"/>
              <a:pPr algn="r" eaLnBrk="1" hangingPunct="1">
                <a:spcBef>
                  <a:spcPct val="0"/>
                </a:spcBef>
              </a:pPr>
              <a:t>4</a:t>
            </a:fld>
            <a:endParaRPr kumimoji="0" lang="pl-PL" altLang="pl-PL"/>
          </a:p>
        </p:txBody>
      </p:sp>
      <p:sp>
        <p:nvSpPr>
          <p:cNvPr id="102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30738"/>
            <a:ext cx="5026025" cy="4387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0BAFDBA-133B-4924-A146-ED0A51504908}" type="slidenum">
              <a:rPr kumimoji="0" lang="pl-PL" altLang="pl-PL"/>
              <a:pPr>
                <a:spcBef>
                  <a:spcPct val="0"/>
                </a:spcBef>
              </a:pPr>
              <a:t>21</a:t>
            </a:fld>
            <a:endParaRPr kumimoji="0" lang="pl-PL" altLang="pl-PL"/>
          </a:p>
        </p:txBody>
      </p:sp>
      <p:sp>
        <p:nvSpPr>
          <p:cNvPr id="28675" name="Rectangle 7"/>
          <p:cNvSpPr txBox="1">
            <a:spLocks noGrp="1" noChangeArrowheads="1"/>
          </p:cNvSpPr>
          <p:nvPr/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7B64C2A-390B-44C1-9BBE-B878671E42AF}" type="slidenum">
              <a:rPr kumimoji="0" lang="pl-PL" altLang="pl-PL"/>
              <a:pPr algn="r" eaLnBrk="1" hangingPunct="1">
                <a:spcBef>
                  <a:spcPct val="0"/>
                </a:spcBef>
              </a:pPr>
              <a:t>21</a:t>
            </a:fld>
            <a:endParaRPr kumimoji="0" lang="pl-PL" altLang="pl-PL"/>
          </a:p>
        </p:txBody>
      </p:sp>
      <p:sp>
        <p:nvSpPr>
          <p:cNvPr id="286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30738"/>
            <a:ext cx="5026025" cy="4387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9175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828800" y="914400"/>
            <a:ext cx="6553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1828800" y="990600"/>
            <a:ext cx="6553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133600" y="304800"/>
            <a:ext cx="57673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0" rIns="18000" bIns="0"/>
          <a:lstStyle/>
          <a:p>
            <a:pPr algn="ctr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Biuro Bezpieczeństwa Łączności i Informatyki</a:t>
            </a:r>
          </a:p>
          <a:p>
            <a:pPr algn="ctr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Urząd Ochrony Państwa 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219200"/>
          </a:xfrm>
        </p:spPr>
        <p:txBody>
          <a:bodyPr anchor="b"/>
          <a:lstStyle>
            <a:lvl1pPr>
              <a:defRPr sz="1700"/>
            </a:lvl1pPr>
          </a:lstStyle>
          <a:p>
            <a:r>
              <a:rPr lang="pl-PL"/>
              <a:t>Kliknij, aby edytować styl tytułu z Wzorca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l-PL"/>
              <a:t>Kliknij, aby edytować styl podtytułu z Wzorca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z="1400" i="0">
                <a:solidFill>
                  <a:srgbClr val="CCECFF"/>
                </a:solidFill>
                <a:latin typeface="+mn-lt"/>
              </a:defRPr>
            </a:lvl1pPr>
          </a:lstStyle>
          <a:p>
            <a:pPr>
              <a:defRPr/>
            </a:pPr>
            <a:fld id="{E699EAF6-0607-499F-8BCA-256AFC41A0C3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buClrTx/>
              <a:buSzTx/>
              <a:buFontTx/>
              <a:buNone/>
              <a:defRPr kumimoji="0" u="none">
                <a:solidFill>
                  <a:srgbClr val="CCECFF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fld id="{6C8E862C-3158-43DC-9C9C-D4222BBD353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766628048"/>
      </p:ext>
    </p:extLst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D0B3F-1D1E-400A-A3E3-1E693A5BD4D3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DD6ED-18D1-469A-B4FF-4E125440248D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53260"/>
      </p:ext>
    </p:extLst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00850" y="1073150"/>
            <a:ext cx="2114550" cy="49212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073150"/>
            <a:ext cx="6191250" cy="49212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9FDEB-A66F-4A67-86C4-0EE006EA6FD1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26C7E-58F7-440E-A64E-BEBAD02A4BA0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876335"/>
      </p:ext>
    </p:extLst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BDC26-F447-4AB2-8186-5D2584494BF7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A8CAF-D969-4ECC-8710-64A7A530E43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789290"/>
      </p:ext>
    </p:extLst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C456E-CAF3-49EF-8F7D-9848983F6045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11FA8-95B7-4025-AF3C-E68225FC43F0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8564155"/>
      </p:ext>
    </p:extLst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625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BAB03-4A46-4F4D-9EDB-CBC4DC55D314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35381-605A-4AA1-9BA1-58C94EA8D7C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977960"/>
      </p:ext>
    </p:extLst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A54C6-4E10-4D24-8473-756074B75787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07C93-E2E8-479E-BE19-2844896D81C8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497311"/>
      </p:ext>
    </p:extLst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D96FB-3F29-4BC7-9912-B08AE0E7E614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9F4D3-A58F-4531-8F91-2361A9315D03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322868"/>
      </p:ext>
    </p:extLst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B475E-A37B-4A0D-9E3E-10BD687445D9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EB284-C9FB-4C86-9FD2-8296F7796CE6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388945"/>
      </p:ext>
    </p:extLst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17486-C991-4984-BBDC-EF46E4C87CB9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374D5-8B58-4FF1-A143-7BB7D45EC563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025706"/>
      </p:ext>
    </p:extLst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92210A-602A-49E3-91D8-5B444AE538A2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42F16A-7BC5-4917-9088-4DB56DC6B196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899220"/>
      </p:ext>
    </p:extLst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38400"/>
            <a:ext cx="84582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smtClean="0"/>
              <a:t>Kliknij, aby edytować style tekstu z Wzorca</a:t>
            </a:r>
          </a:p>
          <a:p>
            <a:pPr lvl="1"/>
            <a:r>
              <a:rPr lang="en-US" altLang="pl-PL" smtClean="0"/>
              <a:t>Drugi poziom</a:t>
            </a:r>
          </a:p>
          <a:p>
            <a:pPr lvl="2"/>
            <a:r>
              <a:rPr lang="en-US" altLang="pl-PL" smtClean="0"/>
              <a:t>Trzeci poziom</a:t>
            </a:r>
          </a:p>
          <a:p>
            <a:pPr lvl="3"/>
            <a:r>
              <a:rPr lang="en-US" altLang="pl-PL" smtClean="0"/>
              <a:t>Czwarty poziom</a:t>
            </a:r>
          </a:p>
          <a:p>
            <a:pPr lvl="4"/>
            <a:r>
              <a:rPr lang="en-US" altLang="pl-PL" smtClean="0"/>
              <a:t>Piąty poziom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43675"/>
            <a:ext cx="311626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50000"/>
              </a:spcBef>
              <a:buClrTx/>
              <a:buSzTx/>
              <a:buFontTx/>
              <a:buNone/>
              <a:defRPr kumimoji="0" sz="1200" i="1">
                <a:solidFill>
                  <a:srgbClr val="000000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fld id="{6053F98B-7511-4B20-810C-1F9468D9EE91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B19DC91-D26B-4D93-AEB9-BDBAA52A1AE3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33500" y="10731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Kliknij, aby edytować styl wzorca tytułu</a:t>
            </a: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3657600" y="6324600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tx1"/>
              </a:buClr>
              <a:buSzPct val="75000"/>
              <a:buFont typeface="Symbol" panose="05050102010706020507" pitchFamily="18" charset="2"/>
              <a:buAutoNum type="arabicPeriod"/>
            </a:pPr>
            <a:endParaRPr lang="en-GB" altLang="pl-PL">
              <a:solidFill>
                <a:srgbClr val="000000"/>
              </a:solidFill>
            </a:endParaRPr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4770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 sz="1400" u="sng">
                <a:solidFill>
                  <a:srgbClr val="000000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grpSp>
        <p:nvGrpSpPr>
          <p:cNvPr id="1032" name="Group 29"/>
          <p:cNvGrpSpPr>
            <a:grpSpLocks/>
          </p:cNvGrpSpPr>
          <p:nvPr userDrawn="1"/>
        </p:nvGrpSpPr>
        <p:grpSpPr bwMode="auto">
          <a:xfrm>
            <a:off x="114300" y="63500"/>
            <a:ext cx="8685213" cy="1485900"/>
            <a:chOff x="72" y="40"/>
            <a:chExt cx="5471" cy="936"/>
          </a:xfrm>
        </p:grpSpPr>
        <p:sp>
          <p:nvSpPr>
            <p:cNvPr id="1033" name="Text Box 30"/>
            <p:cNvSpPr txBox="1">
              <a:spLocks noChangeArrowheads="1"/>
            </p:cNvSpPr>
            <p:nvPr userDrawn="1"/>
          </p:nvSpPr>
          <p:spPr bwMode="auto">
            <a:xfrm>
              <a:off x="1277" y="268"/>
              <a:ext cx="3537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20000"/>
                </a:spcBef>
                <a:buClr>
                  <a:schemeClr val="tx1"/>
                </a:buClr>
                <a:buSzPct val="75000"/>
                <a:buFont typeface="Symbol" panose="05050102010706020507" pitchFamily="18" charset="2"/>
                <a:buNone/>
              </a:pPr>
              <a:r>
                <a:rPr lang="pl-PL" altLang="pl-PL" sz="1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AGENCJA BEZPIECZEŃSTWA WEWNĘTRZNEGO</a:t>
              </a:r>
            </a:p>
          </p:txBody>
        </p:sp>
        <p:pic>
          <p:nvPicPr>
            <p:cNvPr id="1034" name="Picture 31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" y="493"/>
              <a:ext cx="5314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32" descr="logoABW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" y="40"/>
              <a:ext cx="808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3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med"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2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Monotype Sorts"/>
        <a:buChar char="n"/>
        <a:defRPr kumimoji="1" sz="1600">
          <a:solidFill>
            <a:srgbClr val="000000"/>
          </a:solidFill>
          <a:latin typeface="+mn-lt"/>
        </a:defRPr>
      </a:lvl5pPr>
      <a:lvl6pPr marL="25146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2A2D6C0-A405-4508-BF1D-D4A7B6E67DD2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</a:t>
            </a:fld>
            <a:endParaRPr kumimoji="0" lang="en-US" altLang="pl-PL" sz="140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71463" y="1162050"/>
            <a:ext cx="8720137" cy="4210050"/>
          </a:xfrm>
        </p:spPr>
        <p:txBody>
          <a:bodyPr/>
          <a:lstStyle/>
          <a:p>
            <a:pPr eaLnBrk="1" hangingPunct="1">
              <a:defRPr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ODPOWIEDZIALNOŚĆ KARNA,</a:t>
            </a:r>
            <a:b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/>
            </a:r>
            <a:b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DYSCYPLINARNA I SŁUŻBOWA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76853536-46BE-4A1A-BDFF-54783D2D63AE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10</a:t>
            </a:fld>
            <a:endParaRPr kumimoji="0" lang="en-US" altLang="pl-PL" sz="1400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62050" y="923925"/>
            <a:ext cx="7551738" cy="1143000"/>
          </a:xfrm>
        </p:spPr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Przestępstwo ujawnienia informacji o klauzuli „zastrzeżone” lub „poufne” (2/4)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838" y="2151063"/>
            <a:ext cx="8564562" cy="4706937"/>
          </a:xfrm>
        </p:spPr>
        <p:txBody>
          <a:bodyPr/>
          <a:lstStyle/>
          <a:p>
            <a:pPr marL="381000" indent="-381000" algn="just" eaLnBrk="1" hangingPunct="1">
              <a:lnSpc>
                <a:spcPct val="113000"/>
              </a:lnSpc>
              <a:buFont typeface="Wingdings" panose="05000000000000000000" pitchFamily="2" charset="2"/>
              <a:buNone/>
            </a:pPr>
            <a:r>
              <a:rPr lang="pl-PL" altLang="pl-PL" sz="2000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266 § 1 kk</a:t>
            </a:r>
          </a:p>
          <a:p>
            <a:pPr marL="381000" indent="-381000" algn="just" eaLnBrk="1" hangingPunct="1">
              <a:lnSpc>
                <a:spcPct val="113000"/>
              </a:lnSpc>
            </a:pPr>
            <a:r>
              <a:rPr lang="pl-PL" altLang="pl-PL" sz="2000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przedmiotowa</a:t>
            </a:r>
            <a:r>
              <a:rPr lang="pl-PL" altLang="pl-PL" sz="2000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z="2000" smtClean="0">
                <a:cs typeface="Times New Roman" panose="02020603050405020304" pitchFamily="18" charset="0"/>
              </a:rPr>
              <a:t>– ujawnienie lub wykorzystanie, wbrew przepisom ustawy lub przyjętemu na siebie zobowiązaniu informacji, </a:t>
            </a:r>
            <a:r>
              <a:rPr lang="pl-PL" altLang="pl-PL" sz="2000" smtClean="0"/>
              <a:t>z którą zapoznał się w związku z pełnioną funkcją, wykonywaną pracą, działalnością publiczną, społeczną, gospodarczą lub naukową.</a:t>
            </a:r>
            <a:endParaRPr lang="pl-PL" altLang="pl-PL" sz="2000" smtClean="0">
              <a:cs typeface="Times New Roman" panose="02020603050405020304" pitchFamily="18" charset="0"/>
            </a:endParaRPr>
          </a:p>
          <a:p>
            <a:pPr marL="381000" indent="-381000" algn="just" eaLnBrk="1" hangingPunct="1">
              <a:lnSpc>
                <a:spcPct val="113000"/>
              </a:lnSpc>
            </a:pPr>
            <a:r>
              <a:rPr lang="pl-PL" altLang="pl-PL" sz="2000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Podmiot</a:t>
            </a:r>
            <a:r>
              <a:rPr lang="pl-PL" altLang="pl-PL" sz="2000" smtClean="0">
                <a:solidFill>
                  <a:srgbClr val="FFCC66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z="2000" smtClean="0">
                <a:cs typeface="Times New Roman" panose="02020603050405020304" pitchFamily="18" charset="0"/>
              </a:rPr>
              <a:t>– osoba, na której ciąży ustawowy obowiązek nieujawniania lub niewykorzystywania uzyskanych informacji lub która obowiązek nieujawniania lub niewykorzystywania przekazanych jej wiadomości na siebie przejęła.</a:t>
            </a:r>
          </a:p>
          <a:p>
            <a:pPr marL="381000" indent="-381000" algn="just" eaLnBrk="1" hangingPunct="1">
              <a:lnSpc>
                <a:spcPct val="113000"/>
              </a:lnSpc>
            </a:pPr>
            <a:r>
              <a:rPr lang="pl-PL" altLang="pl-PL" sz="2000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podmiotowa</a:t>
            </a:r>
            <a:r>
              <a:rPr lang="pl-PL" altLang="pl-PL" sz="2000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z="2000" smtClean="0">
                <a:cs typeface="Times New Roman" panose="02020603050405020304" pitchFamily="18" charset="0"/>
              </a:rPr>
              <a:t>– umyślność.</a:t>
            </a:r>
          </a:p>
          <a:p>
            <a:pPr marL="381000" indent="-381000" algn="just" eaLnBrk="1" hangingPunct="1">
              <a:lnSpc>
                <a:spcPct val="113000"/>
              </a:lnSpc>
            </a:pPr>
            <a:r>
              <a:rPr lang="pl-PL" altLang="pl-PL" sz="2000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Sankcja</a:t>
            </a:r>
            <a:r>
              <a:rPr lang="pl-PL" altLang="pl-PL" sz="2000" smtClean="0">
                <a:cs typeface="Times New Roman" panose="02020603050405020304" pitchFamily="18" charset="0"/>
              </a:rPr>
              <a:t> – grzywna, kara ograniczenia wolności albo kara pozbawienia wolności do lat 2.</a:t>
            </a:r>
            <a:endParaRPr lang="pl-PL" altLang="pl-PL" sz="2000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F920A2C-32CF-476E-BAB3-94DEA80F065E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11</a:t>
            </a:fld>
            <a:endParaRPr kumimoji="0" lang="en-US" altLang="pl-PL" sz="1400"/>
          </a:p>
        </p:txBody>
      </p:sp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227138" y="998538"/>
            <a:ext cx="7423150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Przestępstwo ujawnienia informacji o klauzuli „zastrzeżone” lub „poufne” (3/4)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458200" cy="3981450"/>
          </a:xfrm>
        </p:spPr>
        <p:txBody>
          <a:bodyPr/>
          <a:lstStyle/>
          <a:p>
            <a:pPr marL="0" indent="0" algn="just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266 § 2 kk</a:t>
            </a:r>
          </a:p>
          <a:p>
            <a:pPr marL="0" indent="0" algn="just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endParaRPr lang="pl-PL" altLang="pl-PL" sz="1000" b="1" smtClean="0">
              <a:solidFill>
                <a:schemeClr val="accent1"/>
              </a:solidFill>
            </a:endParaRPr>
          </a:p>
          <a:p>
            <a:pPr marL="0" indent="0" algn="just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i="1" smtClean="0"/>
              <a:t>„Funkcjonariusz publiczny, który ujawnia osobie nieuprawnionej informację niejawną o klauzuli „zastrzeżone” lub „poufne” lub informację, którą uzyskał w związku z wykonywaniem czynności służbowych, a której ujawnienie może narazić na szkodę  prawnie chroniony interes, podlega karze pozbawienia wolności do lat 3.”</a:t>
            </a:r>
            <a:endParaRPr lang="pl-PL" altLang="pl-PL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A1F5640-3E4D-40BE-AED5-92218E1ECFD2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12</a:t>
            </a:fld>
            <a:endParaRPr kumimoji="0" lang="en-US" altLang="pl-PL" sz="1400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Przestępstwo ujawnienia informacji o klauzuli „zastrzeżone” lub „poufne” (4/4)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084388"/>
            <a:ext cx="8382000" cy="4773612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266 § 2 kk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przedmiotowa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ujawnienie osobie nieuprawnionej informacji o klauzuli „zastrzeżone” lub „poufne” lub informacji uzyskanej w związku z wykonywaniem czynności służbowych, a której ujawnienie może narazić na szkodę prawnie chroniony interes.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Podmiot</a:t>
            </a:r>
            <a:r>
              <a:rPr lang="pl-PL" altLang="pl-PL" smtClean="0">
                <a:cs typeface="Times New Roman" panose="02020603050405020304" pitchFamily="18" charset="0"/>
              </a:rPr>
              <a:t> – funkcjonariusz publiczny.</a:t>
            </a:r>
          </a:p>
          <a:p>
            <a:pPr marL="381000" indent="-381000" algn="just" eaLnBrk="1" hangingPunct="1"/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podmiotowa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umyślność.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Sankcja</a:t>
            </a:r>
            <a:r>
              <a:rPr lang="pl-PL" altLang="pl-PL" smtClean="0">
                <a:solidFill>
                  <a:srgbClr val="FFCC66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kara pozbawienia wolności do lat 3.</a:t>
            </a:r>
            <a:endParaRPr lang="pl-PL" altLang="pl-PL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82AC83D-8214-46DC-A83C-6E6991D9B883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13</a:t>
            </a:fld>
            <a:endParaRPr kumimoji="0" lang="en-US" altLang="pl-PL" sz="140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1775" y="2374900"/>
            <a:ext cx="8912225" cy="4348163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267 kk </a:t>
            </a: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– Przestępstwo nieuprawnionego uzyskania informacji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268 kk </a:t>
            </a: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– Przestępstwo niszczenia informacji</a:t>
            </a: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buClrTx/>
              <a:buSzTx/>
              <a:buFontTx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268a kk </a:t>
            </a: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– </a:t>
            </a:r>
            <a:r>
              <a:rPr lang="pl-PL" altLang="pl-PL" b="1" smtClean="0">
                <a:solidFill>
                  <a:srgbClr val="002060"/>
                </a:solidFill>
              </a:rPr>
              <a:t>Przestępstwo niszczenia danych informatycznych</a:t>
            </a: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buClrTx/>
              <a:buSzTx/>
              <a:buFontTx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269 kk </a:t>
            </a: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– Przestępstwo sabotażu komputerowego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269a </a:t>
            </a: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oraz</a:t>
            </a:r>
            <a:r>
              <a:rPr lang="pl-PL" altLang="pl-PL" b="1" smtClean="0">
                <a:cs typeface="Times New Roman" panose="02020603050405020304" pitchFamily="18" charset="0"/>
              </a:rPr>
              <a:t>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269b kk </a:t>
            </a: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– </a:t>
            </a:r>
            <a:r>
              <a:rPr lang="pl-PL" altLang="pl-PL" b="1" smtClean="0">
                <a:solidFill>
                  <a:srgbClr val="002060"/>
                </a:solidFill>
              </a:rPr>
              <a:t>Przestępstwa komputerowe</a:t>
            </a:r>
            <a:endParaRPr lang="pl-PL" altLang="pl-PL" smtClean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957263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Inne przestępstwa związane </a:t>
            </a:r>
            <a:br>
              <a:rPr lang="pl-PL" dirty="0" smtClean="0">
                <a:cs typeface="Times New Roman" pitchFamily="18" charset="0"/>
              </a:rPr>
            </a:br>
            <a:r>
              <a:rPr lang="pl-PL" dirty="0" smtClean="0">
                <a:cs typeface="Times New Roman" pitchFamily="18" charset="0"/>
              </a:rPr>
              <a:t>z ochroną informacji </a:t>
            </a:r>
            <a:r>
              <a:rPr lang="pl-PL" dirty="0" smtClean="0"/>
              <a:t>(1</a:t>
            </a:r>
            <a:r>
              <a:rPr lang="pl-PL" dirty="0" smtClean="0">
                <a:cs typeface="Times New Roman" pitchFamily="18" charset="0"/>
              </a:rPr>
              <a:t>/5</a:t>
            </a:r>
            <a:r>
              <a:rPr lang="pl-PL" dirty="0" smtClean="0"/>
              <a:t>)</a:t>
            </a:r>
          </a:p>
        </p:txBody>
      </p:sp>
    </p:spTree>
  </p:cSld>
  <p:clrMapOvr>
    <a:masterClrMapping/>
  </p:clrMapOvr>
  <p:transition spd="med"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BC1018AE-8F58-4203-BDD8-238E8D7CE348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14</a:t>
            </a:fld>
            <a:endParaRPr kumimoji="0" lang="en-US" altLang="pl-PL" sz="1400"/>
          </a:p>
        </p:txBody>
      </p:sp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957263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Inne przestępstwa związane </a:t>
            </a:r>
            <a:br>
              <a:rPr lang="pl-PL" dirty="0" smtClean="0">
                <a:cs typeface="Times New Roman" pitchFamily="18" charset="0"/>
              </a:rPr>
            </a:br>
            <a:r>
              <a:rPr lang="pl-PL" dirty="0" smtClean="0">
                <a:cs typeface="Times New Roman" pitchFamily="18" charset="0"/>
              </a:rPr>
              <a:t>z ochroną informacji </a:t>
            </a:r>
            <a:r>
              <a:rPr lang="pl-PL" dirty="0" smtClean="0"/>
              <a:t>(2</a:t>
            </a:r>
            <a:r>
              <a:rPr lang="pl-PL" dirty="0" smtClean="0">
                <a:cs typeface="Times New Roman" pitchFamily="18" charset="0"/>
              </a:rPr>
              <a:t>/5</a:t>
            </a:r>
            <a:r>
              <a:rPr lang="pl-PL" dirty="0" smtClean="0"/>
              <a:t>)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458200" cy="4419600"/>
          </a:xfrm>
        </p:spPr>
        <p:txBody>
          <a:bodyPr/>
          <a:lstStyle/>
          <a:p>
            <a:pPr marL="0" indent="0" algn="just"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Art. 231 kk</a:t>
            </a:r>
          </a:p>
          <a:p>
            <a:pPr marL="0" indent="0" algn="just">
              <a:buFont typeface="Wingdings" panose="05000000000000000000" pitchFamily="2" charset="2"/>
              <a:buNone/>
            </a:pPr>
            <a:endParaRPr lang="pl-PL" altLang="pl-PL" sz="1000" smtClean="0"/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pl-PL" altLang="pl-PL" i="1" smtClean="0"/>
              <a:t>„</a:t>
            </a:r>
            <a:r>
              <a:rPr lang="pl-PL" altLang="pl-PL" i="1" smtClean="0">
                <a:cs typeface="Times New Roman" panose="02020603050405020304" pitchFamily="18" charset="0"/>
              </a:rPr>
              <a:t>§ 1.</a:t>
            </a:r>
            <a:r>
              <a:rPr lang="pl-PL" altLang="pl-PL" smtClean="0">
                <a:cs typeface="Times New Roman" panose="02020603050405020304" pitchFamily="18" charset="0"/>
              </a:rPr>
              <a:t> </a:t>
            </a:r>
            <a:r>
              <a:rPr lang="pl-PL" altLang="pl-PL" i="1" smtClean="0"/>
              <a:t>Funkcjonariusz publiczny, który, przekraczając swoje uprawnienia lub nie dopełniając obowiązków, działa na szkodę interesu publicznego lub prywatnego, podlega karze pozbawienia wolności do lat 3.</a:t>
            </a: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pl-PL" altLang="pl-PL" i="1" smtClean="0">
                <a:cs typeface="Times New Roman" panose="02020603050405020304" pitchFamily="18" charset="0"/>
              </a:rPr>
              <a:t>§ 2. Jeżeli sprawca dopuszcza się czynu określonego w § 1 w celu osiągnięcia korzyści majątkowej lub osobistej, podlega karze pozbawienia wolności od roku do lat 10.</a:t>
            </a: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pl-PL" altLang="pl-PL" i="1" smtClean="0">
                <a:cs typeface="Times New Roman" panose="02020603050405020304" pitchFamily="18" charset="0"/>
              </a:rPr>
              <a:t>§ 3. Jeżeli sprawca czynu określonego w § 1 działa nieumyślnie </a:t>
            </a:r>
            <a:br>
              <a:rPr lang="pl-PL" altLang="pl-PL" i="1" smtClean="0">
                <a:cs typeface="Times New Roman" panose="02020603050405020304" pitchFamily="18" charset="0"/>
              </a:rPr>
            </a:br>
            <a:r>
              <a:rPr lang="pl-PL" altLang="pl-PL" i="1" smtClean="0">
                <a:cs typeface="Times New Roman" panose="02020603050405020304" pitchFamily="18" charset="0"/>
              </a:rPr>
              <a:t>i wyrządza istotną szkodę podlega grzywnie, karze ograniczenia wolności albo pozbawienia wolności do lat 2.”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6B3A941-C0D9-47A4-AA23-B6922E3D4CFB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15</a:t>
            </a:fld>
            <a:endParaRPr kumimoji="0" lang="en-US" altLang="pl-PL" sz="140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500313"/>
            <a:ext cx="8458200" cy="4357687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231 kk – przestępstwo nadużycia funkcji</a:t>
            </a:r>
          </a:p>
          <a:p>
            <a:pPr marL="381000" indent="-38100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endParaRPr lang="pl-PL" altLang="pl-PL" sz="1000" b="1" smtClean="0">
              <a:solidFill>
                <a:srgbClr val="FFFF00"/>
              </a:solidFill>
              <a:cs typeface="Times New Roman" panose="02020603050405020304" pitchFamily="18" charset="0"/>
            </a:endParaRP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przedmiotowa</a:t>
            </a:r>
            <a:r>
              <a:rPr lang="pl-PL" altLang="pl-PL" smtClean="0">
                <a:cs typeface="Times New Roman" panose="02020603050405020304" pitchFamily="18" charset="0"/>
              </a:rPr>
              <a:t> – przekroczenie uprawnień lub niedopełnienie ustawowych obowiązków.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Podmiot</a:t>
            </a:r>
            <a:r>
              <a:rPr lang="pl-PL" altLang="pl-PL" smtClean="0">
                <a:solidFill>
                  <a:srgbClr val="FFCC66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funkcjonariusz publiczny.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Sankcja</a:t>
            </a:r>
            <a:r>
              <a:rPr lang="pl-PL" altLang="pl-PL" smtClean="0">
                <a:cs typeface="Times New Roman" panose="02020603050405020304" pitchFamily="18" charset="0"/>
              </a:rPr>
              <a:t> – kara do 10 lat pozbawienia wolności kiedy nadużycie funkcji ma na celu osiągnięcie korzyści majątkowej lub osobistej.</a:t>
            </a:r>
            <a:endParaRPr lang="pl-PL" altLang="pl-PL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333500" y="957263"/>
            <a:ext cx="6838950" cy="1143000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Inne przestępstwa związane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 ochroną informacji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(3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/5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B670612-9435-4F79-87B7-B97B5A4A950D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16</a:t>
            </a:fld>
            <a:endParaRPr kumimoji="0" lang="en-US" altLang="pl-PL" sz="140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57425"/>
            <a:ext cx="8458200" cy="4419600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Art. 271 kk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endParaRPr lang="pl-PL" altLang="pl-PL" sz="1200" b="1" smtClean="0">
              <a:solidFill>
                <a:schemeClr val="accent1"/>
              </a:solidFill>
            </a:endParaRP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i="1" smtClean="0"/>
              <a:t>„</a:t>
            </a:r>
            <a:r>
              <a:rPr lang="pl-PL" altLang="pl-PL" i="1" smtClean="0">
                <a:cs typeface="Times New Roman" panose="02020603050405020304" pitchFamily="18" charset="0"/>
              </a:rPr>
              <a:t>§ 1.</a:t>
            </a:r>
            <a:r>
              <a:rPr lang="pl-PL" altLang="pl-PL" smtClean="0">
                <a:cs typeface="Times New Roman" panose="02020603050405020304" pitchFamily="18" charset="0"/>
              </a:rPr>
              <a:t> </a:t>
            </a:r>
            <a:r>
              <a:rPr lang="pl-PL" altLang="pl-PL" i="1" smtClean="0"/>
              <a:t>Funkcjonariusz publiczny lub inna osoba uprawniona do wystawienia dokumentu, która poświadcza w nim nieprawdę co do okoliczności mającej znaczenie prawne, podlega karze pozbawienia wolności od 3 miesięcy do lat 5.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i="1" smtClean="0">
                <a:cs typeface="Times New Roman" panose="02020603050405020304" pitchFamily="18" charset="0"/>
              </a:rPr>
              <a:t>§ 3. Jeżeli sprawca dopuszcza się czynu określonego w § 1 </a:t>
            </a:r>
            <a:br>
              <a:rPr lang="pl-PL" altLang="pl-PL" i="1" smtClean="0">
                <a:cs typeface="Times New Roman" panose="02020603050405020304" pitchFamily="18" charset="0"/>
              </a:rPr>
            </a:br>
            <a:r>
              <a:rPr lang="pl-PL" altLang="pl-PL" i="1" smtClean="0">
                <a:cs typeface="Times New Roman" panose="02020603050405020304" pitchFamily="18" charset="0"/>
              </a:rPr>
              <a:t>w celu osiągnięcia korzyści majątkowej lub osobistej, podlega karze pozbawienia wolności od 6 miesięcy do lat 8.”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957263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Inne przestępstwa związane </a:t>
            </a:r>
            <a:br>
              <a:rPr lang="pl-PL" dirty="0" smtClean="0">
                <a:cs typeface="Times New Roman" pitchFamily="18" charset="0"/>
              </a:rPr>
            </a:br>
            <a:r>
              <a:rPr lang="pl-PL" dirty="0" smtClean="0">
                <a:cs typeface="Times New Roman" pitchFamily="18" charset="0"/>
              </a:rPr>
              <a:t>z ochroną informacji </a:t>
            </a:r>
            <a:r>
              <a:rPr lang="pl-PL" dirty="0" smtClean="0"/>
              <a:t>(4</a:t>
            </a:r>
            <a:r>
              <a:rPr lang="pl-PL" dirty="0" smtClean="0">
                <a:cs typeface="Times New Roman" pitchFamily="18" charset="0"/>
              </a:rPr>
              <a:t>/5</a:t>
            </a:r>
            <a:r>
              <a:rPr lang="pl-PL" dirty="0" smtClean="0"/>
              <a:t>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CF63B75-0C1F-4EA6-8146-59033BBD893C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17</a:t>
            </a:fld>
            <a:endParaRPr kumimoji="0" lang="en-US" altLang="pl-PL" sz="140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105025"/>
            <a:ext cx="8458200" cy="4591050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271 kk – przestępstwo poświadczenia</a:t>
            </a:r>
            <a:r>
              <a:rPr lang="pl-PL" altLang="pl-PL" b="1" smtClean="0">
                <a:solidFill>
                  <a:srgbClr val="FF0000"/>
                </a:solidFill>
              </a:rPr>
              <a:t>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nieprawdy</a:t>
            </a:r>
          </a:p>
          <a:p>
            <a:pPr marL="381000" indent="-38100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endParaRPr lang="pl-PL" altLang="pl-PL" sz="1200" b="1" smtClean="0">
              <a:solidFill>
                <a:srgbClr val="FFFF00"/>
              </a:solidFill>
              <a:cs typeface="Times New Roman" panose="02020603050405020304" pitchFamily="18" charset="0"/>
            </a:endParaRP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przedmiotowa</a:t>
            </a:r>
            <a:r>
              <a:rPr lang="pl-PL" altLang="pl-PL" smtClean="0">
                <a:cs typeface="Times New Roman" panose="02020603050405020304" pitchFamily="18" charset="0"/>
              </a:rPr>
              <a:t> – potwierdzenie faktów lub okoliczności niezgodnych z prawdą.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Podmiot</a:t>
            </a:r>
            <a:r>
              <a:rPr lang="pl-PL" altLang="pl-PL" smtClean="0">
                <a:solidFill>
                  <a:srgbClr val="FFCC66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funkcjonariusz publiczny oraz osoba upoważniona do wystawienia dokumentu.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Sankcja</a:t>
            </a:r>
            <a:r>
              <a:rPr lang="pl-PL" altLang="pl-PL" smtClean="0">
                <a:cs typeface="Times New Roman" panose="02020603050405020304" pitchFamily="18" charset="0"/>
              </a:rPr>
              <a:t> – kara do 8 lat pozbawienia wolności, jeżeli czyn został popełniony w celu osiągnięcia korzyści majątkowej lub osobistej</a:t>
            </a:r>
            <a:r>
              <a:rPr lang="pl-PL" altLang="pl-PL" smtClean="0"/>
              <a:t>.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333500" y="957263"/>
            <a:ext cx="6838950" cy="1143000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Inne przestępstwa związane </a:t>
            </a:r>
            <a:b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</a:b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z ochroną informacji 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(5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/</a:t>
            </a:r>
            <a:r>
              <a:rPr lang="pl-PL" sz="3000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5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F9C5FD6-6F7C-47BF-9BF0-E4E99E730416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18</a:t>
            </a:fld>
            <a:endParaRPr kumimoji="0" lang="en-US" altLang="pl-PL" sz="1400"/>
          </a:p>
        </p:txBody>
      </p:sp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387475" y="663575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smtClean="0"/>
              <a:t>Funkcjonariusz publiczny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1450" y="1714500"/>
            <a:ext cx="8743950" cy="5143500"/>
          </a:xfrm>
        </p:spPr>
        <p:txBody>
          <a:bodyPr/>
          <a:lstStyle/>
          <a:p>
            <a:pPr marL="381000" indent="-381000" algn="just">
              <a:lnSpc>
                <a:spcPct val="70000"/>
              </a:lnSpc>
              <a:spcBef>
                <a:spcPts val="700"/>
              </a:spcBef>
              <a:buFont typeface="Wingdings" panose="05000000000000000000" pitchFamily="2" charset="2"/>
              <a:buNone/>
            </a:pPr>
            <a:r>
              <a:rPr lang="pl-PL" altLang="pl-PL" sz="1800" b="1" smtClean="0">
                <a:solidFill>
                  <a:srgbClr val="FF0000"/>
                </a:solidFill>
              </a:rPr>
              <a:t>Art. 115 </a:t>
            </a:r>
            <a:r>
              <a:rPr lang="en-US" altLang="pl-PL" sz="1800" b="1" smtClean="0">
                <a:solidFill>
                  <a:srgbClr val="FF0000"/>
                </a:solidFill>
                <a:cs typeface="Times New Roman" panose="02020603050405020304" pitchFamily="18" charset="0"/>
              </a:rPr>
              <a:t>§</a:t>
            </a:r>
            <a:r>
              <a:rPr lang="pl-PL" altLang="pl-PL" sz="1800" b="1" smtClean="0">
                <a:solidFill>
                  <a:srgbClr val="FF0000"/>
                </a:solidFill>
                <a:cs typeface="Times New Roman" panose="02020603050405020304" pitchFamily="18" charset="0"/>
              </a:rPr>
              <a:t> 13 kk „Funkcjonariuszem publicznym jest:</a:t>
            </a:r>
          </a:p>
          <a:p>
            <a:pPr marL="381000" indent="-381000" algn="just">
              <a:lnSpc>
                <a:spcPct val="70000"/>
              </a:lnSpc>
              <a:spcBef>
                <a:spcPts val="700"/>
              </a:spcBef>
              <a:buFont typeface="Wingdings" panose="05000000000000000000" pitchFamily="2" charset="2"/>
              <a:buAutoNum type="arabicParenR"/>
            </a:pPr>
            <a:r>
              <a:rPr lang="pl-PL" altLang="pl-PL" sz="1800" smtClean="0">
                <a:cs typeface="Times New Roman" panose="02020603050405020304" pitchFamily="18" charset="0"/>
              </a:rPr>
              <a:t>Prezydent Rzeczypospolitej Polskiej;</a:t>
            </a:r>
          </a:p>
          <a:p>
            <a:pPr marL="381000" indent="-381000" algn="just">
              <a:lnSpc>
                <a:spcPct val="70000"/>
              </a:lnSpc>
              <a:spcBef>
                <a:spcPts val="700"/>
              </a:spcBef>
              <a:buFont typeface="Wingdings" panose="05000000000000000000" pitchFamily="2" charset="2"/>
              <a:buAutoNum type="arabicParenR"/>
            </a:pPr>
            <a:r>
              <a:rPr lang="pl-PL" altLang="pl-PL" sz="1800" smtClean="0">
                <a:cs typeface="Times New Roman" panose="02020603050405020304" pitchFamily="18" charset="0"/>
              </a:rPr>
              <a:t>poseł, senator, radny;</a:t>
            </a:r>
          </a:p>
          <a:p>
            <a:pPr marL="381000" indent="-381000" algn="just">
              <a:lnSpc>
                <a:spcPct val="70000"/>
              </a:lnSpc>
              <a:spcBef>
                <a:spcPts val="700"/>
              </a:spcBef>
              <a:buFont typeface="Wingdings" panose="05000000000000000000" pitchFamily="2" charset="2"/>
              <a:buNone/>
            </a:pPr>
            <a:r>
              <a:rPr lang="pl-PL" altLang="pl-PL" sz="1800" smtClean="0">
                <a:cs typeface="Times New Roman" panose="02020603050405020304" pitchFamily="18" charset="0"/>
              </a:rPr>
              <a:t>2a) poseł do Parlamentu Europejskiego;</a:t>
            </a:r>
          </a:p>
          <a:p>
            <a:pPr marL="381000" indent="-381000" algn="just">
              <a:lnSpc>
                <a:spcPct val="70000"/>
              </a:lnSpc>
              <a:spcBef>
                <a:spcPts val="700"/>
              </a:spcBef>
              <a:buFont typeface="Wingdings" panose="05000000000000000000" pitchFamily="2" charset="2"/>
              <a:buAutoNum type="arabicParenR" startAt="3"/>
            </a:pPr>
            <a:r>
              <a:rPr lang="pl-PL" altLang="pl-PL" sz="1800" smtClean="0">
                <a:cs typeface="Times New Roman" panose="02020603050405020304" pitchFamily="18" charset="0"/>
              </a:rPr>
              <a:t>sędzia, ławnik, prokurator, funkcjonariusz finansowego organu postępowania przygotowawczego lub organu nadrzędnego nad finansowym organem postępowania przygotowawczego, notariusz, komornik, kurator sądowy, syndyk, nadzorca sądowy i zarządca, osoba orzekająca w organach dyscyplinarnych działających na podstawie ustawy;</a:t>
            </a:r>
          </a:p>
          <a:p>
            <a:pPr marL="381000" indent="-381000" algn="just">
              <a:lnSpc>
                <a:spcPct val="70000"/>
              </a:lnSpc>
              <a:spcBef>
                <a:spcPts val="700"/>
              </a:spcBef>
              <a:buFont typeface="Wingdings" panose="05000000000000000000" pitchFamily="2" charset="2"/>
              <a:buAutoNum type="arabicParenR" startAt="3"/>
            </a:pPr>
            <a:r>
              <a:rPr lang="pl-PL" altLang="pl-PL" sz="1800" b="1" smtClean="0">
                <a:solidFill>
                  <a:srgbClr val="FF0000"/>
                </a:solidFill>
                <a:cs typeface="Times New Roman" panose="02020603050405020304" pitchFamily="18" charset="0"/>
              </a:rPr>
              <a:t>osoba będąca pracownikiem administracji rządowej, innego organu państwowego lub samorządu terytorialnego, chyba że pełni wyłącznie czynności usługowe, a także inna osoba w zakresie, w którym uprawniona jest do wydawania decyzji administracyjnych;</a:t>
            </a:r>
          </a:p>
          <a:p>
            <a:pPr marL="381000" indent="-381000" algn="just">
              <a:lnSpc>
                <a:spcPct val="70000"/>
              </a:lnSpc>
              <a:spcBef>
                <a:spcPts val="700"/>
              </a:spcBef>
              <a:buFont typeface="Wingdings" panose="05000000000000000000" pitchFamily="2" charset="2"/>
              <a:buAutoNum type="arabicParenR" startAt="5"/>
            </a:pPr>
            <a:r>
              <a:rPr lang="pl-PL" altLang="pl-PL" sz="1800" smtClean="0">
                <a:cs typeface="Times New Roman" panose="02020603050405020304" pitchFamily="18" charset="0"/>
              </a:rPr>
              <a:t>osoba będąca pracownikiem organu kontroli państwowej lub organu kontroli samorządu terytorialnego, chyba, że pełni wyłącznie czynności usługowe; </a:t>
            </a:r>
          </a:p>
          <a:p>
            <a:pPr marL="381000" indent="-381000" algn="just">
              <a:lnSpc>
                <a:spcPct val="70000"/>
              </a:lnSpc>
              <a:spcBef>
                <a:spcPts val="700"/>
              </a:spcBef>
              <a:buFont typeface="Wingdings" panose="05000000000000000000" pitchFamily="2" charset="2"/>
              <a:buAutoNum type="arabicParenR" startAt="6"/>
            </a:pPr>
            <a:r>
              <a:rPr lang="pl-PL" altLang="pl-PL" sz="1800" smtClean="0">
                <a:cs typeface="Times New Roman" panose="02020603050405020304" pitchFamily="18" charset="0"/>
              </a:rPr>
              <a:t>osoba zajmująca kierownicze stanowisko w innej instytucji państwowej;</a:t>
            </a:r>
          </a:p>
          <a:p>
            <a:pPr marL="381000" indent="-381000" algn="just">
              <a:lnSpc>
                <a:spcPct val="70000"/>
              </a:lnSpc>
              <a:spcBef>
                <a:spcPts val="700"/>
              </a:spcBef>
              <a:buFont typeface="Wingdings" panose="05000000000000000000" pitchFamily="2" charset="2"/>
              <a:buAutoNum type="arabicParenR" startAt="6"/>
            </a:pPr>
            <a:r>
              <a:rPr lang="pl-PL" altLang="pl-PL" sz="1800" smtClean="0">
                <a:cs typeface="Times New Roman" panose="02020603050405020304" pitchFamily="18" charset="0"/>
              </a:rPr>
              <a:t>funkcjonariusz organu powołanego do ochrony bezpieczeństwa publicznego albo funkcjonariusz Służby Więziennej; </a:t>
            </a:r>
          </a:p>
          <a:p>
            <a:pPr marL="381000" indent="-381000" algn="just">
              <a:lnSpc>
                <a:spcPct val="70000"/>
              </a:lnSpc>
              <a:spcBef>
                <a:spcPts val="700"/>
              </a:spcBef>
              <a:buFont typeface="Wingdings" panose="05000000000000000000" pitchFamily="2" charset="2"/>
              <a:buAutoNum type="arabicParenR" startAt="6"/>
            </a:pPr>
            <a:r>
              <a:rPr lang="pl-PL" altLang="pl-PL" sz="1800" smtClean="0">
                <a:cs typeface="Times New Roman" panose="02020603050405020304" pitchFamily="18" charset="0"/>
              </a:rPr>
              <a:t>osoba pełniąca czynną służbę wojskową;</a:t>
            </a:r>
          </a:p>
          <a:p>
            <a:pPr marL="381000" indent="-381000" algn="just">
              <a:lnSpc>
                <a:spcPct val="70000"/>
              </a:lnSpc>
              <a:spcBef>
                <a:spcPts val="700"/>
              </a:spcBef>
              <a:buFont typeface="Wingdings" panose="05000000000000000000" pitchFamily="2" charset="2"/>
              <a:buAutoNum type="arabicParenR" startAt="6"/>
            </a:pPr>
            <a:r>
              <a:rPr lang="pl-PL" altLang="pl-PL" sz="1800" smtClean="0">
                <a:cs typeface="Times New Roman" panose="02020603050405020304" pitchFamily="18" charset="0"/>
              </a:rPr>
              <a:t>pracownik międzynarodowego trybunału karnego, chyba że pełni wyłącznie czynności usługowe”.</a:t>
            </a:r>
            <a:endParaRPr lang="en-US" altLang="pl-PL" sz="1800" smtClean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1CF45C8-AE22-4B66-87F2-B68BD842C7B5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19</a:t>
            </a:fld>
            <a:endParaRPr kumimoji="0" lang="en-US" altLang="pl-PL" sz="1400"/>
          </a:p>
        </p:txBody>
      </p:sp>
      <p:sp>
        <p:nvSpPr>
          <p:cNvPr id="1177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Odpowiedzialność dyscyplinarna </a:t>
            </a:r>
            <a:r>
              <a:rPr lang="pl-PL" smtClean="0"/>
              <a:t>(1/2) 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0850" y="1927225"/>
            <a:ext cx="8382000" cy="4724400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Podmiot odpowiedzialności</a:t>
            </a:r>
            <a:r>
              <a:rPr lang="pl-PL" altLang="pl-PL" b="1" smtClean="0">
                <a:solidFill>
                  <a:srgbClr val="002060"/>
                </a:solidFill>
              </a:rPr>
              <a:t> </a:t>
            </a:r>
            <a:r>
              <a:rPr lang="pl-PL" altLang="pl-PL" smtClean="0"/>
              <a:t>–</a:t>
            </a:r>
            <a:r>
              <a:rPr lang="pl-PL" altLang="pl-PL" b="1" smtClean="0">
                <a:solidFill>
                  <a:srgbClr val="FFD495"/>
                </a:solidFill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pracownicy, których stosunek pracy został nawiązany w drodze mianowania, a ich uprawnienia i obowiązki wynikają z oddzielnych pragmatyk służbowych.</a:t>
            </a:r>
          </a:p>
          <a:p>
            <a:pPr marL="381000" indent="-381000" algn="just" eaLnBrk="1" hangingPunct="1">
              <a:lnSpc>
                <a:spcPct val="120000"/>
              </a:lnSpc>
            </a:pPr>
            <a:endParaRPr lang="pl-PL" altLang="pl-PL" sz="1000" smtClean="0">
              <a:cs typeface="Times New Roman" panose="02020603050405020304" pitchFamily="18" charset="0"/>
            </a:endParaRP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Przedmiot odpowiedzialności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przewinienia dyscyplinarne będące w istocie niewykonaniem obowiązków wynikających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z ustaw, a także za popełnione przestępstwa.</a:t>
            </a:r>
            <a:endParaRPr lang="pl-PL" altLang="pl-PL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79179705-140E-4900-A921-FCD9C8A041CA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kumimoji="0" lang="en-US" altLang="pl-PL" sz="1400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Odpowiedzialność karna 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09588" y="1941513"/>
            <a:ext cx="8397875" cy="4267200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Odpowiedzialność karną ponosi osoba, która naruszyła przepisy o ochronie informacji niejawnych w taki sposób, że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czyn ten stanowi znamiona przestępstwa określonego w kodeksie karnym</a:t>
            </a:r>
            <a:r>
              <a:rPr lang="pl-PL" altLang="pl-PL" smtClean="0">
                <a:cs typeface="Times New Roman" panose="02020603050405020304" pitchFamily="18" charset="0"/>
              </a:rPr>
              <a:t>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Ustawa z dnia 6 czerwca 1997 r. –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Kodeks karny w rozdziale XXXIII (art. 265 - 269 </a:t>
            </a:r>
            <a:r>
              <a:rPr lang="pl-PL" altLang="pl-PL" b="1" smtClean="0">
                <a:solidFill>
                  <a:srgbClr val="FF0000"/>
                </a:solidFill>
              </a:rPr>
              <a:t>b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  <a:r>
              <a:rPr lang="pl-PL" altLang="pl-PL" smtClean="0">
                <a:cs typeface="Times New Roman" panose="02020603050405020304" pitchFamily="18" charset="0"/>
              </a:rPr>
              <a:t> – Przestępstwa przeciwko ochronie informacji, opisuje czyny oraz ich skutki, a także sankcje karne za ich popełnienie.</a:t>
            </a:r>
            <a:endParaRPr lang="pl-PL" altLang="pl-PL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6D58524-FF8D-4776-859D-50357E1A3CC9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20</a:t>
            </a:fld>
            <a:endParaRPr kumimoji="0" lang="en-US" altLang="pl-PL" sz="1400"/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Odpowiedzialność dyscyplinarna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2/2</a:t>
            </a:r>
            <a:r>
              <a:rPr lang="pl-PL" smtClean="0"/>
              <a:t>) 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279650"/>
            <a:ext cx="8382000" cy="4578350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Organy właściwe do orzekania w sprawach dyscyplinarnych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komisje dyscyplinarne działające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w systemie II – instancyjnym bądź przełożeni służbowi (dotyczy funkcjonariuszy służb zmilitaryzowanych).</a:t>
            </a:r>
          </a:p>
          <a:p>
            <a:pPr marL="381000" indent="-381000" algn="just" eaLnBrk="1" hangingPunct="1">
              <a:lnSpc>
                <a:spcPct val="120000"/>
              </a:lnSpc>
            </a:pPr>
            <a:endParaRPr lang="pl-PL" altLang="pl-PL" sz="1000" smtClean="0">
              <a:cs typeface="Times New Roman" panose="02020603050405020304" pitchFamily="18" charset="0"/>
            </a:endParaRP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Kary dyscyplinarne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upomnienie, nagana, przeniesienie na niższe stanowisko, nagana z pozbawieniem możliwości awansowania, obniżenie kategorii urzędniczej, wydalenie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z pracy.</a:t>
            </a:r>
            <a:endParaRPr lang="pl-PL" altLang="pl-PL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6F9399E-9D27-4327-9B11-DE23F9579357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21</a:t>
            </a:fld>
            <a:endParaRPr kumimoji="0" lang="en-US" altLang="pl-PL" sz="1400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Odpowiedzialność służbowa</a:t>
            </a:r>
            <a:r>
              <a:rPr lang="pl-PL" dirty="0" smtClean="0"/>
              <a:t> 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009775"/>
            <a:ext cx="8382000" cy="4848225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Podmiot odpowiedzialności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wszyscy pracownicy, bez względu na sposób nawiązania stosunku pracy.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Przedmiot odpowiedzialności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przewinienia służbowe (np. niewłaściwe przechowywanie materiałów niejawnych).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Kary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pozbawienie pracownika premii, negatywna opinia, zwolnienie z pracy.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Pracownicy ponoszą odpowiedzialność służbową przed przełożonymi służbowymi.</a:t>
            </a:r>
            <a:endParaRPr lang="pl-PL" altLang="pl-PL" b="1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F340D799-392E-4B0F-8DD5-D38B4547DEAB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22</a:t>
            </a:fld>
            <a:endParaRPr kumimoji="0" lang="en-US" altLang="pl-PL" sz="140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333500" y="10731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Podsumowanie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81000" y="2009775"/>
            <a:ext cx="8382000" cy="396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Char char="q"/>
              <a:defRPr/>
            </a:pPr>
            <a:endParaRPr lang="pl-PL" sz="2400" b="1" kern="0" dirty="0">
              <a:solidFill>
                <a:srgbClr val="FF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81000" y="2132013"/>
            <a:ext cx="8382000" cy="415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 algn="just" eaLnBrk="1" hangingPunct="1">
              <a:lnSpc>
                <a:spcPct val="15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itchFamily="2" charset="2"/>
              <a:buChar char="q"/>
              <a:defRPr/>
            </a:pPr>
            <a:r>
              <a:rPr lang="pl-PL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Naruszenie przepisów o ochronie informacji niejawnych może skutkować poniesieniem odpowiedzialności.</a:t>
            </a:r>
          </a:p>
          <a:p>
            <a:pPr marL="381000" indent="-381000" algn="just" eaLnBrk="1" hangingPunct="1">
              <a:lnSpc>
                <a:spcPct val="15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itchFamily="2" charset="2"/>
              <a:buChar char="q"/>
              <a:defRPr/>
            </a:pPr>
            <a:r>
              <a:rPr lang="pl-PL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Naruszenie przepisów o ochronie informacji niejawnych może skutkować odebraniem dostępu do informacji niejawnych, np. cofnięciem poświadczenia bezpieczeństwa.</a:t>
            </a:r>
          </a:p>
          <a:p>
            <a:pPr marL="381000" indent="-381000" algn="just" eaLnBrk="1" hangingPunct="1">
              <a:lnSpc>
                <a:spcPct val="15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itchFamily="2" charset="2"/>
              <a:buChar char="q"/>
              <a:defRPr/>
            </a:pPr>
            <a:r>
              <a:rPr lang="pl-PL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Pełnomocnik ochrony jest funkcjonariuszem </a:t>
            </a:r>
            <a:r>
              <a:rPr lang="pl-PL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publicznym </a:t>
            </a:r>
            <a:br>
              <a:rPr lang="pl-PL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 zakresie wydawanych decyzji administracyjnych.</a:t>
            </a:r>
            <a:endParaRPr lang="pl-PL" sz="24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9356F3F-7454-4B85-85AE-021505144E3B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</a:t>
            </a:fld>
            <a:endParaRPr kumimoji="0" lang="en-US" altLang="pl-PL" sz="1400"/>
          </a:p>
        </p:txBody>
      </p:sp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1073150"/>
            <a:ext cx="7169150" cy="1366838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Przestępstwo ujawnienia informacji niejawnych o klauzuli „tajne” lub </a:t>
            </a:r>
            <a:br>
              <a:rPr lang="pl-PL" dirty="0" smtClean="0">
                <a:cs typeface="Times New Roman" pitchFamily="18" charset="0"/>
              </a:rPr>
            </a:br>
            <a:r>
              <a:rPr lang="pl-PL" dirty="0" smtClean="0">
                <a:cs typeface="Times New Roman" pitchFamily="18" charset="0"/>
              </a:rPr>
              <a:t>„ściśle tajne” </a:t>
            </a:r>
            <a:r>
              <a:rPr lang="pl-PL" dirty="0" smtClean="0"/>
              <a:t>(</a:t>
            </a:r>
            <a:r>
              <a:rPr lang="pl-PL" dirty="0" smtClean="0">
                <a:cs typeface="Times New Roman" pitchFamily="18" charset="0"/>
              </a:rPr>
              <a:t>1/6</a:t>
            </a:r>
            <a:r>
              <a:rPr lang="pl-PL" dirty="0" smtClean="0"/>
              <a:t>)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09875"/>
            <a:ext cx="8458200" cy="3386138"/>
          </a:xfrm>
        </p:spPr>
        <p:txBody>
          <a:bodyPr/>
          <a:lstStyle/>
          <a:p>
            <a:pPr marL="0" indent="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265 § 1 kk</a:t>
            </a:r>
            <a:endParaRPr lang="pl-PL" altLang="pl-PL" b="1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z="1000" smtClean="0"/>
              <a:t>	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i="1" smtClean="0"/>
              <a:t>„Kto ujawnia lub wbrew przepisom ustawy wykorzystuje informacje niejawne o klauzuli „tajne” lub „ściśle tajne”, podlega karze pozbawienia wolności od 3 miesięcy do lat 5”.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9D4205B-0E90-4195-BA27-3F799B5BBA64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</a:t>
            </a:fld>
            <a:endParaRPr kumimoji="0" lang="en-US" altLang="pl-PL" sz="1400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Przestępstwo ujawnienia informacji niejawnych o klauzuli „tajne” lub </a:t>
            </a:r>
            <a:br>
              <a:rPr lang="pl-PL" dirty="0" smtClean="0">
                <a:cs typeface="Times New Roman" pitchFamily="18" charset="0"/>
              </a:rPr>
            </a:br>
            <a:r>
              <a:rPr lang="pl-PL" dirty="0" smtClean="0">
                <a:cs typeface="Times New Roman" pitchFamily="18" charset="0"/>
              </a:rPr>
              <a:t>„ściśle tajne” </a:t>
            </a:r>
            <a:r>
              <a:rPr lang="pl-PL" dirty="0" smtClean="0"/>
              <a:t>(</a:t>
            </a:r>
            <a:r>
              <a:rPr lang="pl-PL" dirty="0" smtClean="0">
                <a:cs typeface="Times New Roman" pitchFamily="18" charset="0"/>
              </a:rPr>
              <a:t>2/6</a:t>
            </a:r>
            <a:r>
              <a:rPr lang="pl-PL" dirty="0" smtClean="0"/>
              <a:t>)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4175" y="2324100"/>
            <a:ext cx="8445500" cy="4533900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265 § 1 kk</a:t>
            </a:r>
            <a:endParaRPr lang="pl-PL" altLang="pl-PL" b="1" smtClean="0">
              <a:solidFill>
                <a:srgbClr val="FF0000"/>
              </a:solidFill>
            </a:endParaRPr>
          </a:p>
          <a:p>
            <a:pPr marL="381000" indent="-381000" algn="just" eaLnBrk="1" hangingPunct="1">
              <a:lnSpc>
                <a:spcPct val="8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przedmiotowa (zachowanie sprawcy):</a:t>
            </a:r>
          </a:p>
          <a:p>
            <a:pPr marL="952500" lvl="1" indent="-381000" algn="just" eaLnBrk="1" hangingPunct="1">
              <a:lnSpc>
                <a:spcPct val="80000"/>
              </a:lnSpc>
            </a:pPr>
            <a:r>
              <a:rPr lang="pl-PL" altLang="pl-PL" sz="2400" smtClean="0">
                <a:cs typeface="Times New Roman" panose="02020603050405020304" pitchFamily="18" charset="0"/>
              </a:rPr>
              <a:t>ujawnienie informacji niejawnych o klauzuli „tajne” lub „ściśle tajne”;</a:t>
            </a:r>
          </a:p>
          <a:p>
            <a:pPr marL="952500" lvl="1" indent="-381000" algn="just" eaLnBrk="1" hangingPunct="1">
              <a:lnSpc>
                <a:spcPct val="80000"/>
              </a:lnSpc>
            </a:pPr>
            <a:r>
              <a:rPr lang="pl-PL" altLang="pl-PL" sz="2400" smtClean="0">
                <a:cs typeface="Times New Roman" panose="02020603050405020304" pitchFamily="18" charset="0"/>
              </a:rPr>
              <a:t>wykorzystanie wbrew przepisom ustawy informacji niejawnych o klauzuli „tajne” lub „ściśle tajne”.</a:t>
            </a:r>
            <a:endParaRPr lang="pl-PL" altLang="pl-PL" sz="2400" smtClean="0"/>
          </a:p>
          <a:p>
            <a:pPr marL="381000" indent="-381000" algn="just" eaLnBrk="1" hangingPunct="1">
              <a:lnSpc>
                <a:spcPct val="8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Podmiot</a:t>
            </a:r>
            <a:r>
              <a:rPr lang="pl-PL" altLang="pl-PL" smtClean="0">
                <a:solidFill>
                  <a:srgbClr val="FFCC66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powszechny (sprawcą przestępstwa może być każdy).</a:t>
            </a:r>
          </a:p>
          <a:p>
            <a:pPr marL="381000" indent="-381000" algn="just" eaLnBrk="1" hangingPunct="1">
              <a:lnSpc>
                <a:spcPct val="8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podmiotowa (zamiar popełnienia bądź jego brak)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umyślność.</a:t>
            </a:r>
          </a:p>
          <a:p>
            <a:pPr marL="381000" indent="-381000" algn="just" eaLnBrk="1" hangingPunct="1">
              <a:lnSpc>
                <a:spcPct val="8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Sankcja</a:t>
            </a:r>
            <a:r>
              <a:rPr lang="pl-PL" altLang="pl-PL" smtClean="0">
                <a:cs typeface="Times New Roman" panose="02020603050405020304" pitchFamily="18" charset="0"/>
              </a:rPr>
              <a:t> – kara pozbawienia wolności od 3 miesięcy do lat 5.</a:t>
            </a:r>
            <a:r>
              <a:rPr lang="pl-PL" altLang="pl-PL" smtClean="0"/>
              <a:t> 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0C6D77C-454A-4DC9-BF00-74BCC8EC6552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</a:t>
            </a:fld>
            <a:endParaRPr kumimoji="0" lang="en-US" altLang="pl-PL" sz="1400"/>
          </a:p>
        </p:txBody>
      </p:sp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54138" y="1190625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Przestępstwo ujawnienia informacji niejawnych o klauzuli „tajne” lub </a:t>
            </a:r>
            <a:br>
              <a:rPr lang="pl-PL" smtClean="0">
                <a:cs typeface="Times New Roman" pitchFamily="18" charset="0"/>
              </a:rPr>
            </a:br>
            <a:r>
              <a:rPr lang="pl-PL" smtClean="0">
                <a:cs typeface="Times New Roman" pitchFamily="18" charset="0"/>
              </a:rPr>
              <a:t>„ściśle tajne”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3/6</a:t>
            </a:r>
            <a:r>
              <a:rPr lang="pl-PL" smtClean="0"/>
              <a:t>)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03513"/>
            <a:ext cx="8458200" cy="3290887"/>
          </a:xfrm>
        </p:spPr>
        <p:txBody>
          <a:bodyPr/>
          <a:lstStyle/>
          <a:p>
            <a:pPr marL="0" indent="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265 § 2 kk</a:t>
            </a:r>
            <a:endParaRPr lang="pl-PL" altLang="pl-PL" b="1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z="1000" smtClean="0"/>
              <a:t>	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i="1" smtClean="0"/>
              <a:t>„Jeżeli informację określoną w </a:t>
            </a:r>
            <a:r>
              <a:rPr lang="pl-PL" altLang="pl-PL" i="1" smtClean="0">
                <a:cs typeface="Times New Roman" panose="02020603050405020304" pitchFamily="18" charset="0"/>
              </a:rPr>
              <a:t>§ 1 ujawniono osobie działającej </a:t>
            </a:r>
            <a:br>
              <a:rPr lang="pl-PL" altLang="pl-PL" i="1" smtClean="0">
                <a:cs typeface="Times New Roman" panose="02020603050405020304" pitchFamily="18" charset="0"/>
              </a:rPr>
            </a:br>
            <a:r>
              <a:rPr lang="pl-PL" altLang="pl-PL" i="1" smtClean="0">
                <a:cs typeface="Times New Roman" panose="02020603050405020304" pitchFamily="18" charset="0"/>
              </a:rPr>
              <a:t>w imieniu lub na rzecz podmiotu zagranicznego, sprawca</a:t>
            </a:r>
            <a:r>
              <a:rPr lang="pl-PL" altLang="pl-PL" i="1" smtClean="0"/>
              <a:t> podlega karze pozbawienia wolności od 6 miesięcy do lat 8”.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BC027440-5592-4661-A634-BE142E7A0D57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6</a:t>
            </a:fld>
            <a:endParaRPr kumimoji="0" lang="en-US" altLang="pl-PL" sz="1400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Przestępstwo ujawnienia informacji niejawnych o klauzuli „tajne” lub </a:t>
            </a:r>
            <a:br>
              <a:rPr lang="pl-PL" smtClean="0">
                <a:cs typeface="Times New Roman" pitchFamily="18" charset="0"/>
              </a:rPr>
            </a:br>
            <a:r>
              <a:rPr lang="pl-PL" smtClean="0">
                <a:cs typeface="Times New Roman" pitchFamily="18" charset="0"/>
              </a:rPr>
              <a:t>„ściśle tajne” </a:t>
            </a:r>
            <a:r>
              <a:rPr lang="pl-PL" smtClean="0"/>
              <a:t>(4</a:t>
            </a:r>
            <a:r>
              <a:rPr lang="pl-PL" smtClean="0">
                <a:cs typeface="Times New Roman" pitchFamily="18" charset="0"/>
              </a:rPr>
              <a:t>/6</a:t>
            </a:r>
            <a:r>
              <a:rPr lang="pl-PL" smtClean="0"/>
              <a:t>)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493963"/>
            <a:ext cx="8382000" cy="4364037"/>
          </a:xfrm>
        </p:spPr>
        <p:txBody>
          <a:bodyPr anchor="ctr"/>
          <a:lstStyle/>
          <a:p>
            <a:pPr marL="457200" indent="-45720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265 § 2 kk, tzw. typ kwalifikowany przestępstwa z § 1</a:t>
            </a:r>
          </a:p>
          <a:p>
            <a:pPr marL="457200" indent="-4572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przedmiotowa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ujawnienie informacji niejawnej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o klauzuli „tajne” lub „ściśle tajne” osobie działającej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w imieniu lub na rzecz podmiotu zagranicznego.</a:t>
            </a:r>
          </a:p>
          <a:p>
            <a:pPr marL="457200" indent="-4572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Podmiot</a:t>
            </a:r>
            <a:r>
              <a:rPr lang="pl-PL" altLang="pl-PL" smtClean="0">
                <a:cs typeface="Times New Roman" panose="02020603050405020304" pitchFamily="18" charset="0"/>
              </a:rPr>
              <a:t> – powszechny.</a:t>
            </a:r>
          </a:p>
          <a:p>
            <a:pPr marL="457200" indent="-4572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podmiotowa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umyślność.</a:t>
            </a:r>
          </a:p>
          <a:p>
            <a:pPr marL="457200" indent="-4572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Sankcja</a:t>
            </a:r>
            <a:r>
              <a:rPr lang="pl-PL" altLang="pl-PL" smtClean="0">
                <a:solidFill>
                  <a:srgbClr val="FFCC66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kara pozbawienia wolności od 6 miesięcy do lat 8</a:t>
            </a:r>
            <a:r>
              <a:rPr lang="pl-PL" altLang="pl-PL" smtClean="0"/>
              <a:t>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BE0E7F7-DB40-47EC-BAA8-549C8B417231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7</a:t>
            </a:fld>
            <a:endParaRPr kumimoji="0" lang="en-US" altLang="pl-PL" sz="1400"/>
          </a:p>
        </p:txBody>
      </p:sp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460500" y="1073150"/>
            <a:ext cx="6838950" cy="1323975"/>
          </a:xfrm>
        </p:spPr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Przestępstwo ujawnienia informacji niejawnych o klauzuli „tajne” lub </a:t>
            </a:r>
            <a:br>
              <a:rPr lang="pl-PL" smtClean="0">
                <a:cs typeface="Times New Roman" pitchFamily="18" charset="0"/>
              </a:rPr>
            </a:br>
            <a:r>
              <a:rPr lang="pl-PL" smtClean="0">
                <a:cs typeface="Times New Roman" pitchFamily="18" charset="0"/>
              </a:rPr>
              <a:t>„ściśle tajne”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5/6</a:t>
            </a:r>
            <a:r>
              <a:rPr lang="pl-PL" smtClean="0"/>
              <a:t>)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71763"/>
            <a:ext cx="8458200" cy="4056062"/>
          </a:xfrm>
        </p:spPr>
        <p:txBody>
          <a:bodyPr/>
          <a:lstStyle/>
          <a:p>
            <a:pPr marL="0" indent="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265 § 3 kk</a:t>
            </a:r>
            <a:endParaRPr lang="pl-PL" altLang="pl-PL" b="1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z="1000" smtClean="0"/>
              <a:t>	</a:t>
            </a:r>
          </a:p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i="1" smtClean="0"/>
              <a:t>„Kto nieumyślnie ujawnia informację określoną w </a:t>
            </a:r>
            <a:r>
              <a:rPr lang="pl-PL" altLang="pl-PL" i="1" smtClean="0">
                <a:cs typeface="Times New Roman" panose="02020603050405020304" pitchFamily="18" charset="0"/>
              </a:rPr>
              <a:t>§</a:t>
            </a:r>
            <a:r>
              <a:rPr lang="pl-PL" altLang="pl-PL" i="1" smtClean="0"/>
              <a:t> 1, z którą zapoznał się w związku z pełnieniem funkcji publicznej lub otrzymanym upoważnieniem podlega grzywnie, karze ograniczenia wolności albo pozbawienia wolności do roku”.</a:t>
            </a:r>
            <a:endParaRPr lang="pl-PL" altLang="pl-PL" smtClean="0"/>
          </a:p>
        </p:txBody>
      </p:sp>
    </p:spTree>
  </p:cSld>
  <p:clrMapOvr>
    <a:masterClrMapping/>
  </p:clrMapOvr>
  <p:transition spd="med"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B6438F3-CFFA-47E6-AB73-269979B8AA84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8</a:t>
            </a:fld>
            <a:endParaRPr kumimoji="0" lang="en-US" altLang="pl-PL" sz="1400"/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Przestępstwo ujawnienia informacji niejawnych o klauzuli „tajne” lub </a:t>
            </a:r>
            <a:br>
              <a:rPr lang="pl-PL" smtClean="0">
                <a:cs typeface="Times New Roman" pitchFamily="18" charset="0"/>
              </a:rPr>
            </a:br>
            <a:r>
              <a:rPr lang="pl-PL" smtClean="0">
                <a:cs typeface="Times New Roman" pitchFamily="18" charset="0"/>
              </a:rPr>
              <a:t>„ściśle tajne” </a:t>
            </a:r>
            <a:r>
              <a:rPr lang="pl-PL" smtClean="0"/>
              <a:t>(6</a:t>
            </a:r>
            <a:r>
              <a:rPr lang="pl-PL" smtClean="0">
                <a:cs typeface="Times New Roman" pitchFamily="18" charset="0"/>
              </a:rPr>
              <a:t>/6</a:t>
            </a:r>
            <a:r>
              <a:rPr lang="pl-PL" smtClean="0"/>
              <a:t>)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1950" y="2376488"/>
            <a:ext cx="8382000" cy="4343400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265 § 3 kk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przedmiotowa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nieumyślne ujawnienie informacji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o klauzuli „tajne” lub „ściśle tajne”.</a:t>
            </a:r>
            <a:endParaRPr lang="pl-PL" altLang="pl-PL" smtClean="0"/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Podmiot</a:t>
            </a:r>
            <a:r>
              <a:rPr lang="pl-PL" altLang="pl-PL" smtClean="0">
                <a:cs typeface="Times New Roman" panose="02020603050405020304" pitchFamily="18" charset="0"/>
              </a:rPr>
              <a:t> – osoba, która zapoznała się z informacjami o klauzuli „tajne” lub „ściśle tajne” w związku z pełnieniem funkcji publicznej lub otrzymanym upoważnieniem.</a:t>
            </a:r>
          </a:p>
          <a:p>
            <a:pPr marL="381000" indent="-381000" algn="just" eaLnBrk="1" hangingPunct="1"/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Strona podmiotowa</a:t>
            </a:r>
            <a:r>
              <a:rPr lang="pl-PL" altLang="pl-PL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nieumyślność.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002060"/>
                </a:solidFill>
                <a:cs typeface="Times New Roman" panose="02020603050405020304" pitchFamily="18" charset="0"/>
              </a:rPr>
              <a:t>Sankcja</a:t>
            </a:r>
            <a:r>
              <a:rPr lang="pl-PL" altLang="pl-PL" smtClean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– grzywna, kara ograniczenia wolności albo pozbawienia wolności do 1 roku.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4A9B282-150E-4669-A6ED-B207692E3951}" type="slidenum">
              <a:rPr kumimoji="0" lang="en-US" altLang="pl-PL" sz="140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9</a:t>
            </a:fld>
            <a:endParaRPr kumimoji="0" lang="en-US" altLang="pl-PL" sz="1400"/>
          </a:p>
        </p:txBody>
      </p:sp>
      <p:sp>
        <p:nvSpPr>
          <p:cNvPr id="414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04913" y="955675"/>
            <a:ext cx="7443787" cy="1143000"/>
          </a:xfrm>
        </p:spPr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Przestępstwo ujawnienia informacji o klauzuli „zastrzeżone” lub „poufne” (1/4)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458200" cy="4419600"/>
          </a:xfrm>
        </p:spPr>
        <p:txBody>
          <a:bodyPr/>
          <a:lstStyle/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Art. 266 § 1 kk</a:t>
            </a:r>
            <a:endParaRPr lang="pl-PL" altLang="pl-PL" b="1" smtClean="0">
              <a:solidFill>
                <a:srgbClr val="FF0000"/>
              </a:solidFill>
            </a:endParaRP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pl-PL" altLang="pl-PL" i="1" smtClean="0"/>
              <a:t>„Kto wbrew przepisom ustawy lub przyjętemu na siebie zobowiązaniu, ujawnia lub wykorzystuje informację, z którą zapoznał się w związku z pełnioną funkcją, wykonywaną pracą, działalnością publiczną, społeczną, gospodarczą lub naukową podlega grzywnie, karze ograniczenia wolności albo pozbawienia wolności do lat 2”.</a:t>
            </a:r>
          </a:p>
          <a:p>
            <a:pPr marL="0" indent="0" algn="just">
              <a:buFont typeface="Wingdings" panose="05000000000000000000" pitchFamily="2" charset="2"/>
              <a:buNone/>
            </a:pPr>
            <a:endParaRPr lang="pl-PL" altLang="pl-PL" sz="1000" b="1" smtClean="0"/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Art. 266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§ 3 kk</a:t>
            </a: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pl-PL" altLang="pl-PL" i="1" smtClean="0">
                <a:cs typeface="Times New Roman" panose="02020603050405020304" pitchFamily="18" charset="0"/>
              </a:rPr>
              <a:t>„Ściganie przestępstwa określonego w § 1 następuje na wniosek pokrzywdzonego”.</a:t>
            </a:r>
          </a:p>
        </p:txBody>
      </p:sp>
    </p:spTree>
  </p:cSld>
  <p:clrMapOvr>
    <a:masterClrMapping/>
  </p:clrMapOvr>
  <p:transition spd="med">
    <p:random/>
  </p:transition>
</p:sld>
</file>

<file path=ppt/theme/theme1.xml><?xml version="1.0" encoding="utf-8"?>
<a:theme xmlns:a="http://schemas.openxmlformats.org/drawingml/2006/main" name="odpowiedzialność">
  <a:themeElements>
    <a:clrScheme name="odpowiedzialność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odpowiedzialność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odpowiedzialność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dpowiedzialność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dpowiedzialność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odpowiedzialność</Template>
  <TotalTime>2000</TotalTime>
  <Words>1616</Words>
  <Application>Microsoft Office PowerPoint</Application>
  <PresentationFormat>Pokaz na ekranie (4:3)</PresentationFormat>
  <Paragraphs>144</Paragraphs>
  <Slides>22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9" baseType="lpstr">
      <vt:lpstr>Tahoma</vt:lpstr>
      <vt:lpstr>Arial</vt:lpstr>
      <vt:lpstr>Times New Roman</vt:lpstr>
      <vt:lpstr>Wingdings</vt:lpstr>
      <vt:lpstr>Monotype Sorts</vt:lpstr>
      <vt:lpstr>Symbol</vt:lpstr>
      <vt:lpstr>odpowiedzialność</vt:lpstr>
      <vt:lpstr>ODPOWIEDZIALNOŚĆ KARNA,  DYSCYPLINARNA I SŁUŻBOWA</vt:lpstr>
      <vt:lpstr>Odpowiedzialność karna </vt:lpstr>
      <vt:lpstr>Przestępstwo ujawnienia informacji niejawnych o klauzuli „tajne” lub  „ściśle tajne” (1/6)</vt:lpstr>
      <vt:lpstr>Przestępstwo ujawnienia informacji niejawnych o klauzuli „tajne” lub  „ściśle tajne” (2/6)</vt:lpstr>
      <vt:lpstr>Przestępstwo ujawnienia informacji niejawnych o klauzuli „tajne” lub  „ściśle tajne” (3/6)</vt:lpstr>
      <vt:lpstr>Przestępstwo ujawnienia informacji niejawnych o klauzuli „tajne” lub  „ściśle tajne” (4/6)</vt:lpstr>
      <vt:lpstr>Przestępstwo ujawnienia informacji niejawnych o klauzuli „tajne” lub  „ściśle tajne” (5/6)</vt:lpstr>
      <vt:lpstr>Przestępstwo ujawnienia informacji niejawnych o klauzuli „tajne” lub  „ściśle tajne” (6/6)</vt:lpstr>
      <vt:lpstr>Przestępstwo ujawnienia informacji o klauzuli „zastrzeżone” lub „poufne” (1/4)</vt:lpstr>
      <vt:lpstr>Przestępstwo ujawnienia informacji o klauzuli „zastrzeżone” lub „poufne” (2/4)</vt:lpstr>
      <vt:lpstr>Przestępstwo ujawnienia informacji o klauzuli „zastrzeżone” lub „poufne” (3/4)</vt:lpstr>
      <vt:lpstr>Przestępstwo ujawnienia informacji o klauzuli „zastrzeżone” lub „poufne” (4/4)</vt:lpstr>
      <vt:lpstr>Inne przestępstwa związane  z ochroną informacji (1/5)</vt:lpstr>
      <vt:lpstr>Inne przestępstwa związane  z ochroną informacji (2/5)</vt:lpstr>
      <vt:lpstr>Prezentacja programu PowerPoint</vt:lpstr>
      <vt:lpstr>Inne przestępstwa związane  z ochroną informacji (4/5)</vt:lpstr>
      <vt:lpstr>Prezentacja programu PowerPoint</vt:lpstr>
      <vt:lpstr>Funkcjonariusz publiczny</vt:lpstr>
      <vt:lpstr>Odpowiedzialność dyscyplinarna (1/2) </vt:lpstr>
      <vt:lpstr>Odpowiedzialność dyscyplinarna (2/2) </vt:lpstr>
      <vt:lpstr>Odpowiedzialność służbowa </vt:lpstr>
      <vt:lpstr>Prezentacja programu PowerPoint</vt:lpstr>
    </vt:vector>
  </TitlesOfParts>
  <Company>MyCompany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ODPOWIEDZIALNOŚĆ KARNA,  DYSCYPLINARNA I SŁUŻBOWA</dc:title>
  <dc:creator>WAR007118</dc:creator>
  <cp:lastModifiedBy>ABW</cp:lastModifiedBy>
  <cp:revision>34</cp:revision>
  <cp:lastPrinted>1999-06-07T07:49:35Z</cp:lastPrinted>
  <dcterms:created xsi:type="dcterms:W3CDTF">2010-10-22T11:19:18Z</dcterms:created>
  <dcterms:modified xsi:type="dcterms:W3CDTF">2026-01-16T09:38:55Z</dcterms:modified>
</cp:coreProperties>
</file>