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3" r:id="rId1"/>
  </p:sldMasterIdLst>
  <p:notesMasterIdLst>
    <p:notesMasterId r:id="rId33"/>
  </p:notesMasterIdLst>
  <p:handoutMasterIdLst>
    <p:handoutMasterId r:id="rId34"/>
  </p:handoutMasterIdLst>
  <p:sldIdLst>
    <p:sldId id="336" r:id="rId2"/>
    <p:sldId id="337" r:id="rId3"/>
    <p:sldId id="352" r:id="rId4"/>
    <p:sldId id="366" r:id="rId5"/>
    <p:sldId id="367" r:id="rId6"/>
    <p:sldId id="338" r:id="rId7"/>
    <p:sldId id="358" r:id="rId8"/>
    <p:sldId id="359" r:id="rId9"/>
    <p:sldId id="353" r:id="rId10"/>
    <p:sldId id="354" r:id="rId11"/>
    <p:sldId id="340" r:id="rId12"/>
    <p:sldId id="341" r:id="rId13"/>
    <p:sldId id="342" r:id="rId14"/>
    <p:sldId id="343" r:id="rId15"/>
    <p:sldId id="344" r:id="rId16"/>
    <p:sldId id="345" r:id="rId17"/>
    <p:sldId id="346" r:id="rId18"/>
    <p:sldId id="360" r:id="rId19"/>
    <p:sldId id="348" r:id="rId20"/>
    <p:sldId id="356" r:id="rId21"/>
    <p:sldId id="349" r:id="rId22"/>
    <p:sldId id="351" r:id="rId23"/>
    <p:sldId id="371" r:id="rId24"/>
    <p:sldId id="357" r:id="rId25"/>
    <p:sldId id="361" r:id="rId26"/>
    <p:sldId id="362" r:id="rId27"/>
    <p:sldId id="363" r:id="rId28"/>
    <p:sldId id="364" r:id="rId29"/>
    <p:sldId id="365" r:id="rId30"/>
    <p:sldId id="370" r:id="rId31"/>
    <p:sldId id="368" r:id="rId32"/>
  </p:sldIdLst>
  <p:sldSz cx="9144000" cy="6858000" type="screen4x3"/>
  <p:notesSz cx="6854825" cy="97504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umimoji="1" sz="2000" kern="1200">
        <a:solidFill>
          <a:schemeClr val="tx1"/>
        </a:solidFill>
        <a:latin typeface="Tahoma" panose="020B060403050404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71">
          <p15:clr>
            <a:srgbClr val="A4A3A4"/>
          </p15:clr>
        </p15:guide>
        <p15:guide id="2" pos="2159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00"/>
    <a:srgbClr val="FFFFFF"/>
    <a:srgbClr val="FF9900"/>
    <a:srgbClr val="FFFF99"/>
    <a:srgbClr val="FFFF00"/>
    <a:srgbClr val="FFCC66"/>
    <a:srgbClr val="00CCFF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22659" autoAdjust="0"/>
    <p:restoredTop sz="94629" autoAdjust="0"/>
  </p:normalViewPr>
  <p:slideViewPr>
    <p:cSldViewPr snapToGrid="0">
      <p:cViewPr varScale="1">
        <p:scale>
          <a:sx n="84" d="100"/>
          <a:sy n="84" d="100"/>
        </p:scale>
        <p:origin x="1838" y="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8142"/>
    </p:cViewPr>
  </p:sorterViewPr>
  <p:notesViewPr>
    <p:cSldViewPr snapToGrid="0">
      <p:cViewPr varScale="1">
        <p:scale>
          <a:sx n="58" d="100"/>
          <a:sy n="58" d="100"/>
        </p:scale>
        <p:origin x="-1770" y="-66"/>
      </p:cViewPr>
      <p:guideLst>
        <p:guide orient="horz" pos="3071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6.xml"/><Relationship Id="rId3" Type="http://schemas.openxmlformats.org/officeDocument/2006/relationships/slide" Target="slides/slide6.xml"/><Relationship Id="rId7" Type="http://schemas.openxmlformats.org/officeDocument/2006/relationships/slide" Target="slides/slide15.xml"/><Relationship Id="rId12" Type="http://schemas.openxmlformats.org/officeDocument/2006/relationships/slide" Target="slides/slide22.xml"/><Relationship Id="rId2" Type="http://schemas.openxmlformats.org/officeDocument/2006/relationships/slide" Target="slides/slide2.xml"/><Relationship Id="rId1" Type="http://schemas.openxmlformats.org/officeDocument/2006/relationships/slide" Target="slides/slide1.xml"/><Relationship Id="rId6" Type="http://schemas.openxmlformats.org/officeDocument/2006/relationships/slide" Target="slides/slide14.xml"/><Relationship Id="rId11" Type="http://schemas.openxmlformats.org/officeDocument/2006/relationships/slide" Target="slides/slide21.xml"/><Relationship Id="rId5" Type="http://schemas.openxmlformats.org/officeDocument/2006/relationships/slide" Target="slides/slide13.xml"/><Relationship Id="rId10" Type="http://schemas.openxmlformats.org/officeDocument/2006/relationships/slide" Target="slides/slide19.xml"/><Relationship Id="rId4" Type="http://schemas.openxmlformats.org/officeDocument/2006/relationships/slide" Target="slides/slide12.xml"/><Relationship Id="rId9" Type="http://schemas.openxmlformats.org/officeDocument/2006/relationships/slide" Target="slides/slide1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A15193E-240C-4396-9325-FF7A2C65D0D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31838"/>
            <a:ext cx="4875213" cy="36560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632325"/>
            <a:ext cx="5026025" cy="438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l-PL" noProof="0" smtClean="0"/>
              <a:t>Kliknij, aby edytować style wzorca tekstu</a:t>
            </a:r>
          </a:p>
          <a:p>
            <a:pPr lvl="1"/>
            <a:r>
              <a:rPr lang="pl-PL" noProof="0" smtClean="0"/>
              <a:t>Drugi poziom</a:t>
            </a:r>
          </a:p>
          <a:p>
            <a:pPr lvl="2"/>
            <a:r>
              <a:rPr lang="pl-PL" noProof="0" smtClean="0"/>
              <a:t>Trzeci poziom</a:t>
            </a:r>
          </a:p>
          <a:p>
            <a:pPr lvl="3"/>
            <a:r>
              <a:rPr lang="pl-PL" noProof="0" smtClean="0"/>
              <a:t>Czwarty poziom</a:t>
            </a:r>
          </a:p>
          <a:p>
            <a:pPr lvl="4"/>
            <a:r>
              <a:rPr lang="pl-PL" noProof="0" smtClean="0"/>
              <a:t>Piąty poziom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63063"/>
            <a:ext cx="2970213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0"/>
              </a:spcBef>
              <a:buClrTx/>
              <a:buSzTx/>
              <a:buFontTx/>
              <a:buNone/>
              <a:defRPr kumimoji="0" sz="1200">
                <a:effectLst/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pl-PL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63063"/>
            <a:ext cx="2970212" cy="487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kumimoji="0"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98CE6EE6-C2BD-4A8D-A301-4E5738CC30E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457200"/>
            <a:ext cx="917575" cy="128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1828800" y="914400"/>
            <a:ext cx="6553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6" name="Line 9"/>
          <p:cNvSpPr>
            <a:spLocks noChangeShapeType="1"/>
          </p:cNvSpPr>
          <p:nvPr/>
        </p:nvSpPr>
        <p:spPr bwMode="auto">
          <a:xfrm>
            <a:off x="1828800" y="990600"/>
            <a:ext cx="6553200" cy="0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 type="none" w="sm" len="sm"/>
            <a:tailEnd type="none" w="sm" len="sm"/>
          </a:ln>
          <a:effectLst/>
        </p:spPr>
        <p:txBody>
          <a:bodyPr/>
          <a:lstStyle/>
          <a:p>
            <a:pPr algn="ctr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Char char="Þ"/>
              <a:defRPr/>
            </a:pPr>
            <a:endParaRPr lang="pl-PL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" name="Text Box 10"/>
          <p:cNvSpPr txBox="1">
            <a:spLocks noChangeArrowheads="1"/>
          </p:cNvSpPr>
          <p:nvPr/>
        </p:nvSpPr>
        <p:spPr bwMode="auto">
          <a:xfrm>
            <a:off x="2133600" y="304800"/>
            <a:ext cx="5767388" cy="28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8000" tIns="0" rIns="18000" bIns="0"/>
          <a:lstStyle/>
          <a:p>
            <a:pPr algn="ctr">
              <a:defRPr/>
            </a:pPr>
            <a:r>
              <a:rPr lang="pl-PL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Biuro Bezpieczeństwa Łączności i Informatyki</a:t>
            </a:r>
          </a:p>
          <a:p>
            <a:pPr algn="ctr">
              <a:defRPr/>
            </a:pPr>
            <a:r>
              <a:rPr lang="pl-PL" sz="16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Urząd Ochrony Państwa </a:t>
            </a:r>
          </a:p>
        </p:txBody>
      </p:sp>
      <p:sp>
        <p:nvSpPr>
          <p:cNvPr id="849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057400"/>
            <a:ext cx="7772400" cy="1219200"/>
          </a:xfrm>
        </p:spPr>
        <p:txBody>
          <a:bodyPr anchor="b"/>
          <a:lstStyle>
            <a:lvl1pPr>
              <a:defRPr sz="1700"/>
            </a:lvl1pPr>
          </a:lstStyle>
          <a:p>
            <a:r>
              <a:rPr lang="pl-PL"/>
              <a:t>Kliknij, aby edytować styl tytułu z Wzorca</a:t>
            </a:r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pl-PL"/>
              <a:t>Kliknij, aby edytować styl podtytułu z Wzorca</a:t>
            </a:r>
          </a:p>
        </p:txBody>
      </p:sp>
      <p:sp>
        <p:nvSpPr>
          <p:cNvPr id="8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 sz="1400" i="0">
                <a:solidFill>
                  <a:srgbClr val="CCECFF"/>
                </a:solidFill>
                <a:latin typeface="+mn-lt"/>
              </a:defRPr>
            </a:lvl1pPr>
          </a:lstStyle>
          <a:p>
            <a:pPr>
              <a:defRPr/>
            </a:pPr>
            <a:fld id="{10515866-5DF4-4D6F-A73D-6346E12FF91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buClrTx/>
              <a:buSzTx/>
              <a:buFontTx/>
              <a:buNone/>
              <a:defRPr kumimoji="0" u="none">
                <a:solidFill>
                  <a:srgbClr val="CCECFF"/>
                </a:solidFill>
                <a:effectLst/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>
                <a:solidFill>
                  <a:srgbClr val="CCECFF"/>
                </a:solidFill>
              </a:defRPr>
            </a:lvl1pPr>
          </a:lstStyle>
          <a:p>
            <a:pPr>
              <a:defRPr/>
            </a:pPr>
            <a:fld id="{47E40434-49E9-4FB1-95E0-B28E9D5D54E6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</p:spTree>
    <p:extLst>
      <p:ext uri="{BB962C8B-B14F-4D97-AF65-F5344CB8AC3E}">
        <p14:creationId xmlns:p14="http://schemas.microsoft.com/office/powerpoint/2010/main" val="2337909173"/>
      </p:ext>
    </p:extLst>
  </p:cSld>
  <p:clrMapOvr>
    <a:masterClrMapping/>
  </p:clrMapOvr>
  <p:transition spd="slow">
    <p:rand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8E170-BB26-4188-8669-F358B00800A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37B0B6-9682-4C1A-84FD-39AFA510DE3E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222499"/>
      </p:ext>
    </p:extLst>
  </p:cSld>
  <p:clrMapOvr>
    <a:masterClrMapping/>
  </p:clrMapOvr>
  <p:transition spd="slow">
    <p:rand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800850" y="1073150"/>
            <a:ext cx="2114550" cy="4921250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1073150"/>
            <a:ext cx="6191250" cy="49212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6A308B-B43C-4893-86D7-62CDC1229A2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327F6-A6B7-4E0C-B4F1-74CB75FA758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6857052"/>
      </p:ext>
    </p:extLst>
  </p:cSld>
  <p:clrMapOvr>
    <a:masterClrMapping/>
  </p:clrMapOvr>
  <p:transition spd="slow">
    <p:rand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AEC475-4765-41F1-BE78-61D49694602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F7FD32-981C-412B-A98A-E516A11B9C88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866974"/>
      </p:ext>
    </p:extLst>
  </p:cSld>
  <p:clrMapOvr>
    <a:masterClrMapping/>
  </p:clrMapOvr>
  <p:transition spd="slow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5882C6-E7C7-45DA-9E91-02D363C34FB7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1388F-3C8B-48EF-924F-0E8D23E0EAAC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3623676"/>
      </p:ext>
    </p:extLst>
  </p:cSld>
  <p:clrMapOvr>
    <a:masterClrMapping/>
  </p:clrMapOvr>
  <p:transition spd="slow"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762500" y="2438400"/>
            <a:ext cx="4152900" cy="3556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F598A-9D45-4336-B690-297E22EDA8F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CC18D-EFBD-4598-A202-DCECEC463632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139962"/>
      </p:ext>
    </p:extLst>
  </p:cSld>
  <p:clrMapOvr>
    <a:masterClrMapping/>
  </p:clrMapOvr>
  <p:transition spd="slow">
    <p:rand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C2946-9FA8-4FAB-9B47-8F81DF5253B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BE7A6-9425-4391-9BF5-A3F6D119342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4799375"/>
      </p:ext>
    </p:extLst>
  </p:cSld>
  <p:clrMapOvr>
    <a:masterClrMapping/>
  </p:clrMapOvr>
  <p:transition spd="slow">
    <p:rand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828E46-C383-43D9-AD5C-2D9341C3A921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449467-932B-47DD-BD24-5659A3D4AE47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0772192"/>
      </p:ext>
    </p:extLst>
  </p:cSld>
  <p:clrMapOvr>
    <a:masterClrMapping/>
  </p:clrMapOvr>
  <p:transition spd="slow">
    <p:rand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6F5BDB-32C1-41EE-AC93-F39E36306D3C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0AE1F-D32B-4DD8-A79F-E5AB3DF219B0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6548501"/>
      </p:ext>
    </p:extLst>
  </p:cSld>
  <p:clrMapOvr>
    <a:masterClrMapping/>
  </p:clrMapOvr>
  <p:transition spd="slow">
    <p:rand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8D9D6-7C1C-4069-A017-1FFD4DD708D4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50463-D3FB-4155-96F0-95D70A2D2969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86094"/>
      </p:ext>
    </p:extLst>
  </p:cSld>
  <p:clrMapOvr>
    <a:masterClrMapping/>
  </p:clrMapOvr>
  <p:transition spd="slow">
    <p:rand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 smtClean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086C2-4C3D-474C-91E4-41BE486F51C8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88B052-67C3-4850-91A8-F97C42C6C784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1556069"/>
      </p:ext>
    </p:extLst>
  </p:cSld>
  <p:clrMapOvr>
    <a:masterClrMapping/>
  </p:clrMapOvr>
  <p:transition spd="slow">
    <p:rand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438400"/>
            <a:ext cx="8458200" cy="355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l-PL" smtClean="0"/>
              <a:t>Kliknij, aby edytować style tekstu z Wzorca</a:t>
            </a:r>
          </a:p>
          <a:p>
            <a:pPr lvl="1"/>
            <a:r>
              <a:rPr lang="en-US" altLang="pl-PL" smtClean="0"/>
              <a:t>Drugi poziom</a:t>
            </a:r>
          </a:p>
          <a:p>
            <a:pPr lvl="2"/>
            <a:r>
              <a:rPr lang="en-US" altLang="pl-PL" smtClean="0"/>
              <a:t>Trzeci poziom</a:t>
            </a:r>
          </a:p>
          <a:p>
            <a:pPr lvl="3"/>
            <a:r>
              <a:rPr lang="en-US" altLang="pl-PL" smtClean="0"/>
              <a:t>Czwarty poziom</a:t>
            </a:r>
          </a:p>
          <a:p>
            <a:pPr lvl="4"/>
            <a:r>
              <a:rPr lang="en-US" altLang="pl-PL" smtClean="0"/>
              <a:t>Piąty poziom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0" y="6543675"/>
            <a:ext cx="3116263" cy="314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0" hangingPunct="0">
              <a:spcBef>
                <a:spcPct val="50000"/>
              </a:spcBef>
              <a:buClrTx/>
              <a:buSzTx/>
              <a:buFontTx/>
              <a:buNone/>
              <a:defRPr kumimoji="0" sz="1200" i="1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fld id="{63E85E35-CEB1-4BAB-A307-8A130F010475}" type="datetime1">
              <a:rPr lang="pl-PL"/>
              <a:pPr>
                <a:defRPr/>
              </a:pPr>
              <a:t>16.01.2026</a:t>
            </a:fld>
            <a:endParaRPr lang="en-US"/>
          </a:p>
        </p:txBody>
      </p:sp>
      <p:sp>
        <p:nvSpPr>
          <p:cNvPr id="83972" name="Rectangle 4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spcBef>
                <a:spcPct val="50000"/>
              </a:spcBef>
              <a:defRPr kumimoji="0" sz="1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51E5BB61-B416-400B-824B-45E7C4B9513F}" type="slidenum">
              <a:rPr lang="en-US" altLang="pl-PL"/>
              <a:pPr>
                <a:defRPr/>
              </a:pPr>
              <a:t>‹#›</a:t>
            </a:fld>
            <a:endParaRPr lang="en-US" altLang="pl-PL"/>
          </a:p>
        </p:txBody>
      </p:sp>
      <p:sp>
        <p:nvSpPr>
          <p:cNvPr id="8397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1333500" y="1073150"/>
            <a:ext cx="683895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l-PL" dirty="0" smtClean="0"/>
              <a:t>Kliknij, aby edytować styl wzorca tytułu</a:t>
            </a:r>
          </a:p>
        </p:txBody>
      </p:sp>
      <p:sp>
        <p:nvSpPr>
          <p:cNvPr id="1030" name="Text Box 6"/>
          <p:cNvSpPr txBox="1">
            <a:spLocks noChangeArrowheads="1"/>
          </p:cNvSpPr>
          <p:nvPr/>
        </p:nvSpPr>
        <p:spPr bwMode="auto">
          <a:xfrm>
            <a:off x="3657600" y="6324600"/>
            <a:ext cx="23622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1pPr>
            <a:lvl2pPr marL="742950" indent="-28575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2pPr>
            <a:lvl3pPr marL="11430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3pPr>
            <a:lvl4pPr marL="16002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4pPr>
            <a:lvl5pPr marL="2057400" indent="-228600"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000">
                <a:solidFill>
                  <a:schemeClr val="tx1"/>
                </a:solidFill>
                <a:latin typeface="Tahoma" panose="020B060403050404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50000"/>
              </a:spcBef>
              <a:buClr>
                <a:schemeClr val="tx1"/>
              </a:buClr>
              <a:buSzPct val="75000"/>
              <a:buFont typeface="Symbol" panose="05050102010706020507" pitchFamily="18" charset="2"/>
              <a:buAutoNum type="arabicPeriod"/>
              <a:defRPr/>
            </a:pPr>
            <a:endParaRPr lang="en-GB" altLang="pl-PL" smtClean="0">
              <a:solidFill>
                <a:srgbClr val="000000"/>
              </a:solidFill>
            </a:endParaRPr>
          </a:p>
        </p:txBody>
      </p:sp>
      <p:sp>
        <p:nvSpPr>
          <p:cNvPr id="83975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200400" y="6477000"/>
            <a:ext cx="2895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0" hangingPunct="0">
              <a:spcBef>
                <a:spcPct val="20000"/>
              </a:spcBef>
              <a:buClr>
                <a:schemeClr val="tx1"/>
              </a:buClr>
              <a:buSzPct val="75000"/>
              <a:buFont typeface="Symbol" pitchFamily="18" charset="2"/>
              <a:buNone/>
              <a:defRPr sz="1400" u="sng">
                <a:solidFill>
                  <a:srgbClr val="000000"/>
                </a:solidFill>
                <a:effectLst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grpSp>
        <p:nvGrpSpPr>
          <p:cNvPr id="1032" name="Group 25"/>
          <p:cNvGrpSpPr>
            <a:grpSpLocks/>
          </p:cNvGrpSpPr>
          <p:nvPr userDrawn="1"/>
        </p:nvGrpSpPr>
        <p:grpSpPr bwMode="auto">
          <a:xfrm>
            <a:off x="114300" y="63500"/>
            <a:ext cx="8685213" cy="1485900"/>
            <a:chOff x="72" y="40"/>
            <a:chExt cx="5471" cy="936"/>
          </a:xfrm>
        </p:grpSpPr>
        <p:sp>
          <p:nvSpPr>
            <p:cNvPr id="1033" name="Text Box 26"/>
            <p:cNvSpPr txBox="1">
              <a:spLocks noChangeArrowheads="1"/>
            </p:cNvSpPr>
            <p:nvPr userDrawn="1"/>
          </p:nvSpPr>
          <p:spPr bwMode="auto">
            <a:xfrm>
              <a:off x="1277" y="268"/>
              <a:ext cx="3537" cy="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90000" tIns="46800" rIns="90000" bIns="46800">
              <a:spAutoFit/>
            </a:bodyPr>
            <a:lstStyle>
              <a:lvl1pPr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1pPr>
              <a:lvl2pPr marL="742950" indent="-28575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2pPr>
              <a:lvl3pPr marL="11430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3pPr>
              <a:lvl4pPr marL="16002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4pPr>
              <a:lvl5pPr marL="2057400" indent="-228600"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 sz="2000">
                  <a:solidFill>
                    <a:schemeClr val="tx1"/>
                  </a:solidFill>
                  <a:latin typeface="Tahoma" panose="020B0604030504040204" pitchFamily="34" charset="0"/>
                  <a:cs typeface="Arial" panose="020B0604020202020204" pitchFamily="34" charset="0"/>
                </a:defRPr>
              </a:lvl9pPr>
            </a:lstStyle>
            <a:p>
              <a:pPr algn="ctr">
                <a:spcBef>
                  <a:spcPct val="20000"/>
                </a:spcBef>
                <a:buClr>
                  <a:schemeClr val="tx1"/>
                </a:buClr>
                <a:buSzPct val="75000"/>
                <a:buFont typeface="Symbol" panose="05050102010706020507" pitchFamily="18" charset="2"/>
                <a:buNone/>
                <a:defRPr/>
              </a:pPr>
              <a:r>
                <a:rPr lang="pl-PL" altLang="pl-PL" sz="1800" b="1" smtClean="0">
                  <a:solidFill>
                    <a:srgbClr val="000000"/>
                  </a:solidFill>
                  <a:latin typeface="Times New Roman" panose="02020603050405020304" pitchFamily="18" charset="0"/>
                </a:rPr>
                <a:t>AGENCJA BEZPIECZEŃSTWA WEWNĘTRZNEGO</a:t>
              </a:r>
            </a:p>
          </p:txBody>
        </p:sp>
        <p:pic>
          <p:nvPicPr>
            <p:cNvPr id="1034" name="Picture 27"/>
            <p:cNvPicPr>
              <a:picLocks noChangeAspect="1" noChangeArrowheads="1"/>
            </p:cNvPicPr>
            <p:nvPr userDrawn="1"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9" y="493"/>
              <a:ext cx="5314" cy="4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35" name="Picture 28" descr="logoABW"/>
            <p:cNvPicPr>
              <a:picLocks noChangeAspect="1" noChangeArrowheads="1"/>
            </p:cNvPicPr>
            <p:nvPr userDrawn="1"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" y="40"/>
              <a:ext cx="808" cy="9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84" r:id="rId1"/>
    <p:sldLayoutId id="2147483774" r:id="rId2"/>
    <p:sldLayoutId id="2147483775" r:id="rId3"/>
    <p:sldLayoutId id="2147483776" r:id="rId4"/>
    <p:sldLayoutId id="2147483777" r:id="rId5"/>
    <p:sldLayoutId id="2147483778" r:id="rId6"/>
    <p:sldLayoutId id="2147483779" r:id="rId7"/>
    <p:sldLayoutId id="2147483780" r:id="rId8"/>
    <p:sldLayoutId id="2147483781" r:id="rId9"/>
    <p:sldLayoutId id="2147483782" r:id="rId10"/>
    <p:sldLayoutId id="2147483783" r:id="rId11"/>
  </p:sldLayoutIdLst>
  <p:transition spd="slow">
    <p:random/>
  </p:transition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2pPr>
      <a:lvl3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3pPr>
      <a:lvl4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4pPr>
      <a:lvl5pPr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rgbClr val="000000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5pPr>
      <a:lvl6pPr marL="4572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6pPr>
      <a:lvl7pPr marL="9144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7pPr>
      <a:lvl8pPr marL="13716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8pPr>
      <a:lvl9pPr marL="1828800" algn="ctr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kumimoji="1" sz="30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imes New Roman" pitchFamily="18" charset="0"/>
        </a:defRPr>
      </a:lvl9pPr>
    </p:titleStyle>
    <p:bodyStyle>
      <a:lvl1pPr marL="342900" indent="-3429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4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200">
          <a:solidFill>
            <a:srgbClr val="000000"/>
          </a:solidFill>
          <a:latin typeface="+mn-lt"/>
        </a:defRPr>
      </a:lvl2pPr>
      <a:lvl3pPr marL="1143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Wingdings" panose="05000000000000000000" pitchFamily="2" charset="2"/>
        <a:buChar char="q"/>
        <a:defRPr kumimoji="1" sz="2000">
          <a:solidFill>
            <a:srgbClr val="000000"/>
          </a:solidFill>
          <a:latin typeface="+mn-lt"/>
        </a:defRPr>
      </a:lvl3pPr>
      <a:lvl4pPr marL="1600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Times New Roman" panose="02020603050405020304" pitchFamily="18" charset="0"/>
        <a:buChar char="–"/>
        <a:defRPr kumimoji="1" sz="2000">
          <a:solidFill>
            <a:srgbClr val="000000"/>
          </a:solidFill>
          <a:latin typeface="+mn-lt"/>
        </a:defRPr>
      </a:lvl4pPr>
      <a:lvl5pPr marL="20574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rgbClr val="000000"/>
        </a:buClr>
        <a:buSzPct val="75000"/>
        <a:buFont typeface="Monotype Sorts"/>
        <a:buChar char="n"/>
        <a:defRPr kumimoji="1" sz="1600">
          <a:solidFill>
            <a:srgbClr val="000000"/>
          </a:solidFill>
          <a:latin typeface="+mn-lt"/>
        </a:defRPr>
      </a:lvl5pPr>
      <a:lvl6pPr marL="25146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0" fontAlgn="base" hangingPunct="0">
        <a:lnSpc>
          <a:spcPct val="90000"/>
        </a:lnSpc>
        <a:spcBef>
          <a:spcPct val="40000"/>
        </a:spcBef>
        <a:spcAft>
          <a:spcPct val="0"/>
        </a:spcAft>
        <a:buClr>
          <a:schemeClr val="tx2"/>
        </a:buClr>
        <a:buSzPct val="75000"/>
        <a:buFont typeface="Monotype Sorts" pitchFamily="2" charset="2"/>
        <a:buChar char="n"/>
        <a:defRPr kumimoji="1" sz="1600">
          <a:solidFill>
            <a:srgbClr val="FFFFFF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CF5E316-2580-4F79-AD9B-52EAED9EE1C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</a:t>
            </a:fld>
            <a:endParaRPr kumimoji="0" lang="en-US" altLang="pl-PL" sz="1400" smtClean="0"/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685800" y="1981200"/>
            <a:ext cx="7772400" cy="2819400"/>
          </a:xfrm>
        </p:spPr>
        <p:txBody>
          <a:bodyPr/>
          <a:lstStyle/>
          <a:p>
            <a:pPr eaLnBrk="1" hangingPunct="1">
              <a:lnSpc>
                <a:spcPct val="150000"/>
              </a:lnSpc>
              <a:defRPr/>
            </a:pP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KONTROLA OCHRONY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INFORMACJI NIEJAWNYCH </a:t>
            </a:r>
            <a:b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</a:br>
            <a:r>
              <a:rPr lang="pl-PL" sz="4000" b="1" dirty="0" smtClean="0">
                <a:solidFill>
                  <a:srgbClr val="002060"/>
                </a:solidFill>
                <a:cs typeface="Times New Roman" pitchFamily="18" charset="0"/>
              </a:rPr>
              <a:t>REALIZOWANA PRZEZ ABW</a:t>
            </a: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457200" y="5430838"/>
            <a:ext cx="5410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eaLnBrk="1" hangingPunct="1">
              <a:buFont typeface="Wingdings" pitchFamily="2" charset="2"/>
              <a:buNone/>
              <a:defRPr/>
            </a:pPr>
            <a:endParaRPr kumimoji="0" lang="pl-PL" sz="2400" b="1" i="1">
              <a:solidFill>
                <a:srgbClr val="FFFF6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charset="0"/>
              <a:cs typeface="+mn-cs"/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BEF97068-B1FA-4A4A-A8A2-7F10B87B127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10</a:t>
            </a:fld>
            <a:endParaRPr kumimoji="0" lang="en-US" altLang="pl-PL" sz="1400" smtClean="0"/>
          </a:p>
        </p:txBody>
      </p:sp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smtClean="0"/>
              <a:t>Program kontroli (2/2)</a:t>
            </a: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60363" y="2279650"/>
            <a:ext cx="8402637" cy="4578350"/>
          </a:xfrm>
        </p:spPr>
        <p:txBody>
          <a:bodyPr/>
          <a:lstStyle/>
          <a:p>
            <a:pPr marL="457200" indent="-457200" algn="just">
              <a:lnSpc>
                <a:spcPct val="100000"/>
              </a:lnSpc>
            </a:pPr>
            <a:r>
              <a:rPr lang="pl-PL" altLang="pl-PL" smtClean="0"/>
              <a:t>Przy opracowywaniu programu kontroli uwzględnia się </a:t>
            </a:r>
            <a:br>
              <a:rPr lang="pl-PL" altLang="pl-PL" smtClean="0"/>
            </a:br>
            <a:r>
              <a:rPr lang="pl-PL" altLang="pl-PL" smtClean="0"/>
              <a:t>w szczególności:</a:t>
            </a:r>
          </a:p>
          <a:p>
            <a:pPr marL="989013" lvl="1" indent="-447675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400" smtClean="0"/>
              <a:t>wyniki wcześniejszych kontroli;</a:t>
            </a:r>
          </a:p>
          <a:p>
            <a:pPr marL="989013" lvl="1" indent="-447675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400" smtClean="0"/>
              <a:t>wyniki analiz określonych problemów z zakresu ochrony   informacji niejawnych;</a:t>
            </a:r>
          </a:p>
          <a:p>
            <a:pPr marL="989013" lvl="1" indent="-447675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400" smtClean="0"/>
              <a:t>informacje pochodzące od podmiotów, o których mowa </a:t>
            </a:r>
            <a:br>
              <a:rPr lang="pl-PL" altLang="pl-PL" sz="2400" smtClean="0"/>
            </a:br>
            <a:r>
              <a:rPr lang="pl-PL" altLang="pl-PL" sz="2400" smtClean="0"/>
              <a:t>w art. 1 ust. 2 ustawy;</a:t>
            </a:r>
          </a:p>
          <a:p>
            <a:pPr marL="989013" lvl="1" indent="-447675" algn="just">
              <a:lnSpc>
                <a:spcPct val="100000"/>
              </a:lnSpc>
              <a:buFont typeface="Times New Roman" panose="02020603050405020304" pitchFamily="18" charset="0"/>
              <a:buAutoNum type="arabicParenR"/>
            </a:pPr>
            <a:r>
              <a:rPr lang="pl-PL" altLang="pl-PL" sz="2400" smtClean="0"/>
              <a:t>opinie, wnioski oraz inne ustalenia w zakresie ochrony informacji niejawnych, przyjęte przez Kolegium ds. Służb Specjalnych.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930DC56-B16C-496D-9762-1F5B79F376D0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11</a:t>
            </a:fld>
            <a:endParaRPr kumimoji="0" lang="en-US" altLang="pl-PL" sz="1400" smtClean="0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/>
              <a:t>Upoważnienie do kontroli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87375" y="2082800"/>
            <a:ext cx="7877175" cy="4065588"/>
          </a:xfrm>
        </p:spPr>
        <p:txBody>
          <a:bodyPr anchor="ctr"/>
          <a:lstStyle/>
          <a:p>
            <a:pPr marL="4763" indent="-3175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Kontrolę przeprowadza kontroler (tj. funkcjonariusz lub żołnierz SKW albo funkcjonariusz ABW) na podstawie </a:t>
            </a:r>
            <a:r>
              <a:rPr lang="pl-PL" altLang="pl-PL" b="1" smtClean="0">
                <a:solidFill>
                  <a:srgbClr val="FF0000"/>
                </a:solidFill>
              </a:rPr>
              <a:t>legitymacji służbowej</a:t>
            </a:r>
            <a:r>
              <a:rPr lang="pl-PL" altLang="pl-PL" smtClean="0"/>
              <a:t> oraz imiennego </a:t>
            </a:r>
            <a:r>
              <a:rPr lang="pl-PL" altLang="pl-PL" b="1" smtClean="0">
                <a:solidFill>
                  <a:srgbClr val="FF0000"/>
                </a:solidFill>
              </a:rPr>
              <a:t>upoważnienia</a:t>
            </a:r>
            <a:r>
              <a:rPr lang="pl-PL" altLang="pl-PL" smtClean="0"/>
              <a:t>, które:</a:t>
            </a:r>
          </a:p>
          <a:p>
            <a:pPr marL="444500" lvl="1" indent="-381000" algn="just" eaLnBrk="1" hangingPunct="1">
              <a:lnSpc>
                <a:spcPct val="130000"/>
              </a:lnSpc>
            </a:pPr>
            <a:r>
              <a:rPr lang="pl-PL" altLang="pl-PL" sz="2400" smtClean="0"/>
              <a:t>sporządza się w pojedynczym egzemplarzu;</a:t>
            </a:r>
          </a:p>
          <a:p>
            <a:pPr marL="444500" lvl="1" indent="-381000" algn="just" eaLnBrk="1" hangingPunct="1">
              <a:lnSpc>
                <a:spcPct val="130000"/>
              </a:lnSpc>
            </a:pPr>
            <a:r>
              <a:rPr lang="pl-PL" altLang="pl-PL" sz="2400" smtClean="0"/>
              <a:t>włącza się do akt kontroli;</a:t>
            </a:r>
          </a:p>
          <a:p>
            <a:pPr marL="444500" lvl="1" indent="-381000" algn="just" eaLnBrk="1" hangingPunct="1">
              <a:lnSpc>
                <a:spcPct val="130000"/>
              </a:lnSpc>
            </a:pPr>
            <a:r>
              <a:rPr lang="pl-PL" altLang="pl-PL" sz="2400" smtClean="0"/>
              <a:t>podlega ścisłemu ewidencjonowaniu.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BB313F3-A16F-43D8-AACF-3BD5C3B4859B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12</a:t>
            </a:fld>
            <a:endParaRPr kumimoji="0" lang="en-US" altLang="pl-PL" sz="1400" smtClean="0"/>
          </a:p>
        </p:txBody>
      </p:sp>
      <p:sp>
        <p:nvSpPr>
          <p:cNvPr id="1044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1/4</a:t>
            </a:r>
            <a:r>
              <a:rPr lang="pl-PL" smtClean="0"/>
              <a:t>) 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81000" y="2300288"/>
            <a:ext cx="8382000" cy="3567112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/>
              <a:t>Wstęp do obiektów i pomieszczeń jednostki kontrolowanej, gdzie informacje niejawne są przetwarzane.</a:t>
            </a:r>
          </a:p>
          <a:p>
            <a:pPr marL="381000" indent="-381000" algn="just" eaLnBrk="1" hangingPunct="1">
              <a:lnSpc>
                <a:spcPct val="130000"/>
              </a:lnSpc>
            </a:pPr>
            <a:endParaRPr lang="pl-PL" altLang="pl-PL" sz="1000" smtClean="0"/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Wgląd do dokumentów związanych z organizacją ochrony informacji niejawnych w kontrolowanej jednostce organizacyjnej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9A72ACD-4659-428E-BCA1-1DA2AA8A0AA5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13</a:t>
            </a:fld>
            <a:endParaRPr kumimoji="0" lang="en-US" altLang="pl-PL" sz="1400" smtClean="0"/>
          </a:p>
        </p:txBody>
      </p:sp>
      <p:sp>
        <p:nvSpPr>
          <p:cNvPr id="1054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2/4</a:t>
            </a:r>
            <a:r>
              <a:rPr lang="pl-PL" smtClean="0"/>
              <a:t>)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9125" y="2486025"/>
            <a:ext cx="8048625" cy="37909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Żądanie udostępnienia do kontroli systemów teleinformatycznych służących do przetwarzania informacji niejawnych (w przypadku podejrzenia możliwości przetwarzania takich informacji w systemach nieakredytowanych  - również żądanie udostępnienia do kontroli tych systemów).</a:t>
            </a: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Przeprowadzanie oględzin obiektów, składników majątkowych i sprawdzanie przebiegu określonych czynności związanych z ochroną informacji niejawnych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B436691-7651-4B9C-85BE-D0B04F9E7AE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14</a:t>
            </a:fld>
            <a:endParaRPr kumimoji="0" lang="en-US" altLang="pl-PL" sz="1400" smtClean="0"/>
          </a:p>
        </p:txBody>
      </p:sp>
      <p:sp>
        <p:nvSpPr>
          <p:cNvPr id="10649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3/4</a:t>
            </a:r>
            <a:r>
              <a:rPr lang="pl-PL" smtClean="0"/>
              <a:t>) 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1625" y="2325688"/>
            <a:ext cx="8418513" cy="4532312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Żądanie od kierowników i pracowników kontrolowanych jednostek organizacyjnych udzielania ustnych i pisemnych wyjaśnień związanych z ochroną informacji niejawnych.</a:t>
            </a:r>
          </a:p>
          <a:p>
            <a:pPr marL="381000" indent="-381000" algn="just" eaLnBrk="1" hangingPunct="1">
              <a:lnSpc>
                <a:spcPct val="130000"/>
              </a:lnSpc>
            </a:pPr>
            <a:endParaRPr lang="pl-PL" altLang="pl-PL" sz="12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Zasięganie informacji, w związku z prowadzoną kontrolą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jednostkach niekontrolowanych, jeżeli ich działalność pozostaje w związku z przetwarzaniem lub ochroną informacji niejawnych, oraz żądanie wyjaśnień od kierowników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i pracowników tych jednostek.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96A115E9-945B-4E12-ADB7-58092D510D9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15</a:t>
            </a:fld>
            <a:endParaRPr kumimoji="0" lang="en-US" altLang="pl-PL" sz="1400" smtClean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Uprawnienia kontrolerów </a:t>
            </a:r>
            <a:r>
              <a:rPr lang="pl-PL" smtClean="0"/>
              <a:t>-</a:t>
            </a:r>
            <a:r>
              <a:rPr lang="pl-PL" smtClean="0">
                <a:cs typeface="Times New Roman" pitchFamily="18" charset="0"/>
              </a:rPr>
              <a:t> art. 12 ustawy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4/4</a:t>
            </a:r>
            <a:r>
              <a:rPr lang="pl-PL" smtClean="0"/>
              <a:t>) 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714375" y="2332038"/>
            <a:ext cx="8048625" cy="4311650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Korzystanie z pomocy biegłych i specjalistów, jeżeli wymaga tego prowadzona procedura kontrolna.</a:t>
            </a:r>
          </a:p>
          <a:p>
            <a:pPr marL="381000" indent="-381000" algn="just" eaLnBrk="1" hangingPunct="1">
              <a:lnSpc>
                <a:spcPct val="130000"/>
              </a:lnSpc>
            </a:pPr>
            <a:endParaRPr lang="pl-PL" altLang="pl-PL" sz="1000" smtClean="0">
              <a:cs typeface="Times New Roman" panose="02020603050405020304" pitchFamily="18" charset="0"/>
            </a:endParaRP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Uczestniczenie w posiedzeniach kierownictwa, organów zarządzających lub nadzorczych, a także organów opiniodawczo-doradczych w sprawach  dot. ochrony</a:t>
            </a:r>
            <a:r>
              <a:rPr lang="pl-PL" altLang="pl-PL" i="1" smtClean="0"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informacji niejawnych w kontrolowanej jednostce organizacyjnej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906092D-0C2C-4896-8513-243E5A30FB0E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16</a:t>
            </a:fld>
            <a:endParaRPr kumimoji="0" lang="en-US" altLang="pl-PL" sz="1400" smtClean="0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Protokół kontroli (1/3)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93738" y="2185988"/>
            <a:ext cx="7981950" cy="3819525"/>
          </a:xfrm>
        </p:spPr>
        <p:txBody>
          <a:bodyPr anchor="ctr"/>
          <a:lstStyle/>
          <a:p>
            <a:pPr marL="0" indent="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Dokonane w toku kontroli ustalenia kontroler opisuje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protokole kontroli</a:t>
            </a:r>
            <a:r>
              <a:rPr lang="pl-PL" altLang="pl-PL" smtClean="0">
                <a:cs typeface="Times New Roman" panose="02020603050405020304" pitchFamily="18" charset="0"/>
              </a:rPr>
              <a:t>, który sporządza się w dwóch egzemplarzach:</a:t>
            </a:r>
          </a:p>
          <a:p>
            <a:pPr marL="528638" lvl="2" indent="-433388" algn="just" eaLnBrk="1" hangingPunct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altLang="pl-PL" sz="2400" smtClean="0">
                <a:cs typeface="Times New Roman" panose="02020603050405020304" pitchFamily="18" charset="0"/>
              </a:rPr>
              <a:t>jeden otrzymuje kierownik jednostki kontrolowanej;</a:t>
            </a:r>
          </a:p>
          <a:p>
            <a:pPr marL="528638" lvl="2" indent="-433388" algn="just" eaLnBrk="1" hangingPunct="1">
              <a:lnSpc>
                <a:spcPct val="120000"/>
              </a:lnSpc>
              <a:buFont typeface="Wingdings" panose="05000000000000000000" pitchFamily="2" charset="2"/>
              <a:buChar char="ü"/>
            </a:pPr>
            <a:r>
              <a:rPr lang="pl-PL" altLang="pl-PL" sz="2400" smtClean="0"/>
              <a:t>d</a:t>
            </a:r>
            <a:r>
              <a:rPr lang="pl-PL" altLang="pl-PL" sz="2400" smtClean="0">
                <a:cs typeface="Times New Roman" panose="02020603050405020304" pitchFamily="18" charset="0"/>
              </a:rPr>
              <a:t>rugi załącza się do akt kontroli</a:t>
            </a:r>
            <a:r>
              <a:rPr lang="pl-PL" altLang="pl-PL" sz="2400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0C2C370D-45CA-4FDA-A409-238EC4B1C2F7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17</a:t>
            </a:fld>
            <a:endParaRPr kumimoji="0" lang="en-US" altLang="pl-PL" sz="1400" smtClean="0"/>
          </a:p>
        </p:txBody>
      </p:sp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Protokół kontroli (2/3)</a:t>
            </a:r>
            <a:r>
              <a:rPr lang="pl-PL" dirty="0" smtClean="0"/>
              <a:t> 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5138" y="2249488"/>
            <a:ext cx="8312150" cy="4471987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2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Kierownikowi jednostki kontrolowanej przysługuje prawo do: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złożenia pisemnych wyjaśnień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dotyczących przyczyn powstania nieprawidłowości przedstawionych w protokole;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zgłoszenia zastrzeżeń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na piśmie w terminie 14 dni od dnia otrzymania protokołu kontroli,  co do ustaleń zawartych </a:t>
            </a:r>
            <a:br>
              <a:rPr lang="pl-PL" altLang="pl-PL" smtClean="0"/>
            </a:br>
            <a:r>
              <a:rPr lang="pl-PL" altLang="pl-PL" smtClean="0"/>
              <a:t>w protokole;</a:t>
            </a:r>
          </a:p>
          <a:p>
            <a:pPr marL="381000" indent="-381000" algn="just" eaLnBrk="1" hangingPunct="1">
              <a:lnSpc>
                <a:spcPct val="12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odmowy podpisania protokołu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(składając w terminie 7 dni od dnia jego otrzymania pisemne wyjaśnienie tej odmowy).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1392238" y="83661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Protokół kontroli (3/</a:t>
            </a:r>
            <a:r>
              <a:rPr lang="pl-PL" dirty="0" err="1" smtClean="0">
                <a:cs typeface="Times New Roman" pitchFamily="18" charset="0"/>
              </a:rPr>
              <a:t>3</a:t>
            </a:r>
            <a:r>
              <a:rPr lang="pl-PL" dirty="0" smtClean="0">
                <a:cs typeface="Times New Roman" pitchFamily="18" charset="0"/>
              </a:rPr>
              <a:t>)</a:t>
            </a:r>
            <a:r>
              <a:rPr lang="pl-PL" dirty="0" smtClean="0"/>
              <a:t> </a:t>
            </a:r>
          </a:p>
        </p:txBody>
      </p:sp>
      <p:sp>
        <p:nvSpPr>
          <p:cNvPr id="22531" name="Symbol zastępczy zawartości 3"/>
          <p:cNvSpPr>
            <a:spLocks noGrp="1"/>
          </p:cNvSpPr>
          <p:nvPr>
            <p:ph idx="1"/>
          </p:nvPr>
        </p:nvSpPr>
        <p:spPr>
          <a:xfrm>
            <a:off x="265113" y="2035175"/>
            <a:ext cx="8650287" cy="4822825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l-PL" altLang="pl-PL" smtClean="0"/>
              <a:t>Kontroler poddaje analizie zgłoszone zastrzeżenia i jeżeli zachodzi potrzeba, podejmuje </a:t>
            </a:r>
            <a:r>
              <a:rPr lang="pl-PL" altLang="pl-PL" b="1" smtClean="0">
                <a:solidFill>
                  <a:srgbClr val="FF0000"/>
                </a:solidFill>
              </a:rPr>
              <a:t>dodatkowe czynności </a:t>
            </a:r>
            <a:r>
              <a:rPr lang="pl-PL" altLang="pl-PL" smtClean="0"/>
              <a:t>mające na celu ich rozpatrzenie.</a:t>
            </a:r>
          </a:p>
          <a:p>
            <a:pPr algn="just">
              <a:lnSpc>
                <a:spcPct val="100000"/>
              </a:lnSpc>
            </a:pPr>
            <a:r>
              <a:rPr lang="pl-PL" altLang="pl-PL" smtClean="0"/>
              <a:t>W przypadku stwierdzenia zasadności zgłoszonych zastrzeżeń kontroler dokonuje </a:t>
            </a:r>
            <a:r>
              <a:rPr lang="pl-PL" altLang="pl-PL" b="1" smtClean="0">
                <a:solidFill>
                  <a:srgbClr val="FF0000"/>
                </a:solidFill>
              </a:rPr>
              <a:t>zmiany treści protokołu kontroli</a:t>
            </a:r>
            <a:r>
              <a:rPr lang="pl-PL" altLang="pl-PL" smtClean="0"/>
              <a:t>, dołączając wykaz uwzględnionych zastrzeżeń.</a:t>
            </a:r>
          </a:p>
          <a:p>
            <a:pPr algn="just">
              <a:lnSpc>
                <a:spcPct val="100000"/>
              </a:lnSpc>
            </a:pPr>
            <a:r>
              <a:rPr lang="pl-PL" altLang="pl-PL" smtClean="0"/>
              <a:t>W razie nieuwzględnienia zastrzeżeń kontroler przekazuje na piśmie  kierownikowi jednostki kontrolowanej swoje stanowisko. W takiej sytuacji kierownikowi jednostki kontrolowanej przysługuje prawo zgłoszenia, w terminie </a:t>
            </a:r>
            <a:r>
              <a:rPr lang="pl-PL" altLang="pl-PL" b="1" smtClean="0">
                <a:solidFill>
                  <a:srgbClr val="FF0000"/>
                </a:solidFill>
              </a:rPr>
              <a:t>7 dni </a:t>
            </a:r>
            <a:r>
              <a:rPr lang="pl-PL" altLang="pl-PL" smtClean="0"/>
              <a:t>od daty otrzymania takiego stanowiska, </a:t>
            </a:r>
            <a:r>
              <a:rPr lang="pl-PL" altLang="pl-PL" b="1" smtClean="0">
                <a:solidFill>
                  <a:srgbClr val="FF0000"/>
                </a:solidFill>
              </a:rPr>
              <a:t>umotywowanych zastrzeżeń </a:t>
            </a:r>
            <a:r>
              <a:rPr lang="pl-PL" altLang="pl-PL" smtClean="0"/>
              <a:t>odpowiednio do Szefa ABW albo Szefa SKW.</a:t>
            </a:r>
          </a:p>
        </p:txBody>
      </p:sp>
      <p:sp>
        <p:nvSpPr>
          <p:cNvPr id="22532" name="Symbol zastępczy numeru slajdu 1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F0C2F09-00C8-4902-B154-EF2191CE35AF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18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DBA7047-2974-4AC8-8ACE-13BF5D939D6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19</a:t>
            </a:fld>
            <a:endParaRPr kumimoji="0" lang="en-US" altLang="pl-PL" sz="1400" smtClean="0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Wystąpienie pokontrolne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1/4</a:t>
            </a:r>
            <a:r>
              <a:rPr lang="pl-PL" smtClean="0"/>
              <a:t>) </a:t>
            </a: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5800" y="2276475"/>
            <a:ext cx="8077200" cy="3868738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Zawartość:</a:t>
            </a: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o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cena</a:t>
            </a:r>
            <a:r>
              <a:rPr lang="pl-PL" altLang="pl-PL" smtClean="0">
                <a:cs typeface="Times New Roman" panose="02020603050405020304" pitchFamily="18" charset="0"/>
              </a:rPr>
              <a:t> ochrony informacji niejawnych w kontrolowanej jednostce;</a:t>
            </a:r>
            <a:endParaRPr lang="pl-PL" altLang="pl-PL" smtClean="0"/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/>
              <a:t>ewentualne </a:t>
            </a:r>
            <a:r>
              <a:rPr lang="pl-PL" altLang="pl-PL" b="1" smtClean="0">
                <a:solidFill>
                  <a:srgbClr val="FF0000"/>
                </a:solidFill>
              </a:rPr>
              <a:t>wskazanie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 osób odpowiedzialnych </a:t>
            </a:r>
            <a:r>
              <a:rPr lang="pl-PL" altLang="pl-PL" smtClean="0">
                <a:cs typeface="Times New Roman" panose="02020603050405020304" pitchFamily="18" charset="0"/>
              </a:rPr>
              <a:t>za  stwierdzone nieprawidłowości;</a:t>
            </a: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uwagi i wnioski</a:t>
            </a:r>
            <a:r>
              <a:rPr lang="pl-PL" altLang="pl-PL" smtClean="0">
                <a:cs typeface="Times New Roman" panose="02020603050405020304" pitchFamily="18" charset="0"/>
              </a:rPr>
              <a:t> w sprawie usunięcia nieprawidłowości.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6CCCDDC-877C-4D9E-AB5F-56B2A690A256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</a:t>
            </a:fld>
            <a:endParaRPr kumimoji="0" lang="en-US" altLang="pl-PL" sz="1400" smtClean="0"/>
          </a:p>
        </p:txBody>
      </p:sp>
      <p:sp>
        <p:nvSpPr>
          <p:cNvPr id="100354" name="Rectangle 1026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Kontrole realizowane przez ABW (1/4)</a:t>
            </a:r>
            <a:r>
              <a:rPr lang="pl-PL" dirty="0" smtClean="0"/>
              <a:t> </a:t>
            </a:r>
          </a:p>
        </p:txBody>
      </p:sp>
      <p:sp>
        <p:nvSpPr>
          <p:cNvPr id="6148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647700" y="2500313"/>
            <a:ext cx="7810500" cy="3268662"/>
          </a:xfrm>
        </p:spPr>
        <p:txBody>
          <a:bodyPr anchor="ctr"/>
          <a:lstStyle/>
          <a:p>
            <a:pPr marL="4763" indent="-3175" algn="just" eaLnBrk="1" hangingPunct="1"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  <a:r>
              <a:rPr lang="pl-PL" altLang="pl-PL" smtClean="0">
                <a:cs typeface="Times New Roman" panose="02020603050405020304" pitchFamily="18" charset="0"/>
              </a:rPr>
              <a:t>Jednym z zadań </a:t>
            </a:r>
            <a:r>
              <a:rPr lang="pl-PL" altLang="pl-PL" smtClean="0"/>
              <a:t>określonych</a:t>
            </a:r>
            <a:r>
              <a:rPr lang="pl-PL" altLang="pl-PL" smtClean="0">
                <a:cs typeface="Times New Roman" panose="02020603050405020304" pitchFamily="18" charset="0"/>
              </a:rPr>
              <a:t> w art. 10 ust. 1 pkt 1 </a:t>
            </a:r>
            <a:r>
              <a:rPr lang="pl-PL" altLang="pl-PL" smtClean="0"/>
              <a:t>u</a:t>
            </a:r>
            <a:r>
              <a:rPr lang="pl-PL" altLang="pl-PL" smtClean="0">
                <a:cs typeface="Times New Roman" panose="02020603050405020304" pitchFamily="18" charset="0"/>
              </a:rPr>
              <a:t>stawy dla ABW jest kontrola ochrony</a:t>
            </a:r>
            <a:r>
              <a:rPr lang="pl-PL" altLang="pl-PL" smtClean="0"/>
              <a:t> informacji niejawnych </a:t>
            </a:r>
            <a:br>
              <a:rPr lang="pl-PL" altLang="pl-PL" smtClean="0"/>
            </a:br>
            <a:r>
              <a:rPr lang="pl-PL" altLang="pl-PL" smtClean="0"/>
              <a:t>i </a:t>
            </a:r>
            <a:r>
              <a:rPr lang="pl-PL" altLang="pl-PL" smtClean="0">
                <a:cs typeface="Times New Roman" panose="02020603050405020304" pitchFamily="18" charset="0"/>
              </a:rPr>
              <a:t>przestrzegania przepisów wydanych w tym zakresie.</a:t>
            </a:r>
          </a:p>
          <a:p>
            <a:pPr marL="4763" indent="-3175" algn="just" eaLnBrk="1" hangingPunct="1"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Zadanie to jest realizowane w formie kontroli planowej lub doraźnej.</a:t>
            </a:r>
            <a:endParaRPr lang="pl-PL" altLang="pl-PL" b="1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1A38271-D713-4C31-8C83-7F12FDD0899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20</a:t>
            </a:fld>
            <a:endParaRPr kumimoji="0" lang="en-US" altLang="pl-PL" sz="1400" smtClean="0"/>
          </a:p>
        </p:txBody>
      </p:sp>
      <p:sp>
        <p:nvSpPr>
          <p:cNvPr id="416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marL="647700" indent="-647700">
              <a:defRPr/>
            </a:pPr>
            <a:r>
              <a:rPr lang="pl-PL" smtClean="0">
                <a:cs typeface="Times New Roman" pitchFamily="18" charset="0"/>
              </a:rPr>
              <a:t>Wystąpienie pokontrolne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2/4</a:t>
            </a:r>
            <a:r>
              <a:rPr lang="pl-PL" smtClean="0"/>
              <a:t>)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33388" y="2447925"/>
            <a:ext cx="8196262" cy="4410075"/>
          </a:xfrm>
        </p:spPr>
        <p:txBody>
          <a:bodyPr/>
          <a:lstStyle/>
          <a:p>
            <a:pPr algn="just">
              <a:lnSpc>
                <a:spcPct val="120000"/>
              </a:lnSpc>
            </a:pPr>
            <a:r>
              <a:rPr lang="pl-PL" altLang="pl-PL" smtClean="0"/>
              <a:t>Wystąpienie pokontrolne podpisuje odpowiednio Szef ABW lub Szef SKW.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Oceny, uwagi i wnioski zawarte w wystąpieniu pokontrolnym </a:t>
            </a:r>
            <a:r>
              <a:rPr lang="pl-PL" altLang="pl-PL" b="1" smtClean="0">
                <a:solidFill>
                  <a:srgbClr val="FF0000"/>
                </a:solidFill>
              </a:rPr>
              <a:t>są ostateczne.</a:t>
            </a:r>
          </a:p>
          <a:p>
            <a:pPr algn="just">
              <a:lnSpc>
                <a:spcPct val="120000"/>
              </a:lnSpc>
            </a:pPr>
            <a:r>
              <a:rPr lang="pl-PL" altLang="pl-PL" smtClean="0"/>
              <a:t>Jeżeli stwierdzone w wyniku kontroli nieprawidłowości wskazują na konieczność podjęcia działań przez właściwe organy państwowe lub samorządowe, w szczególności w celu zmiany obowiązującego prawa, Szef ABW przedstawia informacje tym organom.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62A0287-0708-4DBD-A505-E3E0E9818D7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21</a:t>
            </a:fld>
            <a:endParaRPr kumimoji="0" lang="en-US" altLang="pl-PL" sz="1400" smtClean="0"/>
          </a:p>
        </p:txBody>
      </p:sp>
      <p:sp>
        <p:nvSpPr>
          <p:cNvPr id="1116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Wystąpienie pokontrolne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3/4</a:t>
            </a:r>
            <a:r>
              <a:rPr lang="pl-PL" smtClean="0"/>
              <a:t>) 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54038" y="2168525"/>
            <a:ext cx="8134350" cy="3775075"/>
          </a:xfrm>
        </p:spPr>
        <p:txBody>
          <a:bodyPr anchor="ctr"/>
          <a:lstStyle/>
          <a:p>
            <a:pPr marL="4763" indent="-3175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/>
              <a:t>	</a:t>
            </a:r>
            <a:r>
              <a:rPr lang="pl-PL" altLang="pl-PL" b="1" smtClean="0">
                <a:solidFill>
                  <a:srgbClr val="FF0000"/>
                </a:solidFill>
              </a:rPr>
              <a:t>Uwaga:</a:t>
            </a:r>
          </a:p>
          <a:p>
            <a:pPr marL="4763" indent="-3175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Ocena zawarta w wystąpieniu pokontrolnym może stanowić podstawę do wszczęcia postępowania dyscyplinarnego, rozwiązania stosunku pracy z winy pracownika bez wypowiedzenia lub odwołanie go z zajmowanego stanowiska</a:t>
            </a:r>
            <a:r>
              <a:rPr lang="pl-PL" altLang="pl-PL" smtClean="0"/>
              <a:t>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AFF4CF1-3169-4B08-B41F-939F22E4328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22</a:t>
            </a:fld>
            <a:endParaRPr kumimoji="0" lang="en-US" altLang="pl-PL" sz="1400" smtClean="0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smtClean="0">
                <a:cs typeface="Times New Roman" pitchFamily="18" charset="0"/>
              </a:rPr>
              <a:t>Wystąpienie pokontrolne </a:t>
            </a:r>
            <a:r>
              <a:rPr lang="pl-PL" smtClean="0"/>
              <a:t>(</a:t>
            </a:r>
            <a:r>
              <a:rPr lang="pl-PL" smtClean="0">
                <a:cs typeface="Times New Roman" pitchFamily="18" charset="0"/>
              </a:rPr>
              <a:t>4/4</a:t>
            </a:r>
            <a:r>
              <a:rPr lang="pl-PL" smtClean="0"/>
              <a:t>) 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04800" y="1985963"/>
            <a:ext cx="8504238" cy="4364037"/>
          </a:xfrm>
        </p:spPr>
        <p:txBody>
          <a:bodyPr anchor="ctr"/>
          <a:lstStyle/>
          <a:p>
            <a:pPr marL="0" indent="0" algn="just"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pl-PL" altLang="pl-PL" smtClean="0">
                <a:cs typeface="Times New Roman" panose="02020603050405020304" pitchFamily="18" charset="0"/>
              </a:rPr>
              <a:t>Kierownik jednostki kontrolowanej jest zobowiązany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poinformować Szefa ABW</a:t>
            </a:r>
            <a:r>
              <a:rPr lang="pl-PL" altLang="pl-PL" smtClean="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o sposobie wykorzystania ocen,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uwag i wniosków oraz podjętych działaniach lub przyczynach nie</a:t>
            </a:r>
            <a:r>
              <a:rPr lang="pl-PL" altLang="pl-PL" smtClean="0"/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podjęcia działań zmierzających do usunięcia stwierdzonych </a:t>
            </a:r>
            <a:br>
              <a:rPr lang="pl-PL" altLang="pl-PL" smtClean="0">
                <a:cs typeface="Times New Roman" panose="02020603050405020304" pitchFamily="18" charset="0"/>
              </a:rPr>
            </a:br>
            <a:r>
              <a:rPr lang="pl-PL" altLang="pl-PL" smtClean="0">
                <a:cs typeface="Times New Roman" panose="02020603050405020304" pitchFamily="18" charset="0"/>
              </a:rPr>
              <a:t>w trakcie kontroli uchybień w zakresie ochrony informacji niejawnych.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E64E06C-765D-43B3-BBF0-DDDA2FBA88EA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23</a:t>
            </a:fld>
            <a:endParaRPr kumimoji="0" lang="en-US" altLang="pl-PL" sz="1400" smtClean="0"/>
          </a:p>
        </p:txBody>
      </p:sp>
      <p:sp>
        <p:nvSpPr>
          <p:cNvPr id="414722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881063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/>
              <a:t>Akta kontroli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2133600"/>
            <a:ext cx="8367713" cy="4724400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pl-PL" altLang="pl-PL" smtClean="0"/>
              <a:t>Kontroler dokumentuje przebieg i wyniki czynności kontrolnych prowadząc w tym celu </a:t>
            </a:r>
            <a:r>
              <a:rPr lang="pl-PL" altLang="pl-PL" b="1" smtClean="0">
                <a:solidFill>
                  <a:srgbClr val="FF0000"/>
                </a:solidFill>
              </a:rPr>
              <a:t>akta kontroli.</a:t>
            </a:r>
          </a:p>
          <a:p>
            <a:pPr algn="just">
              <a:lnSpc>
                <a:spcPct val="130000"/>
              </a:lnSpc>
            </a:pPr>
            <a:r>
              <a:rPr lang="pl-PL" altLang="pl-PL" smtClean="0"/>
              <a:t>Prowadzone są zgodnie z tokiem dokonywanych czynności, włączając do nich materiały dowodowe oraz protokół kontroli, wystąpienie pokontrolne, informację o wykorzystaniu uwag </a:t>
            </a:r>
            <a:br>
              <a:rPr lang="pl-PL" altLang="pl-PL" smtClean="0"/>
            </a:br>
            <a:r>
              <a:rPr lang="pl-PL" altLang="pl-PL" smtClean="0"/>
              <a:t>i wykonaniu wniosków zawartych w wystąpieniu.</a:t>
            </a:r>
          </a:p>
          <a:p>
            <a:pPr algn="just">
              <a:lnSpc>
                <a:spcPct val="130000"/>
              </a:lnSpc>
            </a:pPr>
            <a:r>
              <a:rPr lang="pl-PL" altLang="pl-PL" smtClean="0"/>
              <a:t>Jeżeli włączane są dokumenty niejawne, całość dokumentacji klasyfikuje się według dokumentu o najwyższej klauzuli tajności.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2F5DF621-C832-4EF3-892A-0AC6B22FC1A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24</a:t>
            </a:fld>
            <a:endParaRPr kumimoji="0" lang="en-US" altLang="pl-PL" sz="1400" smtClean="0"/>
          </a:p>
        </p:txBody>
      </p:sp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Wspólna kontrola ABW i SKW </a:t>
            </a:r>
            <a:br>
              <a:rPr lang="pl-PL" dirty="0" smtClean="0"/>
            </a:br>
            <a:r>
              <a:rPr lang="pl-PL" dirty="0" smtClean="0"/>
              <a:t>art. 65 ust. 2-4 ustawy</a:t>
            </a: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9725" y="2360613"/>
            <a:ext cx="8575675" cy="449738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pl-PL" altLang="pl-PL" smtClean="0"/>
              <a:t>W przypadku gdy świadectwo bezpieczeństwa przemysłowego zostało wydane przez ABW, a przedsiębiorca realizuje umowę na rzecz jednostek organizacyjnych podległych Ministrowi Obrony  Narodowej lub przez niego nadzorowanych, </a:t>
            </a:r>
            <a:r>
              <a:rPr lang="pl-PL" altLang="pl-PL" b="1" smtClean="0">
                <a:solidFill>
                  <a:srgbClr val="FF0000"/>
                </a:solidFill>
              </a:rPr>
              <a:t>SKW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- gdy w toku realizacji umowy ujawniła fakty wskazujące na możliwość utraty przez przedsiębiorcę zdolności do ochrony informacji niejawnych - </a:t>
            </a:r>
            <a:r>
              <a:rPr lang="pl-PL" altLang="pl-PL" b="1" smtClean="0">
                <a:solidFill>
                  <a:srgbClr val="FF0000"/>
                </a:solidFill>
              </a:rPr>
              <a:t>może wystąpić do ABW o przeprowadzenie takiej kontroli.</a:t>
            </a:r>
          </a:p>
          <a:p>
            <a:pPr algn="just">
              <a:lnSpc>
                <a:spcPct val="100000"/>
              </a:lnSpc>
            </a:pPr>
            <a:r>
              <a:rPr lang="pl-PL" altLang="pl-PL" smtClean="0"/>
              <a:t>W przypadku wydania świadectwa przez SKW i realizacji przez przedsiębiorcę umów na rzecz innych jednostek organizacyjnych niż wymienione w art. 1 ust. 2 pkt 2. ustawy, przepisy stosuje się odpowiednio w stosunku do ABW i jej funkcjonariuszy.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1182688" y="909638"/>
            <a:ext cx="7753350" cy="906462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(1/6)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36538" y="1727200"/>
            <a:ext cx="8678862" cy="4876800"/>
          </a:xfrm>
        </p:spPr>
        <p:txBody>
          <a:bodyPr/>
          <a:lstStyle/>
          <a:p>
            <a:pPr marL="0" indent="0">
              <a:buFont typeface="Wingdings" panose="05000000000000000000" pitchFamily="2" charset="2"/>
              <a:buAutoNum type="arabicParenR"/>
              <a:tabLst>
                <a:tab pos="265113" algn="l"/>
              </a:tabLst>
            </a:pPr>
            <a:r>
              <a:rPr lang="pl-PL" altLang="pl-PL" sz="2200" b="1" smtClean="0">
                <a:solidFill>
                  <a:srgbClr val="FF9900"/>
                </a:solidFill>
              </a:rPr>
              <a:t> 	</a:t>
            </a:r>
            <a:r>
              <a:rPr lang="pl-PL" altLang="pl-PL" sz="2200" b="1" smtClean="0">
                <a:solidFill>
                  <a:srgbClr val="FF0000"/>
                </a:solidFill>
              </a:rPr>
              <a:t>W obszarze organizacji ochrony informacji niejawnych: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spełniania wymogów formalnych przez pełnomocnika ochrony lub pracowników pionu ochrony (brak poświadczenia bezpieczeństwa lub brak odpowiedniego poświadczenia bezpieczeństwa);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dokumentacji wskazującej bezpośrednią podległość pełnomocnika ochrony kierownikowi jednostki organizacyjnej;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aktualizacji planu ochrony informacji niejawnych;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brak kontroli w zakresie o.i.n. lub prowadzenie przedmiotowych kontroli w sposób niewypełniający dyspozycji art. 15 ust. 1 pkt 4 ustawy;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prowadzenie kontroli w jednostkach podległych lub nadzorowanych, </a:t>
            </a:r>
            <a:br>
              <a:rPr lang="pl-PL" altLang="pl-PL" smtClean="0"/>
            </a:br>
            <a:r>
              <a:rPr lang="pl-PL" altLang="pl-PL" smtClean="0"/>
              <a:t>w których powołani zostali pełnomocnicy ochrony;</a:t>
            </a:r>
          </a:p>
          <a:p>
            <a:pPr marL="442913" lvl="1" indent="-263525" algn="just">
              <a:tabLst>
                <a:tab pos="265113" algn="l"/>
              </a:tabLst>
            </a:pPr>
            <a:r>
              <a:rPr lang="pl-PL" altLang="pl-PL" smtClean="0"/>
              <a:t>łączenie funkcji pełnomocnika ochrony (zastępcy pełnomocnika ochrony) i kierownika kancelarii tajnej;</a:t>
            </a:r>
          </a:p>
        </p:txBody>
      </p:sp>
      <p:sp>
        <p:nvSpPr>
          <p:cNvPr id="29700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F0E68031-E064-4223-A942-8D28747FAF69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25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65113" y="1951038"/>
            <a:ext cx="8650287" cy="4906962"/>
          </a:xfrm>
        </p:spPr>
        <p:txBody>
          <a:bodyPr/>
          <a:lstStyle/>
          <a:p>
            <a:pPr marL="0" indent="0">
              <a:lnSpc>
                <a:spcPct val="95000"/>
              </a:lnSpc>
              <a:buFont typeface="Wingdings" panose="05000000000000000000" pitchFamily="2" charset="2"/>
              <a:buAutoNum type="arabicParenR" startAt="2"/>
              <a:tabLst>
                <a:tab pos="265113" algn="l"/>
              </a:tabLst>
            </a:pPr>
            <a:r>
              <a:rPr lang="pl-PL" altLang="pl-PL" sz="2200" b="1" smtClean="0">
                <a:solidFill>
                  <a:srgbClr val="FF9900"/>
                </a:solidFill>
              </a:rPr>
              <a:t> 	</a:t>
            </a:r>
            <a:r>
              <a:rPr lang="pl-PL" altLang="pl-PL" sz="2200" b="1" smtClean="0">
                <a:solidFill>
                  <a:srgbClr val="FF0000"/>
                </a:solidFill>
              </a:rPr>
              <a:t>W obszarze obiegu i dostępu do informacji niejawnych: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nieprawidłowe prowadzenie ewidencji polegające na braku kompletnych zapisów dot. osób zapoznających się z dokumentami niejawnymi czy faktu odesłania załączników, powodujące tym samym niemożność ustalenia gdzie znajduje się dany dokument i kto się z nim zapoznał;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niezgodność stanu faktycznego ze stanem ewidencyjnym dokumentów wynikające z nierzetelnego i błędnego prowadzenia ewidencji;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udostępnianie informacji niejawnych osobom nieposiadającym poświadczeń bezpieczeństwa lub zaświadczeń o przeszkoleniu;</a:t>
            </a:r>
          </a:p>
          <a:p>
            <a:pPr marL="442913" lvl="1" indent="-263525" algn="just">
              <a:lnSpc>
                <a:spcPct val="95000"/>
              </a:lnSpc>
              <a:tabLst>
                <a:tab pos="265113" algn="l"/>
              </a:tabLst>
            </a:pPr>
            <a:r>
              <a:rPr lang="pl-PL" altLang="pl-PL" smtClean="0"/>
              <a:t>brakowanie informacji niejawnych z naruszeniem przepisów archiwalnych (brak zgody właściwego archiwum, brak protokołów potwierdzających fakt brakowania);</a:t>
            </a:r>
          </a:p>
        </p:txBody>
      </p:sp>
      <p:sp>
        <p:nvSpPr>
          <p:cNvPr id="30723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E3E9E5BB-07BC-4847-BAAE-BD573968D5CD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26</a:t>
            </a:fld>
            <a:endParaRPr kumimoji="0" lang="en-US" altLang="pl-PL" sz="1400"/>
          </a:p>
        </p:txBody>
      </p:sp>
      <p:sp>
        <p:nvSpPr>
          <p:cNvPr id="28676" name="Rectangle 6"/>
          <p:cNvSpPr>
            <a:spLocks noGrp="1" noChangeArrowheads="1"/>
          </p:cNvSpPr>
          <p:nvPr>
            <p:ph type="title"/>
          </p:nvPr>
        </p:nvSpPr>
        <p:spPr>
          <a:xfrm>
            <a:off x="1182688" y="909638"/>
            <a:ext cx="7753350" cy="906462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(2/6)</a:t>
            </a:r>
          </a:p>
        </p:txBody>
      </p:sp>
    </p:spTree>
  </p:cSld>
  <p:clrMapOvr>
    <a:masterClrMapping/>
  </p:clrMapOvr>
  <p:transition spd="slow">
    <p:random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84388"/>
            <a:ext cx="8458200" cy="4773612"/>
          </a:xfrm>
        </p:spPr>
        <p:txBody>
          <a:bodyPr/>
          <a:lstStyle/>
          <a:p>
            <a:pPr marL="0" indent="0" algn="just">
              <a:lnSpc>
                <a:spcPct val="110000"/>
              </a:lnSpc>
              <a:buFont typeface="Wingdings" panose="05000000000000000000" pitchFamily="2" charset="2"/>
              <a:buAutoNum type="arabicParenR" startAt="3"/>
              <a:tabLst>
                <a:tab pos="354013" algn="l"/>
              </a:tabLst>
            </a:pPr>
            <a:r>
              <a:rPr lang="pl-PL" altLang="pl-PL" b="1" smtClean="0">
                <a:solidFill>
                  <a:srgbClr val="FF9900"/>
                </a:solidFill>
              </a:rPr>
              <a:t> 	</a:t>
            </a:r>
            <a:r>
              <a:rPr lang="pl-PL" altLang="pl-PL" b="1" smtClean="0">
                <a:solidFill>
                  <a:srgbClr val="FF0000"/>
                </a:solidFill>
              </a:rPr>
              <a:t>W zakresie prowadzenia postępowań sprawdzających: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brak dokonywania obligatoryjnych sprawdzeń;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prowadzenie postępowań bez pisemnego polecenia kierownika jednostki organizacyjnej o wszczęciu przedmiotowego postępowania;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podjęcie czynności sprawdzeniowych przed pisemnym poleceniem kierownika jednostki oraz uzyskaniem zgody przez osobę sprawdzaną;</a:t>
            </a:r>
          </a:p>
          <a:p>
            <a:pPr marL="442913" lvl="1" indent="-263525" algn="just">
              <a:lnSpc>
                <a:spcPct val="110000"/>
              </a:lnSpc>
              <a:tabLst>
                <a:tab pos="354013" algn="l"/>
              </a:tabLst>
            </a:pPr>
            <a:r>
              <a:rPr lang="pl-PL" altLang="pl-PL" sz="2400" smtClean="0"/>
              <a:t>brak założenia i prowadzenia akt postępowań sprawdzających odrębnie dla każdej osoby objętej procedurą;</a:t>
            </a:r>
          </a:p>
        </p:txBody>
      </p:sp>
      <p:sp>
        <p:nvSpPr>
          <p:cNvPr id="31747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11EC4CA4-9863-4DC7-A6F6-E2F10993AE34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27</a:t>
            </a:fld>
            <a:endParaRPr kumimoji="0" lang="en-US" altLang="pl-PL" sz="1400"/>
          </a:p>
        </p:txBody>
      </p:sp>
      <p:sp>
        <p:nvSpPr>
          <p:cNvPr id="29700" name="Rectangle 6"/>
          <p:cNvSpPr>
            <a:spLocks noGrp="1" noChangeArrowheads="1"/>
          </p:cNvSpPr>
          <p:nvPr>
            <p:ph type="title"/>
          </p:nvPr>
        </p:nvSpPr>
        <p:spPr>
          <a:xfrm>
            <a:off x="1123950" y="1028700"/>
            <a:ext cx="7753350" cy="90646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(3/6)</a:t>
            </a:r>
          </a:p>
        </p:txBody>
      </p:sp>
    </p:spTree>
  </p:cSld>
  <p:clrMapOvr>
    <a:masterClrMapping/>
  </p:clrMapOvr>
  <p:transition spd="slow">
    <p:random/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173288"/>
            <a:ext cx="8458200" cy="4684712"/>
          </a:xfrm>
        </p:spPr>
        <p:txBody>
          <a:bodyPr/>
          <a:lstStyle/>
          <a:p>
            <a:pPr marL="0" indent="0" algn="just">
              <a:lnSpc>
                <a:spcPct val="130000"/>
              </a:lnSpc>
              <a:buFont typeface="Wingdings" panose="05000000000000000000" pitchFamily="2" charset="2"/>
              <a:buAutoNum type="arabicParenR" startAt="4"/>
              <a:tabLst>
                <a:tab pos="354013" algn="l"/>
              </a:tabLst>
            </a:pPr>
            <a:r>
              <a:rPr lang="pl-PL" altLang="pl-PL" b="1" smtClean="0">
                <a:solidFill>
                  <a:srgbClr val="FF9900"/>
                </a:solidFill>
              </a:rPr>
              <a:t> 	</a:t>
            </a:r>
            <a:r>
              <a:rPr lang="pl-PL" altLang="pl-PL" b="1" smtClean="0">
                <a:solidFill>
                  <a:srgbClr val="FF0000"/>
                </a:solidFill>
              </a:rPr>
              <a:t>W zakresie bezpieczeństwa fizycznego:</a:t>
            </a:r>
          </a:p>
          <a:p>
            <a:pPr marL="530225" lvl="1" indent="-350838" algn="just">
              <a:lnSpc>
                <a:spcPct val="130000"/>
              </a:lnSpc>
              <a:tabLst>
                <a:tab pos="354013" algn="l"/>
              </a:tabLst>
            </a:pPr>
            <a:r>
              <a:rPr lang="pl-PL" altLang="pl-PL" sz="2400" smtClean="0"/>
              <a:t>stosowanie urządzeń służących ochronie informacji niejawnych (np. szaf, drzwi, okien) nieposiadających certyfikatów;</a:t>
            </a:r>
          </a:p>
          <a:p>
            <a:pPr marL="530225" lvl="1" indent="-350838" algn="just">
              <a:lnSpc>
                <a:spcPct val="130000"/>
              </a:lnSpc>
              <a:tabLst>
                <a:tab pos="354013" algn="l"/>
              </a:tabLst>
            </a:pPr>
            <a:r>
              <a:rPr lang="pl-PL" altLang="pl-PL" sz="2400" smtClean="0"/>
              <a:t>niewłaściwa organizacja systemu kontroli dostępu (np. jednostronna kontrola dostępu lub nieobjęcie przedmiotowym systemem wszystkich wejść i wyjść ze strefy ochronnej);</a:t>
            </a:r>
          </a:p>
        </p:txBody>
      </p:sp>
      <p:sp>
        <p:nvSpPr>
          <p:cNvPr id="32771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7F4A7C45-F25C-4C27-9BAB-8F9630101EAF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28</a:t>
            </a:fld>
            <a:endParaRPr kumimoji="0" lang="en-US" altLang="pl-PL" sz="1400"/>
          </a:p>
        </p:txBody>
      </p:sp>
      <p:sp>
        <p:nvSpPr>
          <p:cNvPr id="30724" name="Rectangle 6"/>
          <p:cNvSpPr>
            <a:spLocks noGrp="1" noChangeArrowheads="1"/>
          </p:cNvSpPr>
          <p:nvPr>
            <p:ph type="title"/>
          </p:nvPr>
        </p:nvSpPr>
        <p:spPr>
          <a:xfrm>
            <a:off x="1182688" y="1101725"/>
            <a:ext cx="7753350" cy="90646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(4/6)</a:t>
            </a:r>
          </a:p>
        </p:txBody>
      </p:sp>
    </p:spTree>
  </p:cSld>
  <p:clrMapOvr>
    <a:masterClrMapping/>
  </p:clrMapOvr>
  <p:transition spd="slow">
    <p:random/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2246313"/>
            <a:ext cx="8458200" cy="4419600"/>
          </a:xfrm>
        </p:spPr>
        <p:txBody>
          <a:bodyPr/>
          <a:lstStyle/>
          <a:p>
            <a:pPr marL="0" indent="0" algn="just">
              <a:lnSpc>
                <a:spcPct val="120000"/>
              </a:lnSpc>
              <a:buFont typeface="Wingdings" panose="05000000000000000000" pitchFamily="2" charset="2"/>
              <a:buAutoNum type="arabicParenR" startAt="5"/>
              <a:tabLst>
                <a:tab pos="354013" algn="l"/>
              </a:tabLst>
            </a:pPr>
            <a:r>
              <a:rPr lang="pl-PL" altLang="pl-PL" b="1" smtClean="0">
                <a:solidFill>
                  <a:srgbClr val="FF9900"/>
                </a:solidFill>
              </a:rPr>
              <a:t> 	</a:t>
            </a:r>
            <a:r>
              <a:rPr lang="pl-PL" altLang="pl-PL" b="1" smtClean="0">
                <a:solidFill>
                  <a:srgbClr val="FF0000"/>
                </a:solidFill>
              </a:rPr>
              <a:t>W obszarze bezpieczeństwa teleinformatycznego: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</a:pPr>
            <a:r>
              <a:rPr lang="pl-PL" altLang="pl-PL" sz="2400" smtClean="0"/>
              <a:t>przetwarzanie informacji niejawnych w systemach teleinformatycznych nieposiadających akredytacji;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</a:pPr>
            <a:r>
              <a:rPr lang="pl-PL" altLang="pl-PL" sz="2400" smtClean="0"/>
              <a:t>niezgodność konfiguracji systemu z zatwierdzoną dokumentacją bezpieczeństwa systemu teleinformatycznego;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</a:pPr>
            <a:r>
              <a:rPr lang="pl-PL" altLang="pl-PL" sz="2400" smtClean="0"/>
              <a:t>brak specjalistycznego przeszkolenia inspektora bezpieczeństwa teleinformatycznego lub administratora systemu;</a:t>
            </a:r>
          </a:p>
        </p:txBody>
      </p:sp>
      <p:sp>
        <p:nvSpPr>
          <p:cNvPr id="33795" name="Symbol zastępczy numeru slajdu 2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F04C1CA-52F8-4633-9951-B2A6FB13AE10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29</a:t>
            </a:fld>
            <a:endParaRPr kumimoji="0" lang="en-US" altLang="pl-PL" sz="1400"/>
          </a:p>
        </p:txBody>
      </p:sp>
      <p:sp>
        <p:nvSpPr>
          <p:cNvPr id="31748" name="Rectangle 6"/>
          <p:cNvSpPr>
            <a:spLocks noGrp="1" noChangeArrowheads="1"/>
          </p:cNvSpPr>
          <p:nvPr>
            <p:ph type="title"/>
          </p:nvPr>
        </p:nvSpPr>
        <p:spPr>
          <a:xfrm>
            <a:off x="1108075" y="1130300"/>
            <a:ext cx="7753350" cy="906463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(5/6)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044E145-08B8-4B2D-A394-134BCC411B12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</a:t>
            </a:fld>
            <a:endParaRPr kumimoji="0" lang="en-US" altLang="pl-PL" sz="1400" smtClean="0"/>
          </a:p>
        </p:txBody>
      </p:sp>
      <p:sp>
        <p:nvSpPr>
          <p:cNvPr id="410626" name="Rectangle 2"/>
          <p:cNvSpPr>
            <a:spLocks noGrp="1" noChangeArrowheads="1"/>
          </p:cNvSpPr>
          <p:nvPr>
            <p:ph type="title"/>
          </p:nvPr>
        </p:nvSpPr>
        <p:spPr>
          <a:xfrm>
            <a:off x="1333500" y="1073150"/>
            <a:ext cx="7146925" cy="1000125"/>
          </a:xfrm>
        </p:spPr>
        <p:txBody>
          <a:bodyPr/>
          <a:lstStyle/>
          <a:p>
            <a:pPr marL="647700" indent="-647700">
              <a:defRPr/>
            </a:pPr>
            <a:r>
              <a:rPr lang="pl-PL" smtClean="0">
                <a:cs typeface="Times New Roman" pitchFamily="18" charset="0"/>
              </a:rPr>
              <a:t>Kontrole realizowane przez ABW (2/4)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2425" y="2066925"/>
            <a:ext cx="8401050" cy="4791075"/>
          </a:xfrm>
        </p:spPr>
        <p:txBody>
          <a:bodyPr/>
          <a:lstStyle/>
          <a:p>
            <a:pPr marL="0" indent="0" algn="just">
              <a:lnSpc>
                <a:spcPct val="100000"/>
              </a:lnSpc>
              <a:buFont typeface="Wingdings" panose="05000000000000000000" pitchFamily="2" charset="2"/>
              <a:buNone/>
            </a:pPr>
            <a:r>
              <a:rPr lang="pl-PL" altLang="pl-PL" sz="2200" smtClean="0"/>
              <a:t>Kontrola stanu zabezpieczenia informacji niejawnych, obejmuje badanie prawidłowości:</a:t>
            </a:r>
          </a:p>
          <a:p>
            <a:pPr marL="530225" lvl="1" indent="-350838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organizacji ochrony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(m.in. kwestie związane z usytuowaniem pełnomocnika ochrony, analiza zapisów dokumentacji odnoszącej się do organizacji ochrony informacji niejawnych, np. plan ochrony, protokoły kontroli, instrukcje odnoszące się do obiegu informacji „zastrzeżonych” i „poufnych”, dokumentacja w zakresie prowadzenia szkoleń w zakresie oin);</a:t>
            </a:r>
          </a:p>
          <a:p>
            <a:pPr marL="530225" lvl="1" indent="-350838" algn="just">
              <a:lnSpc>
                <a:spcPct val="100000"/>
              </a:lnSpc>
              <a:buFont typeface="Wingdings" panose="05000000000000000000" pitchFamily="2" charset="2"/>
              <a:buAutoNum type="arabicParenR"/>
            </a:pPr>
            <a:r>
              <a:rPr lang="pl-PL" altLang="pl-PL" b="1" smtClean="0">
                <a:solidFill>
                  <a:srgbClr val="FF0000"/>
                </a:solidFill>
              </a:rPr>
              <a:t>przetwarzania informacji niejawnych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(m.in. porównanie stanu faktycznego ze stanem ewidencyjnym dokumentów, udostępnianie, przechowywanie, wytwarzanie, oznaczanie informacji niejawnych);</a:t>
            </a:r>
          </a:p>
          <a:p>
            <a:pPr marL="530225" lvl="1" indent="-350838" algn="just">
              <a:lnSpc>
                <a:spcPct val="100000"/>
              </a:lnSpc>
              <a:buFont typeface="Times New Roman" panose="02020603050405020304" pitchFamily="18" charset="0"/>
              <a:buNone/>
            </a:pPr>
            <a:endParaRPr lang="pl-PL" altLang="pl-PL" sz="2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282700" y="1035050"/>
            <a:ext cx="7543800" cy="1143000"/>
          </a:xfrm>
        </p:spPr>
        <p:txBody>
          <a:bodyPr/>
          <a:lstStyle/>
          <a:p>
            <a:pPr>
              <a:defRPr/>
            </a:pPr>
            <a:r>
              <a:rPr lang="pl-PL" dirty="0" smtClean="0"/>
              <a:t>Najczęściej stwierdzane nieprawidłowości (6/</a:t>
            </a:r>
            <a:r>
              <a:rPr lang="pl-PL" dirty="0" err="1" smtClean="0"/>
              <a:t>6</a:t>
            </a:r>
            <a:r>
              <a:rPr lang="pl-PL" dirty="0" smtClean="0"/>
              <a:t>)</a:t>
            </a:r>
            <a:endParaRPr lang="pl-PL" dirty="0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374900"/>
            <a:ext cx="8458200" cy="4102100"/>
          </a:xfrm>
        </p:spPr>
        <p:txBody>
          <a:bodyPr/>
          <a:lstStyle/>
          <a:p>
            <a:pPr marL="457200" indent="-457200">
              <a:buFont typeface="+mj-lt"/>
              <a:buAutoNum type="arabicParenR" startAt="6"/>
              <a:defRPr/>
            </a:pPr>
            <a:r>
              <a:rPr lang="pl-PL" b="1" dirty="0" smtClean="0">
                <a:solidFill>
                  <a:srgbClr val="FF0000"/>
                </a:solidFill>
              </a:rPr>
              <a:t>W zakresie bezpieczeństwa przemysłowego: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  <a:defRPr/>
            </a:pPr>
            <a:r>
              <a:rPr lang="pl-PL" sz="2400" dirty="0" smtClean="0"/>
              <a:t>zawarcie umowy związanej z dostępem do informacji niejawnych z przedsiębiorcą nieposiadającym odpowiedniego świadectwa bezpieczeństwa przemysłowego;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  <a:defRPr/>
            </a:pPr>
            <a:r>
              <a:rPr lang="pl-PL" sz="2400" dirty="0" smtClean="0"/>
              <a:t>brak opracowania instrukcji bezpieczeństwa przemysłowego;</a:t>
            </a:r>
          </a:p>
          <a:p>
            <a:pPr marL="442913" lvl="1" indent="-263525" algn="just">
              <a:lnSpc>
                <a:spcPct val="120000"/>
              </a:lnSpc>
              <a:tabLst>
                <a:tab pos="354013" algn="l"/>
              </a:tabLst>
              <a:defRPr/>
            </a:pPr>
            <a:r>
              <a:rPr lang="pl-PL" sz="2400" dirty="0" smtClean="0"/>
              <a:t>niewypełnianie obowiązku informacyjnego dotyczącego zawarcia i/lub zakończenia umowy związanej z dostępem do informacji niejawnych.</a:t>
            </a:r>
          </a:p>
          <a:p>
            <a:pPr>
              <a:buFont typeface="Wingdings" panose="05000000000000000000" pitchFamily="2" charset="2"/>
              <a:buNone/>
              <a:defRPr/>
            </a:pPr>
            <a:endParaRPr lang="pl-PL" dirty="0"/>
          </a:p>
        </p:txBody>
      </p:sp>
      <p:sp>
        <p:nvSpPr>
          <p:cNvPr id="34820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7ECFC55-E3F1-4C58-8A89-8995472F5A9C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30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Podsumowanie</a:t>
            </a:r>
            <a:endParaRPr lang="pl-PL" dirty="0"/>
          </a:p>
        </p:txBody>
      </p:sp>
      <p:sp>
        <p:nvSpPr>
          <p:cNvPr id="3584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419600"/>
          </a:xfrm>
        </p:spPr>
        <p:txBody>
          <a:bodyPr/>
          <a:lstStyle/>
          <a:p>
            <a:pPr algn="just">
              <a:lnSpc>
                <a:spcPct val="150000"/>
              </a:lnSpc>
            </a:pPr>
            <a:r>
              <a:rPr lang="pl-PL" altLang="pl-PL" smtClean="0"/>
              <a:t>Uprawnienia kontrolne w zakresie ochrony informacji niejawnych przysługują wyłącznie ABW oraz pełnomocnikowi ochrony zatrudnionemu w jednostce organizacyjnej.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Możliwość zgłoszenia zastrzeżeń co do ustaleń zawartych </a:t>
            </a:r>
            <a:br>
              <a:rPr lang="pl-PL" altLang="pl-PL" smtClean="0"/>
            </a:br>
            <a:r>
              <a:rPr lang="pl-PL" altLang="pl-PL" smtClean="0"/>
              <a:t>w protokole kontroli.</a:t>
            </a:r>
          </a:p>
          <a:p>
            <a:pPr algn="just">
              <a:lnSpc>
                <a:spcPct val="150000"/>
              </a:lnSpc>
            </a:pPr>
            <a:r>
              <a:rPr lang="pl-PL" altLang="pl-PL" smtClean="0"/>
              <a:t>Ocena zawarta w wystąpieniu pokontrolnym jest ostateczna.</a:t>
            </a:r>
          </a:p>
        </p:txBody>
      </p:sp>
      <p:sp>
        <p:nvSpPr>
          <p:cNvPr id="35844" name="Symbol zastępczy numeru slajdu 3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AF74A9BE-B777-4198-851F-4C01BF8774C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31</a:t>
            </a:fld>
            <a:endParaRPr kumimoji="0" lang="en-US" altLang="pl-PL" sz="1400" smtClean="0"/>
          </a:p>
        </p:txBody>
      </p:sp>
    </p:spTree>
  </p:cSld>
  <p:clrMapOvr>
    <a:masterClrMapping/>
  </p:clrMapOvr>
  <p:transition spd="slow">
    <p:rand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6863" y="2454275"/>
            <a:ext cx="8648700" cy="3756025"/>
          </a:xfrm>
        </p:spPr>
        <p:txBody>
          <a:bodyPr/>
          <a:lstStyle/>
          <a:p>
            <a:pPr marL="381000" indent="-381000" algn="just">
              <a:lnSpc>
                <a:spcPct val="12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prowadzenia postępowań sprawdzających</a:t>
            </a:r>
            <a:r>
              <a:rPr lang="pl-PL" altLang="pl-PL" smtClean="0"/>
              <a:t>, </a:t>
            </a:r>
            <a:r>
              <a:rPr lang="pl-PL" altLang="pl-PL" smtClean="0">
                <a:cs typeface="Times New Roman" panose="02020603050405020304" pitchFamily="18" charset="0"/>
              </a:rPr>
              <a:t>z wyłączeniem postępowań, o których mowa w art. 23 ust. 5 ustawy (AW, CBA, SOP, Policja, SW, SWW, SG i ŻW);</a:t>
            </a:r>
          </a:p>
          <a:p>
            <a:pPr marL="381000" indent="-381000" algn="just">
              <a:lnSpc>
                <a:spcPct val="120000"/>
              </a:lnSpc>
              <a:buFont typeface="Wingdings" panose="05000000000000000000" pitchFamily="2" charset="2"/>
              <a:buAutoNum type="arabicParenR" startAt="3"/>
            </a:pPr>
            <a:r>
              <a:rPr lang="pl-PL" altLang="pl-PL" b="1" smtClean="0">
                <a:solidFill>
                  <a:srgbClr val="FF0000"/>
                </a:solidFill>
              </a:rPr>
              <a:t>stosowania środków bezpieczeństwa fizycznego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w odniesieniu do informacji niejawnych (oględziny stref ochronnych, uzasadnienie przyznanych punktów w analizie poziomu zagrożenia, metodologia doboru środków bezpieczeństwa fizycznego, certyfikaty wydane urządzeniom </a:t>
            </a:r>
            <a:br>
              <a:rPr lang="pl-PL" altLang="pl-PL" smtClean="0"/>
            </a:br>
            <a:r>
              <a:rPr lang="pl-PL" altLang="pl-PL" smtClean="0"/>
              <a:t>i wyposażeniu służącym do ochrony informacji niejawnych);</a:t>
            </a:r>
          </a:p>
          <a:p>
            <a:pPr marL="381000" indent="-381000" algn="just">
              <a:lnSpc>
                <a:spcPct val="120000"/>
              </a:lnSpc>
              <a:buFont typeface="Wingdings" panose="05000000000000000000" pitchFamily="2" charset="2"/>
              <a:buAutoNum type="arabicParenR" startAt="3"/>
            </a:pPr>
            <a:endParaRPr lang="pl-PL" altLang="pl-PL" smtClean="0"/>
          </a:p>
        </p:txBody>
      </p:sp>
      <p:sp>
        <p:nvSpPr>
          <p:cNvPr id="410626" name="Rectangle 2"/>
          <p:cNvSpPr>
            <a:spLocks noChangeArrowheads="1"/>
          </p:cNvSpPr>
          <p:nvPr/>
        </p:nvSpPr>
        <p:spPr bwMode="auto">
          <a:xfrm>
            <a:off x="1333500" y="1073150"/>
            <a:ext cx="71469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47700" indent="-647700"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Kontrole realizowane przez ABW (3/4)</a:t>
            </a:r>
          </a:p>
        </p:txBody>
      </p:sp>
      <p:sp>
        <p:nvSpPr>
          <p:cNvPr id="8196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4FCDC0B4-3E70-4CD3-8B51-2E051546C4E5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4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5275" y="2035175"/>
            <a:ext cx="8620125" cy="4822825"/>
          </a:xfrm>
        </p:spPr>
        <p:txBody>
          <a:bodyPr/>
          <a:lstStyle/>
          <a:p>
            <a:pPr marL="354013" indent="-354013" algn="just">
              <a:lnSpc>
                <a:spcPct val="120000"/>
              </a:lnSpc>
              <a:buFont typeface="Wingdings" panose="05000000000000000000" pitchFamily="2" charset="2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ochrony informacji niejawnych w systemach teleinformatycznych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(oględziny systemów teleinformatycznych, weryfikacja zapisów dokumentacji bezpieczeństwa systemów teleinformatycznych);</a:t>
            </a:r>
          </a:p>
          <a:p>
            <a:pPr marL="354013" indent="-354013" algn="just">
              <a:lnSpc>
                <a:spcPct val="120000"/>
              </a:lnSpc>
              <a:buFont typeface="Wingdings" panose="05000000000000000000" pitchFamily="2" charset="2"/>
              <a:buAutoNum type="arabicParenR" startAt="5"/>
            </a:pPr>
            <a:r>
              <a:rPr lang="pl-PL" altLang="pl-PL" b="1" smtClean="0">
                <a:solidFill>
                  <a:srgbClr val="FF0000"/>
                </a:solidFill>
              </a:rPr>
              <a:t>realizacji umów związanych z dostępem do informacji niejawnych </a:t>
            </a:r>
            <a:r>
              <a:rPr lang="pl-PL" altLang="pl-PL" smtClean="0"/>
              <a:t>(opracowanie instrukcji bezpieczeństwa przemysłowego, obowiązki informacyjne wynikające z przepisów rozdziału dot. bezpieczeństwa przemysłowego).</a:t>
            </a:r>
          </a:p>
        </p:txBody>
      </p:sp>
      <p:sp>
        <p:nvSpPr>
          <p:cNvPr id="410626" name="Rectangle 2"/>
          <p:cNvSpPr>
            <a:spLocks noChangeArrowheads="1"/>
          </p:cNvSpPr>
          <p:nvPr/>
        </p:nvSpPr>
        <p:spPr bwMode="auto">
          <a:xfrm>
            <a:off x="1333500" y="1073150"/>
            <a:ext cx="7146925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marL="647700" indent="-647700" algn="ctr">
              <a:lnSpc>
                <a:spcPct val="90000"/>
              </a:lnSpc>
              <a:defRPr/>
            </a:pP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Kontrole realizowane przez ABW (4/</a:t>
            </a:r>
            <a:r>
              <a:rPr lang="pl-PL" sz="3000" dirty="0" err="1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4</a:t>
            </a:r>
            <a:r>
              <a:rPr lang="pl-PL" sz="3000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9220" name="Symbol zastępczy numeru slajdu 4"/>
          <p:cNvSpPr txBox="1">
            <a:spLocks noGrp="1"/>
          </p:cNvSpPr>
          <p:nvPr/>
        </p:nvSpPr>
        <p:spPr bwMode="auto">
          <a:xfrm>
            <a:off x="7023100" y="6497638"/>
            <a:ext cx="1905000" cy="360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3C1AD753-2F78-41CF-94D5-CAE81B39E10E}" type="slidenum">
              <a:rPr kumimoji="0" lang="en-US" altLang="pl-PL" sz="1400"/>
              <a:pPr algn="r"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5</a:t>
            </a:fld>
            <a:endParaRPr kumimoji="0" lang="en-US" altLang="pl-PL" sz="1400"/>
          </a:p>
        </p:txBody>
      </p:sp>
    </p:spTree>
  </p:cSld>
  <p:clrMapOvr>
    <a:masterClrMapping/>
  </p:clrMapOvr>
  <p:transition spd="slow">
    <p:rand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ymbol zastępczy numeru slajdu 2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CB7C0663-4CB7-4755-AB25-71787731F624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6</a:t>
            </a:fld>
            <a:endParaRPr kumimoji="0" lang="en-US" altLang="pl-PL" sz="1400" smtClean="0"/>
          </a:p>
        </p:txBody>
      </p:sp>
      <p:sp>
        <p:nvSpPr>
          <p:cNvPr id="1013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l-PL" dirty="0" smtClean="0">
                <a:cs typeface="Times New Roman" pitchFamily="18" charset="0"/>
              </a:rPr>
              <a:t>Kontrola planowa i doraźna</a:t>
            </a:r>
            <a:r>
              <a:rPr lang="pl-PL" dirty="0" smtClean="0"/>
              <a:t>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528638" y="2092325"/>
            <a:ext cx="8058150" cy="4573588"/>
          </a:xfrm>
        </p:spPr>
        <p:txBody>
          <a:bodyPr anchor="ctr"/>
          <a:lstStyle/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ABW prowadzi kontrole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planowe</a:t>
            </a:r>
            <a:r>
              <a:rPr lang="pl-PL" altLang="pl-PL" smtClean="0">
                <a:cs typeface="Times New Roman" panose="02020603050405020304" pitchFamily="18" charset="0"/>
              </a:rPr>
              <a:t> na podstawie rocznego planu zatwierdzonego przez Szefa ABW</a:t>
            </a:r>
            <a:r>
              <a:rPr lang="pl-PL" altLang="pl-PL" smtClean="0"/>
              <a:t>, po uzyskaniu opinii Kolegium ds. Służb Specjalnych.</a:t>
            </a:r>
          </a:p>
          <a:p>
            <a:pPr marL="381000" indent="-381000" algn="just" eaLnBrk="1" hangingPunct="1">
              <a:lnSpc>
                <a:spcPct val="130000"/>
              </a:lnSpc>
            </a:pPr>
            <a:r>
              <a:rPr lang="pl-PL" altLang="pl-PL" smtClean="0">
                <a:cs typeface="Times New Roman" panose="02020603050405020304" pitchFamily="18" charset="0"/>
              </a:rPr>
              <a:t>Szef ABW może </a:t>
            </a:r>
            <a:r>
              <a:rPr lang="pl-PL" altLang="pl-PL" smtClean="0"/>
              <a:t>zarządzić p</a:t>
            </a:r>
            <a:r>
              <a:rPr lang="pl-PL" altLang="pl-PL" smtClean="0">
                <a:cs typeface="Times New Roman" panose="02020603050405020304" pitchFamily="18" charset="0"/>
              </a:rPr>
              <a:t>rzeprowadzenie kontroli </a:t>
            </a:r>
            <a:r>
              <a:rPr lang="pl-PL" altLang="pl-PL" b="1" smtClean="0">
                <a:solidFill>
                  <a:srgbClr val="FF0000"/>
                </a:solidFill>
                <a:cs typeface="Times New Roman" panose="02020603050405020304" pitchFamily="18" charset="0"/>
              </a:rPr>
              <a:t>doraźnej</a:t>
            </a:r>
            <a:r>
              <a:rPr lang="pl-PL" altLang="pl-PL" smtClean="0">
                <a:cs typeface="Times New Roman" panose="02020603050405020304" pitchFamily="18" charset="0"/>
              </a:rPr>
              <a:t>,</a:t>
            </a:r>
            <a:r>
              <a:rPr lang="pl-PL" altLang="pl-PL" smtClean="0">
                <a:solidFill>
                  <a:srgbClr val="FFCC66"/>
                </a:solidFill>
                <a:cs typeface="Times New Roman" panose="02020603050405020304" pitchFamily="18" charset="0"/>
              </a:rPr>
              <a:t> </a:t>
            </a:r>
            <a:r>
              <a:rPr lang="pl-PL" altLang="pl-PL" smtClean="0">
                <a:cs typeface="Times New Roman" panose="02020603050405020304" pitchFamily="18" charset="0"/>
              </a:rPr>
              <a:t>nieujętej w planie rocznym, jeżeli uzyska informacje wskazujące na występowanie istotnych zagrożeń dla systemu zabezpieczenia informacji niejawnych lub nieprawidłowości dotyczących postępowań sprawdzających.</a:t>
            </a:r>
            <a:endParaRPr lang="pl-PL" altLang="pl-PL" smtClean="0"/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DB014D6D-FFE0-4016-B8B4-9E4350A68DB8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7</a:t>
            </a:fld>
            <a:endParaRPr kumimoji="0" lang="en-US" altLang="pl-PL" sz="1400" smtClean="0"/>
          </a:p>
        </p:txBody>
      </p:sp>
      <p:sp>
        <p:nvSpPr>
          <p:cNvPr id="418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417638" y="1082675"/>
            <a:ext cx="6838950" cy="1143000"/>
          </a:xfrm>
        </p:spPr>
        <p:txBody>
          <a:bodyPr/>
          <a:lstStyle/>
          <a:p>
            <a:pPr>
              <a:defRPr/>
            </a:pPr>
            <a:r>
              <a:rPr lang="pl-PL" smtClean="0">
                <a:cs typeface="Times New Roman" pitchFamily="18" charset="0"/>
              </a:rPr>
              <a:t>Podział kompetencji ABW i SKW (1/2)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0075" y="2614613"/>
            <a:ext cx="8010525" cy="3984625"/>
          </a:xfrm>
        </p:spPr>
        <p:txBody>
          <a:bodyPr/>
          <a:lstStyle/>
          <a:p>
            <a:pPr algn="just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ABW i SKW</a:t>
            </a:r>
            <a:r>
              <a:rPr lang="pl-PL" altLang="pl-PL" smtClean="0">
                <a:solidFill>
                  <a:srgbClr val="FF0000"/>
                </a:solidFill>
              </a:rPr>
              <a:t> </a:t>
            </a:r>
            <a:r>
              <a:rPr lang="pl-PL" altLang="pl-PL" smtClean="0"/>
              <a:t>nadzoruje funkcjonowanie systemu ochrony informacji niejawnych w jednostkach organizacyjnych pozostających w ich właściwości (art. 10 ust. 1 ustawy).</a:t>
            </a:r>
          </a:p>
          <a:p>
            <a:pPr algn="just">
              <a:lnSpc>
                <a:spcPct val="130000"/>
              </a:lnSpc>
            </a:pPr>
            <a:endParaRPr lang="pl-PL" altLang="pl-PL" sz="1000" b="1" smtClean="0">
              <a:solidFill>
                <a:srgbClr val="FFCC66"/>
              </a:solidFill>
            </a:endParaRPr>
          </a:p>
          <a:p>
            <a:pPr algn="just">
              <a:lnSpc>
                <a:spcPct val="130000"/>
              </a:lnSpc>
            </a:pPr>
            <a:r>
              <a:rPr lang="pl-PL" altLang="pl-PL" b="1" smtClean="0">
                <a:solidFill>
                  <a:srgbClr val="FF0000"/>
                </a:solidFill>
              </a:rPr>
              <a:t>ABW</a:t>
            </a:r>
            <a:r>
              <a:rPr lang="pl-PL" altLang="pl-PL" b="1" smtClean="0">
                <a:solidFill>
                  <a:srgbClr val="FFCC66"/>
                </a:solidFill>
              </a:rPr>
              <a:t> </a:t>
            </a:r>
            <a:r>
              <a:rPr lang="pl-PL" altLang="pl-PL" smtClean="0"/>
              <a:t>realizuje zadania w odniesieniu do jednostek organizacyjnych i osób podlegających ustawie, a nie będących we właściwości SKW  (art. 10 ust. 3 ustawy).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5465D33F-4ABE-482B-B62E-0D4888FF5EB3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8</a:t>
            </a:fld>
            <a:endParaRPr kumimoji="0" lang="en-US" altLang="pl-PL" sz="1400" smtClean="0"/>
          </a:p>
        </p:txBody>
      </p:sp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>
                <a:cs typeface="Times New Roman" pitchFamily="18" charset="0"/>
              </a:rPr>
              <a:t>Podział kompetencji ABW i SKW (2/</a:t>
            </a:r>
            <a:r>
              <a:rPr lang="pl-PL" dirty="0" err="1" smtClean="0">
                <a:cs typeface="Times New Roman" pitchFamily="18" charset="0"/>
              </a:rPr>
              <a:t>2</a:t>
            </a:r>
            <a:r>
              <a:rPr lang="pl-PL" dirty="0" smtClean="0">
                <a:cs typeface="Times New Roman" pitchFamily="18" charset="0"/>
              </a:rPr>
              <a:t>)</a:t>
            </a:r>
          </a:p>
        </p:txBody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3225" y="2200275"/>
            <a:ext cx="8421688" cy="4657725"/>
          </a:xfrm>
        </p:spPr>
        <p:txBody>
          <a:bodyPr/>
          <a:lstStyle/>
          <a:p>
            <a:pPr marL="0" indent="0" algn="just"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SKW</a:t>
            </a:r>
            <a:r>
              <a:rPr lang="pl-PL" altLang="pl-PL" smtClean="0"/>
              <a:t> realizuje zadania w odniesieniu do:</a:t>
            </a:r>
          </a:p>
          <a:p>
            <a:pPr marL="542925" lvl="1" indent="-363538" algn="just">
              <a:buFont typeface="Wingdings" panose="05000000000000000000" pitchFamily="2" charset="2"/>
              <a:buAutoNum type="arabicParenR"/>
              <a:tabLst>
                <a:tab pos="0" algn="l"/>
              </a:tabLst>
            </a:pPr>
            <a:r>
              <a:rPr lang="pl-PL" altLang="pl-PL" sz="2400" smtClean="0"/>
              <a:t>Ministerstwa Obrony Narodowej oraz jednostek     organizacyjnych podległych Ministrowi Obrony Narodowej lub przez niego nadzorowanych;</a:t>
            </a:r>
          </a:p>
          <a:p>
            <a:pPr marL="542925" lvl="1" indent="-363538" algn="just">
              <a:buFont typeface="Wingdings" panose="05000000000000000000" pitchFamily="2" charset="2"/>
              <a:buAutoNum type="arabicParenR"/>
              <a:tabLst>
                <a:tab pos="0" algn="l"/>
              </a:tabLst>
            </a:pPr>
            <a:r>
              <a:rPr lang="pl-PL" altLang="pl-PL" sz="2400" smtClean="0"/>
              <a:t>ataszatów obrony w placówkach zagranicznych;</a:t>
            </a:r>
          </a:p>
          <a:p>
            <a:pPr marL="542925" lvl="1" indent="-363538" algn="just">
              <a:buFont typeface="Wingdings" panose="05000000000000000000" pitchFamily="2" charset="2"/>
              <a:buAutoNum type="arabicParenR"/>
              <a:tabLst>
                <a:tab pos="0" algn="l"/>
              </a:tabLst>
            </a:pPr>
            <a:r>
              <a:rPr lang="pl-PL" altLang="pl-PL" sz="2400" smtClean="0"/>
              <a:t>żołnierzy w służbie czynnej wyznaczonych na stanowiska służbowe w innych jednostkach organizacyjnych niż wymienione w pkt 1 i 2 (art. 10 ust. 2 ustawy).</a:t>
            </a:r>
          </a:p>
          <a:p>
            <a:pPr marL="542925" lvl="1" indent="-363538" algn="just">
              <a:buFont typeface="Wingdings" panose="05000000000000000000" pitchFamily="2" charset="2"/>
              <a:buAutoNum type="arabicParenR"/>
              <a:tabLst>
                <a:tab pos="0" algn="l"/>
              </a:tabLst>
            </a:pPr>
            <a:endParaRPr lang="pl-PL" altLang="pl-PL" sz="1000" smtClean="0"/>
          </a:p>
          <a:p>
            <a:pPr marL="0" indent="0" algn="just">
              <a:buFont typeface="Wingdings" panose="05000000000000000000" pitchFamily="2" charset="2"/>
              <a:buNone/>
              <a:tabLst>
                <a:tab pos="0" algn="l"/>
              </a:tabLst>
            </a:pPr>
            <a:r>
              <a:rPr lang="pl-PL" altLang="pl-PL" b="1" smtClean="0">
                <a:solidFill>
                  <a:srgbClr val="FF0000"/>
                </a:solidFill>
              </a:rPr>
              <a:t>ABW</a:t>
            </a:r>
            <a:r>
              <a:rPr lang="pl-PL" altLang="pl-PL" smtClean="0"/>
              <a:t> realizuje zadania w odniesieniu do jednostek organizacyjnych i osób podlegających ustawie, niewymienionych powyżej (art. 10 ust. 3 ustawy).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ymbol zastępczy numeru slajdu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4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 marL="742950" indent="-28575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 marL="11430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Wingdings" panose="05000000000000000000" pitchFamily="2" charset="2"/>
              <a:buChar char="q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 marL="16002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Times New Roman" panose="02020603050405020304" pitchFamily="18" charset="0"/>
              <a:buChar char="–"/>
              <a:defRPr kumimoji="1" sz="20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 marL="2057400" indent="-228600">
              <a:lnSpc>
                <a:spcPct val="90000"/>
              </a:lnSpc>
              <a:spcBef>
                <a:spcPct val="40000"/>
              </a:spcBef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ct val="40000"/>
              </a:spcBef>
              <a:spcAft>
                <a:spcPct val="0"/>
              </a:spcAft>
              <a:buClr>
                <a:srgbClr val="000000"/>
              </a:buClr>
              <a:buSzPct val="75000"/>
              <a:buFont typeface="Monotype Sorts"/>
              <a:buChar char="n"/>
              <a:defRPr kumimoji="1" sz="16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fld id="{8406A720-24D5-49CA-95AB-AFE121C063A1}" type="slidenum">
              <a:rPr kumimoji="0" lang="en-US" altLang="pl-PL" sz="1400" smtClean="0"/>
              <a:pPr>
                <a:lnSpc>
                  <a:spcPct val="100000"/>
                </a:lnSpc>
                <a:spcBef>
                  <a:spcPct val="50000"/>
                </a:spcBef>
                <a:buClrTx/>
                <a:buSzTx/>
                <a:buFontTx/>
                <a:buNone/>
              </a:pPr>
              <a:t>9</a:t>
            </a:fld>
            <a:endParaRPr kumimoji="0" lang="en-US" altLang="pl-PL" sz="1400" smtClean="0"/>
          </a:p>
        </p:txBody>
      </p:sp>
      <p:sp>
        <p:nvSpPr>
          <p:cNvPr id="412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l-PL" dirty="0" smtClean="0"/>
              <a:t>Program kontroli (1/2)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2305050"/>
            <a:ext cx="8245475" cy="4552950"/>
          </a:xfrm>
        </p:spPr>
        <p:txBody>
          <a:bodyPr/>
          <a:lstStyle/>
          <a:p>
            <a:pPr algn="just">
              <a:lnSpc>
                <a:spcPct val="140000"/>
              </a:lnSpc>
            </a:pPr>
            <a:r>
              <a:rPr lang="pl-PL" altLang="pl-PL" smtClean="0"/>
              <a:t>Kontrole przeprowadza się na podstawie opracowanego programu kontroli.</a:t>
            </a:r>
          </a:p>
          <a:p>
            <a:pPr algn="just">
              <a:lnSpc>
                <a:spcPct val="140000"/>
              </a:lnSpc>
            </a:pPr>
            <a:r>
              <a:rPr lang="pl-PL" altLang="pl-PL" smtClean="0"/>
              <a:t>Program kontroli wykonuje się w jednym egzemplarzu, który włącza się do akt kontroli.</a:t>
            </a:r>
          </a:p>
          <a:p>
            <a:pPr algn="just">
              <a:lnSpc>
                <a:spcPct val="140000"/>
              </a:lnSpc>
            </a:pPr>
            <a:r>
              <a:rPr lang="pl-PL" altLang="pl-PL" smtClean="0"/>
              <a:t>Zatwierdza Szef ABW.</a:t>
            </a:r>
          </a:p>
          <a:p>
            <a:pPr algn="just">
              <a:lnSpc>
                <a:spcPct val="140000"/>
              </a:lnSpc>
              <a:buFont typeface="Wingdings" panose="05000000000000000000" pitchFamily="2" charset="2"/>
              <a:buNone/>
            </a:pPr>
            <a:r>
              <a:rPr lang="pl-PL" altLang="pl-PL" i="1" smtClean="0"/>
              <a:t>	</a:t>
            </a:r>
            <a:r>
              <a:rPr lang="pl-PL" altLang="pl-PL" b="1" i="1" smtClean="0">
                <a:solidFill>
                  <a:srgbClr val="FF0000"/>
                </a:solidFill>
              </a:rPr>
              <a:t>Wyjątek: prowadzenie kontroli w Kancelarii Sejmu, Kancelarii Senatu oraz w Kancelarii Prezydenta RP.</a:t>
            </a:r>
          </a:p>
        </p:txBody>
      </p:sp>
    </p:spTree>
  </p:cSld>
  <p:clrMapOvr>
    <a:masterClrMapping/>
  </p:clrMapOvr>
  <p:transition spd="slow">
    <p:rand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BŁiI - pl">
  <a:themeElements>
    <a:clrScheme name="BBŁiI - pl 1">
      <a:dk1>
        <a:srgbClr val="000066"/>
      </a:dk1>
      <a:lt1>
        <a:srgbClr val="CCECFF"/>
      </a:lt1>
      <a:dk2>
        <a:srgbClr val="0000CC"/>
      </a:dk2>
      <a:lt2>
        <a:srgbClr val="CCFFFF"/>
      </a:lt2>
      <a:accent1>
        <a:srgbClr val="CC99FF"/>
      </a:accent1>
      <a:accent2>
        <a:srgbClr val="9999FF"/>
      </a:accent2>
      <a:accent3>
        <a:srgbClr val="AAAAE2"/>
      </a:accent3>
      <a:accent4>
        <a:srgbClr val="AEC9DA"/>
      </a:accent4>
      <a:accent5>
        <a:srgbClr val="E2CAFF"/>
      </a:accent5>
      <a:accent6>
        <a:srgbClr val="8A8AE7"/>
      </a:accent6>
      <a:hlink>
        <a:srgbClr val="99CCFF"/>
      </a:hlink>
      <a:folHlink>
        <a:srgbClr val="0066FF"/>
      </a:folHlink>
    </a:clrScheme>
    <a:fontScheme name="BBŁiI - pl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20000"/>
          </a:spcBef>
          <a:spcAft>
            <a:spcPct val="0"/>
          </a:spcAft>
          <a:buClr>
            <a:schemeClr val="tx1"/>
          </a:buClr>
          <a:buSzPct val="75000"/>
          <a:buFont typeface="Symbol" pitchFamily="18" charset="2"/>
          <a:buAutoNum type="arabicPeriod"/>
          <a:tabLst/>
          <a:defRPr kumimoji="1" lang="en-US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Tahoma" pitchFamily="34" charset="0"/>
          </a:defRPr>
        </a:defPPr>
      </a:lstStyle>
    </a:lnDef>
  </a:objectDefaults>
  <a:extraClrSchemeLst>
    <a:extraClrScheme>
      <a:clrScheme name="BBŁiI - pl 1">
        <a:dk1>
          <a:srgbClr val="000066"/>
        </a:dk1>
        <a:lt1>
          <a:srgbClr val="CCECFF"/>
        </a:lt1>
        <a:dk2>
          <a:srgbClr val="0000CC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AAAAE2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2">
        <a:dk1>
          <a:srgbClr val="000066"/>
        </a:dk1>
        <a:lt1>
          <a:srgbClr val="CCECFF"/>
        </a:lt1>
        <a:dk2>
          <a:srgbClr val="6699FF"/>
        </a:dk2>
        <a:lt2>
          <a:srgbClr val="CCFFFF"/>
        </a:lt2>
        <a:accent1>
          <a:srgbClr val="CC99FF"/>
        </a:accent1>
        <a:accent2>
          <a:srgbClr val="9999FF"/>
        </a:accent2>
        <a:accent3>
          <a:srgbClr val="B8CAFF"/>
        </a:accent3>
        <a:accent4>
          <a:srgbClr val="AEC9DA"/>
        </a:accent4>
        <a:accent5>
          <a:srgbClr val="E2CAFF"/>
        </a:accent5>
        <a:accent6>
          <a:srgbClr val="8A8AE7"/>
        </a:accent6>
        <a:hlink>
          <a:srgbClr val="99CCFF"/>
        </a:hlink>
        <a:folHlink>
          <a:srgbClr val="00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BŁiI - pl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DBTI - pl</Template>
  <TotalTime>6694</TotalTime>
  <Words>1888</Words>
  <Application>Microsoft Office PowerPoint</Application>
  <PresentationFormat>Pokaz na ekranie (4:3)</PresentationFormat>
  <Paragraphs>162</Paragraphs>
  <Slides>31</Slides>
  <Notes>0</Notes>
  <HiddenSlides>1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31</vt:i4>
      </vt:variant>
    </vt:vector>
  </HeadingPairs>
  <TitlesOfParts>
    <vt:vector size="38" baseType="lpstr">
      <vt:lpstr>Tahoma</vt:lpstr>
      <vt:lpstr>Arial</vt:lpstr>
      <vt:lpstr>Times New Roman</vt:lpstr>
      <vt:lpstr>Wingdings</vt:lpstr>
      <vt:lpstr>Monotype Sorts</vt:lpstr>
      <vt:lpstr>Symbol</vt:lpstr>
      <vt:lpstr>BBŁiI - pl</vt:lpstr>
      <vt:lpstr>KONTROLA OCHRONY INFORMACJI NIEJAWNYCH  REALIZOWANA PRZEZ ABW</vt:lpstr>
      <vt:lpstr>Kontrole realizowane przez ABW (1/4) </vt:lpstr>
      <vt:lpstr>Kontrole realizowane przez ABW (2/4)</vt:lpstr>
      <vt:lpstr>Prezentacja programu PowerPoint</vt:lpstr>
      <vt:lpstr>Prezentacja programu PowerPoint</vt:lpstr>
      <vt:lpstr>Kontrola planowa i doraźna </vt:lpstr>
      <vt:lpstr>Podział kompetencji ABW i SKW (1/2)</vt:lpstr>
      <vt:lpstr>Podział kompetencji ABW i SKW (2/2)</vt:lpstr>
      <vt:lpstr>Program kontroli (1/2)</vt:lpstr>
      <vt:lpstr>Program kontroli (2/2)</vt:lpstr>
      <vt:lpstr>Upoważnienie do kontroli</vt:lpstr>
      <vt:lpstr>Uprawnienia kontrolerów - art. 12 ustawy (1/4) </vt:lpstr>
      <vt:lpstr>Uprawnienia kontrolerów - art. 12 ustawy (2/4)</vt:lpstr>
      <vt:lpstr>Uprawnienia kontrolerów - art. 12 ustawy (3/4) </vt:lpstr>
      <vt:lpstr>Uprawnienia kontrolerów - art. 12 ustawy (4/4) </vt:lpstr>
      <vt:lpstr>Protokół kontroli (1/3)</vt:lpstr>
      <vt:lpstr>Protokół kontroli (2/3) </vt:lpstr>
      <vt:lpstr>Protokół kontroli (3/3) </vt:lpstr>
      <vt:lpstr>Wystąpienie pokontrolne (1/4) </vt:lpstr>
      <vt:lpstr>Wystąpienie pokontrolne (2/4)</vt:lpstr>
      <vt:lpstr>Wystąpienie pokontrolne (3/4) </vt:lpstr>
      <vt:lpstr>Wystąpienie pokontrolne (4/4) </vt:lpstr>
      <vt:lpstr>Akta kontroli</vt:lpstr>
      <vt:lpstr>Wspólna kontrola ABW i SKW  art. 65 ust. 2-4 ustawy</vt:lpstr>
      <vt:lpstr>Najczęściej stwierdzane nieprawidłowości (1/6)</vt:lpstr>
      <vt:lpstr>Najczęściej stwierdzane nieprawidłowości (2/6)</vt:lpstr>
      <vt:lpstr>Najczęściej stwierdzane nieprawidłowości (3/6)</vt:lpstr>
      <vt:lpstr>Najczęściej stwierdzane nieprawidłowości (4/6)</vt:lpstr>
      <vt:lpstr>Najczęściej stwierdzane nieprawidłowości (5/6)</vt:lpstr>
      <vt:lpstr>Najczęściej stwierdzane nieprawidłowości (6/6)</vt:lpstr>
      <vt:lpstr>Podsumowanie</vt:lpstr>
    </vt:vector>
  </TitlesOfParts>
  <Company>w2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Bez tytułu slajdu</dc:title>
  <dc:creator>zbik</dc:creator>
  <cp:lastModifiedBy>ABW</cp:lastModifiedBy>
  <cp:revision>206</cp:revision>
  <cp:lastPrinted>1999-06-07T07:49:35Z</cp:lastPrinted>
  <dcterms:created xsi:type="dcterms:W3CDTF">1999-03-01T08:43:28Z</dcterms:created>
  <dcterms:modified xsi:type="dcterms:W3CDTF">2026-01-16T09:38:44Z</dcterms:modified>
</cp:coreProperties>
</file>