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5"/>
  </p:notesMasterIdLst>
  <p:handoutMasterIdLst>
    <p:handoutMasterId r:id="rId26"/>
  </p:handoutMasterIdLst>
  <p:sldIdLst>
    <p:sldId id="297" r:id="rId2"/>
    <p:sldId id="369" r:id="rId3"/>
    <p:sldId id="392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82" r:id="rId17"/>
    <p:sldId id="383" r:id="rId18"/>
    <p:sldId id="388" r:id="rId19"/>
    <p:sldId id="384" r:id="rId20"/>
    <p:sldId id="385" r:id="rId21"/>
    <p:sldId id="386" r:id="rId22"/>
    <p:sldId id="389" r:id="rId23"/>
    <p:sldId id="390" r:id="rId24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9900"/>
    <a:srgbClr val="FFCC66"/>
    <a:srgbClr val="FFFFFF"/>
    <a:srgbClr val="FF33CC"/>
    <a:srgbClr val="CC0099"/>
    <a:srgbClr val="FFCC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809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C7B21B9-9973-4E2E-9DAB-A86DDF4781B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0ABD370-A400-42B4-A6D6-B1F0F545B1B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7172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6E9F6B3-B0B8-4546-8BF6-43D92DC09D8C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AB22356C-85BA-4D6F-93B5-76D8C593115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D7DDF9D2-1B01-4E6A-A071-FEBEFFEDB94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881603772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D7775-D69C-4477-B877-A29966CBD67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B555F-A96C-488D-B92B-309AC47E8F2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210578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BC326-B7EE-4533-9510-72E1F3F4FB1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3088A-84D3-4AE1-B4BA-81C06F31157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396541"/>
      </p:ext>
    </p:extLst>
  </p:cSld>
  <p:clrMapOvr>
    <a:masterClrMapping/>
  </p:clrMapOvr>
  <p:transition spd="med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81B36-D1D9-4D86-AE80-0399D7E1350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45603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5586C-ACF8-46C5-ADDA-90F1BA24154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1A18A-21AC-42E5-9462-F953F0FFDA3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207825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5F7E7-3396-4BAB-8DB9-416ADE5A69F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B8D6E-43BD-4660-8FFE-DDC3C724144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713820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7FB2A-924B-490C-BC47-90FB26EDBC0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5FF59-B7C3-4824-B04A-6F975C4EAD3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389400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ECFF4-9620-46ED-9DE2-627AF3DE4D1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B789B-A20C-45E4-9759-DC051F8E693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247749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348FB-0EE5-4883-87AF-55AA4797B44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A50FD-2DE2-4900-845C-8AE024E1AF0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181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49A1E-6893-4D39-956F-10D0A65FF51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91803-2761-40E1-BD81-612D6496681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60554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B6C9-E717-470F-AB75-CA08ABD20552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33AB4-7F5D-44FB-B5C3-3B901EBC74D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951013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4D231-C28F-4D01-B70A-AF2D34D61C8E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C45F-A488-4523-8DD1-A972DB21DAA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01588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471A720E-3B1A-4B28-BADE-70190F006C1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3F323D6-D052-4E1A-A933-40B3949A8EB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  <p:sldLayoutId id="2147483909" r:id="rId12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031B759-ADC6-43CB-850D-3A1FA7A1F94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05025"/>
            <a:ext cx="7772400" cy="29305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METODYKA DOBORU ŚRODKÓW BEZPIECZEŃSTWA FIZYCZNEGO</a:t>
            </a:r>
            <a:endParaRPr lang="pl-PL" sz="4000" b="1" dirty="0" smtClean="0">
              <a:solidFill>
                <a:srgbClr val="002060"/>
              </a:solidFill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2788"/>
            <a:ext cx="8458200" cy="4875212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Kolejny etap to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dokonanie wyboru określonych środków bezpieczeństwa fizycznego</a:t>
            </a:r>
            <a:r>
              <a:rPr lang="pl-PL" altLang="pl-PL" smtClean="0">
                <a:cs typeface="Times New Roman" panose="02020603050405020304" pitchFamily="18" charset="0"/>
              </a:rPr>
              <a:t>, przy którym należy posługiwać się tabelą z części III „Klasyfikacja środków bezpieczeństwa fizycznego”. 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W tej tabeli należy odczytać liczbę punktów odpowiadającą wybranemu środkowi bezpieczeństwa i wpisać ją w odpowiednie miejsce w tabeli w części IV „Punktacja zastosowanych środków bezpieczeństwa fizycznego”.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Przy dokonywaniu wyboru konieczne jest uwzględnienie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wymagań określonych w rozporządzeniu, jak też w samej tabeli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z części III „Klasyfikacja środków bezpieczeństwa fizycznego.</a:t>
            </a:r>
          </a:p>
        </p:txBody>
      </p:sp>
      <p:sp>
        <p:nvSpPr>
          <p:cNvPr id="1638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18F8444-CE07-46E4-BEDD-DFC99F70F27A}" type="slidenum">
              <a:rPr kumimoji="0"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Klasyfikacja 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ś.b.f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E97472B3-826F-4CF8-B6D6-05370F41ED16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11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(1/11)</a:t>
            </a:r>
          </a:p>
        </p:txBody>
      </p:sp>
      <p:graphicFrame>
        <p:nvGraphicFramePr>
          <p:cNvPr id="13446" name="Group 134"/>
          <p:cNvGraphicFramePr>
            <a:graphicFrameLocks noGrp="1"/>
          </p:cNvGraphicFramePr>
          <p:nvPr/>
        </p:nvGraphicFramePr>
        <p:xfrm>
          <a:off x="457200" y="1905000"/>
          <a:ext cx="8229600" cy="4114800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ŚRODEK BEZPIECZEŃSTWA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PKT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K1: Szafy do przechowywania informacji niejawnych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K1S1 – Konstrukcja szafy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(K1S1=4,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75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K1S2 – Zamek do szafy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(K1S2=4,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K1 stanowiąca iloczyn liczby punktów za oba powyższe środki bezpieczeństwa (K1=K1S1xK1S2)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62" name="Group 26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3505200"/>
        </p:xfrm>
        <a:graphic>
          <a:graphicData uri="http://schemas.openxmlformats.org/drawingml/2006/table">
            <a:tbl>
              <a:tblPr/>
              <a:tblGrid>
                <a:gridCol w="7299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0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K2: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K2S1 – Konstrukcja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(K2S1=4,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K2S2 – Zamek do drzwi pomieszczenia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(K2S2=4, 3, 2 lub 1 pkt)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K2 stanowiąca iloczyn liczby punktów za oba powyższe środki bezpieczeństwa (K2=K2S1xK2S2)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45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C2AB16AB-B6AD-4712-B51E-03E242B4D21B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12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(2/11)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19100" y="5600700"/>
            <a:ext cx="82931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ct val="4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pl-PL" b="1" i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Uwaga:</a:t>
            </a:r>
            <a:r>
              <a:rPr lang="pl-PL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Kategoria K2 nie dotyczy </a:t>
            </a:r>
            <a:r>
              <a:rPr lang="pl-PL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pomieszczeń wzmocnionych</a:t>
            </a:r>
            <a:r>
              <a:rPr lang="pl-PL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które rozpatruje się w kategorii K1 (wymagany certyfikat).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95" name="Group 35"/>
          <p:cNvGraphicFramePr>
            <a:graphicFrameLocks noGrp="1"/>
          </p:cNvGraphicFramePr>
          <p:nvPr>
            <p:ph idx="1"/>
          </p:nvPr>
        </p:nvGraphicFramePr>
        <p:xfrm>
          <a:off x="323850" y="1819275"/>
          <a:ext cx="8510588" cy="4521200"/>
        </p:xfrm>
        <a:graphic>
          <a:graphicData uri="http://schemas.openxmlformats.org/drawingml/2006/table">
            <a:tbl>
              <a:tblPr/>
              <a:tblGrid>
                <a:gridCol w="748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3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01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K3: Budynki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(K3=5, 3, 2 lub 1 </a:t>
                      </a:r>
                      <a:r>
                        <a:rPr kumimoji="0" lang="pl-PL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pkt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7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K4: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Kontrola dostępu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028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K4S1 – Systemy kontroli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dostępu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90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(K4S1=4, 3, 2 lub 1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27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K4S2 – Kontrola osób nieposiadających stałego upoważnienia do wejścia na obszar jednostki organizacyjnej (interesantów)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843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(K4S2=3 lub 1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K4 stanowiąca sumę liczby punktów za oba powyższe środki bezpieczeństwa (K4=K4S1+K4S2)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948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FE0D9058-AFF1-4CE1-91F6-3B736B621F92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13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(3/11)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0" name="Group 26"/>
          <p:cNvGraphicFramePr>
            <a:graphicFrameLocks noGrp="1"/>
          </p:cNvGraphicFramePr>
          <p:nvPr>
            <p:ph idx="1"/>
          </p:nvPr>
        </p:nvGraphicFramePr>
        <p:xfrm>
          <a:off x="457200" y="2159000"/>
          <a:ext cx="8229600" cy="3963988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25">
                <a:tc gridSpan="2">
                  <a:txBody>
                    <a:bodyPr/>
                    <a:lstStyle/>
                    <a:p>
                      <a:pPr marL="2068513" marR="0" lvl="0" indent="-20685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KATEGORIA K5: Personel bezpieczeństwa i systemy sygnalizacji napadu i włamania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723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K5S1 – Personel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bezpieczeństwa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723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(K5S1=5,4,3,2 lub 1 pkt)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961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K5S2 – Systemy sygnalizacji napadu i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włamania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53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(K5S2=4,3,2 lub 1 pkt)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K5 stanowiąca sumę liczby punktów za oba powyższe środki bezpieczeństwa (K5=K5S1+K5S2)</a:t>
                      </a: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15" marB="4571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50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BE4261D3-1914-4E63-AEF9-C4FAFE6A3C5C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14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(4/11)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7" name="Group 29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30675"/>
        </p:xfrm>
        <a:graphic>
          <a:graphicData uri="http://schemas.openxmlformats.org/drawingml/2006/table">
            <a:tbl>
              <a:tblPr/>
              <a:tblGrid>
                <a:gridCol w="73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9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KATEGORIA K6: Granice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94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K6S1 – Ogrodzenie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94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(K6S1=4,3,2 lub 1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94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K6S2 – Kontrola w punktach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dostępu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8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(K6S2=1 lub 0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4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K6S3 – System kontroli osób i przedmiotów przy wejściu/wyjściu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7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(K6S3=1 lub 0 pkt)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530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58EB4686-165A-48B0-9A09-193FBDF5A4E7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15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(5/11)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2" name="Group 30"/>
          <p:cNvGraphicFramePr>
            <a:graphicFrameLocks noGrp="1"/>
          </p:cNvGraphicFramePr>
          <p:nvPr>
            <p:ph idx="1"/>
          </p:nvPr>
        </p:nvGraphicFramePr>
        <p:xfrm>
          <a:off x="428625" y="1954213"/>
          <a:ext cx="8229600" cy="4651375"/>
        </p:xfrm>
        <a:graphic>
          <a:graphicData uri="http://schemas.openxmlformats.org/drawingml/2006/table">
            <a:tbl>
              <a:tblPr/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7321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K6S4 – System wykrywania naruszenia ogrodzenia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745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(K6S4=1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78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K6S5 – Oświetlenie chronionego obszaru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7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(K6S5=1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991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Środek bezpieczeństwa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K6S6 – System dozoru wizyjnego granic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57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środek bezpieczeństwa 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(K6S6=1 lub 0 pkt)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59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Liczba punktów za kategorię K6 stanowiąca sumę liczby punktów za powyższe środki bezpieczeństwa (K6=K6S1+K6S2+K6S3+K6S4+K6S5+K6S6)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555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993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A63A997D-28D0-4766-B0A4-D2575DC70189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16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(6/11)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5775" y="2212975"/>
            <a:ext cx="8458200" cy="3556000"/>
          </a:xfrm>
        </p:spPr>
        <p:txBody>
          <a:bodyPr/>
          <a:lstStyle/>
          <a:p>
            <a:pPr marL="0" indent="0">
              <a:buFontTx/>
              <a:buNone/>
            </a:pPr>
            <a:endParaRPr lang="pl-PL" altLang="pl-PL" sz="3000" b="1" smtClean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 algn="ctr">
              <a:buFontTx/>
              <a:buNone/>
            </a:pPr>
            <a:r>
              <a:rPr lang="pl-PL" altLang="pl-PL" sz="3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Ogólna liczba punktów stanowiąca sumę punktów za wszystkie kategorie</a:t>
            </a:r>
          </a:p>
          <a:p>
            <a:pPr marL="0" indent="0">
              <a:buFontTx/>
              <a:buNone/>
            </a:pPr>
            <a:r>
              <a:rPr lang="pl-PL" altLang="pl-PL" sz="30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	</a:t>
            </a:r>
          </a:p>
          <a:p>
            <a:pPr marL="0" indent="0" algn="ctr">
              <a:buFontTx/>
              <a:buNone/>
            </a:pPr>
            <a:r>
              <a:rPr lang="pl-PL" altLang="pl-PL" sz="3000" b="1" smtClean="0">
                <a:solidFill>
                  <a:srgbClr val="002060"/>
                </a:solidFill>
                <a:cs typeface="Times New Roman" panose="02020603050405020304" pitchFamily="18" charset="0"/>
              </a:rPr>
              <a:t>PUNKTY=K1+K2+K3+K4+K5+K6</a:t>
            </a:r>
          </a:p>
          <a:p>
            <a:pPr marL="0" indent="0">
              <a:buFontTx/>
              <a:buNone/>
            </a:pPr>
            <a:endParaRPr lang="pl-PL" altLang="pl-PL" sz="3000" b="1" smtClean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2355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F387B17-DF0E-4A99-ACC0-93D996B988B3}" type="slidenum">
              <a:rPr kumimoji="0"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(7/11)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8400"/>
            <a:ext cx="8267700" cy="355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Przy dokonywaniu doboru poszczególnych środków bezpieczeństwa fizycznego </a:t>
            </a:r>
            <a:r>
              <a:rPr lang="pl-PL" altLang="pl-PL" b="1" smtClean="0">
                <a:solidFill>
                  <a:srgbClr val="FF0000"/>
                </a:solidFill>
              </a:rPr>
              <a:t>konieczne jest uwzględnienie wymagań określonych w rozporządzeniu, jak też w samej tabeli z części III</a:t>
            </a:r>
            <a:r>
              <a:rPr lang="pl-PL" altLang="pl-PL" smtClean="0"/>
              <a:t> „Klasyfikacja środków bezpieczeństwa fizycznego”.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(8/11)</a:t>
            </a:r>
          </a:p>
        </p:txBody>
      </p:sp>
      <p:sp>
        <p:nvSpPr>
          <p:cNvPr id="2458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031F34D-6CB6-4EBB-9D41-60054BA6FF1C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/>
          </a:p>
        </p:txBody>
      </p:sp>
    </p:spTree>
  </p:cSld>
  <p:clrMapOvr>
    <a:masterClrMapping/>
  </p:clrMapOvr>
  <p:transition spd="med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8213"/>
            <a:ext cx="8305800" cy="4344987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Dobór adekwatnych środków bezpieczeństwa fizycznego </a:t>
            </a:r>
            <a:br>
              <a:rPr lang="pl-PL" altLang="pl-PL" smtClean="0"/>
            </a:br>
            <a:r>
              <a:rPr lang="pl-PL" altLang="pl-PL" smtClean="0"/>
              <a:t>w konkretnym przypadku musi zapewnić uzyskanie zarówno </a:t>
            </a:r>
            <a:r>
              <a:rPr lang="pl-PL" altLang="pl-PL" b="1" smtClean="0">
                <a:solidFill>
                  <a:srgbClr val="FF0000"/>
                </a:solidFill>
              </a:rPr>
              <a:t>minimalnej łącznej sumy punktów wymaganych do osiągnięcia założonego poziomu ochrony informacji niejawnych </a:t>
            </a:r>
            <a:r>
              <a:rPr lang="pl-PL" altLang="pl-PL" smtClean="0"/>
              <a:t>(w zależności od najwyższej klauzuli tajności informacji niejawnych przetwarzanych w danej lokalizacji oraz poziomu zagrożeń), jak również uzyskanie </a:t>
            </a:r>
            <a:r>
              <a:rPr lang="pl-PL" altLang="pl-PL" b="1" smtClean="0">
                <a:solidFill>
                  <a:srgbClr val="FF0000"/>
                </a:solidFill>
              </a:rPr>
              <a:t>minimalnej liczby punktów odpowiadających każdej z grup kategorii środków bezpieczeństwa fizycznego oznaczonych jako „obowiązkowo”.</a:t>
            </a:r>
          </a:p>
        </p:txBody>
      </p:sp>
      <p:sp>
        <p:nvSpPr>
          <p:cNvPr id="2560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C86BC6F-59B2-4B5F-B595-DDC1326A9D4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(9/11)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84363"/>
            <a:ext cx="8535988" cy="49736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Podstawowe wymagania doboru środków bezpieczeństwa określa </a:t>
            </a:r>
            <a:r>
              <a:rPr lang="pl-PL" altLang="pl-PL" b="1" smtClean="0">
                <a:solidFill>
                  <a:srgbClr val="FF0000"/>
                </a:solidFill>
              </a:rPr>
              <a:t>rozporządzenie Rady Ministrów z dnia 29 maja 2012 roku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w sprawie środków bezpieczeństwa fizycznego stosowanych do zabezpieczania informacji niejawnych.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b="1" smtClean="0">
                <a:solidFill>
                  <a:srgbClr val="002060"/>
                </a:solidFill>
              </a:rPr>
              <a:t>Wymienione rozporządzenie w przedmiotowej kwestii nie obowiązuje jednostki organizacyjne, do których zastosowanie mają przepisy właściwych zarządzeń wydanych w trybie art. 47 ust. 3 ustawy.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B7589FD-99FB-4D67-B1FC-DAAA1A29C54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(1/4)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  <a:tabLst>
                <a:tab pos="365125" algn="l"/>
              </a:tabLst>
            </a:pPr>
            <a:r>
              <a:rPr lang="pl-PL" altLang="pl-PL" smtClean="0"/>
              <a:t>W przypadku gdy liczba punktów uzyskanych po zastosowaniu środka należącego do grup kategorii oznaczonych jako „obowiązkowo” jest </a:t>
            </a:r>
            <a:r>
              <a:rPr lang="pl-PL" altLang="pl-PL" b="1" smtClean="0">
                <a:solidFill>
                  <a:srgbClr val="FF0000"/>
                </a:solidFill>
              </a:rPr>
              <a:t>mniejsza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od minimalnej łącznej sumy punktów wymaganych do osiągnięcia założonego poziomu ochrony informacji niejawnych, należy zastosować środki z kategorii oznaczonych </a:t>
            </a:r>
            <a:r>
              <a:rPr lang="pl-PL" altLang="pl-PL" b="1" smtClean="0">
                <a:solidFill>
                  <a:srgbClr val="FF0000"/>
                </a:solidFill>
              </a:rPr>
              <a:t>„dodatkowo” </a:t>
            </a:r>
            <a:r>
              <a:rPr lang="pl-PL" altLang="pl-PL" smtClean="0"/>
              <a:t>zapewniające uzyskanie minimalnej łącznej sumy punktów.</a:t>
            </a:r>
          </a:p>
          <a:p>
            <a:pPr marL="0" indent="0" algn="just">
              <a:lnSpc>
                <a:spcPct val="120000"/>
              </a:lnSpc>
              <a:buFontTx/>
              <a:buNone/>
              <a:tabLst>
                <a:tab pos="365125" algn="l"/>
              </a:tabLst>
            </a:pPr>
            <a:endParaRPr lang="pl-PL" altLang="pl-PL" smtClean="0"/>
          </a:p>
        </p:txBody>
      </p:sp>
      <p:sp>
        <p:nvSpPr>
          <p:cNvPr id="2662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3F0B8D1-7DF2-4117-B898-12F256C6E51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(10/11)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890713"/>
            <a:ext cx="8669337" cy="4776787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Certyfikaty przyznane wyposażeniu i urządzeniom służącym ochronie informacji niejawnych wydane przed dniem wejścia </a:t>
            </a:r>
            <a:br>
              <a:rPr lang="pl-PL" altLang="pl-PL" smtClean="0"/>
            </a:br>
            <a:r>
              <a:rPr lang="pl-PL" altLang="pl-PL" smtClean="0"/>
              <a:t>w życie rozporządzenia </a:t>
            </a:r>
            <a:r>
              <a:rPr lang="pl-PL" altLang="pl-PL" b="1" smtClean="0">
                <a:solidFill>
                  <a:srgbClr val="FF0000"/>
                </a:solidFill>
              </a:rPr>
              <a:t>zachowują ważność. </a:t>
            </a:r>
            <a:r>
              <a:rPr lang="pl-PL" altLang="pl-PL" smtClean="0"/>
              <a:t>Zgodnie ze stanowiskiem Instytutu Mechaniki Precyzyjnej dotyczy to </a:t>
            </a:r>
            <a:r>
              <a:rPr lang="pl-PL" altLang="pl-PL" b="1" smtClean="0">
                <a:solidFill>
                  <a:srgbClr val="FF0000"/>
                </a:solidFill>
              </a:rPr>
              <a:t>certyfikatów wydanych po wejściu w życie rozporządzenia RM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z dnia 18 października 2005 r. w sprawie organizacji </a:t>
            </a:r>
            <a:br>
              <a:rPr lang="pl-PL" altLang="pl-PL" b="1" smtClean="0">
                <a:solidFill>
                  <a:srgbClr val="FF0000"/>
                </a:solidFill>
              </a:rPr>
            </a:br>
            <a:r>
              <a:rPr lang="pl-PL" altLang="pl-PL" b="1" smtClean="0">
                <a:solidFill>
                  <a:srgbClr val="FF0000"/>
                </a:solidFill>
              </a:rPr>
              <a:t>i funkcjonowania kancelarii tajnych.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Za zastosowanie takich urządzeń przyznaje się liczbę punktów odpowiednio do spełnianych przez nie wymagań określonych </a:t>
            </a:r>
            <a:br>
              <a:rPr lang="pl-PL" altLang="pl-PL" smtClean="0"/>
            </a:br>
            <a:r>
              <a:rPr lang="pl-PL" altLang="pl-PL" smtClean="0"/>
              <a:t>w tabeli z części III „Klasyfikacja środków bezpieczeństwa fizycznego”.</a:t>
            </a:r>
          </a:p>
        </p:txBody>
      </p:sp>
      <p:sp>
        <p:nvSpPr>
          <p:cNvPr id="2765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12E754F-0B4A-4B2B-B761-78B334D6501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Punktacja zastosowanych 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ś.b.f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(11/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100" y="1890713"/>
            <a:ext cx="8750300" cy="4967287"/>
          </a:xfrm>
        </p:spPr>
        <p:txBody>
          <a:bodyPr/>
          <a:lstStyle/>
          <a:p>
            <a:pPr marL="457200" indent="-457200" algn="just">
              <a:lnSpc>
                <a:spcPct val="110000"/>
              </a:lnSpc>
              <a:buFont typeface="+mj-lt"/>
              <a:buAutoNum type="arabicPeriod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Przed wejściem w życie rozporządzenia, tj. </a:t>
            </a:r>
            <a:r>
              <a:rPr lang="pl-PL" b="1" smtClean="0">
                <a:solidFill>
                  <a:srgbClr val="FF0000"/>
                </a:solidFill>
              </a:rPr>
              <a:t>do 3 </a:t>
            </a:r>
            <a:r>
              <a:rPr lang="pl-PL" b="1" dirty="0" smtClean="0">
                <a:solidFill>
                  <a:srgbClr val="FF0000"/>
                </a:solidFill>
              </a:rPr>
              <a:t>lipca 2012 r.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certyfikaty (szafy, zamki do szaf, drzwi, zamki do drzwi, okna),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deklaracje zgodności, świadectwa kwalifikacyjne, certyfikaty (system </a:t>
            </a:r>
            <a:r>
              <a:rPr lang="pl-PL" dirty="0" err="1" smtClean="0"/>
              <a:t>SWiN</a:t>
            </a:r>
            <a:r>
              <a:rPr lang="pl-PL" dirty="0" smtClean="0"/>
              <a:t>, system kontroli dostępu). </a:t>
            </a:r>
          </a:p>
          <a:p>
            <a:pPr marL="457200" indent="-457200" algn="just">
              <a:lnSpc>
                <a:spcPct val="110000"/>
              </a:lnSpc>
              <a:buFont typeface="+mj-lt"/>
              <a:buAutoNum type="arabicPeriod" startAt="2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Po wejściu w życie rozporządzenia, tj. od 4 lipca 2012 r</a:t>
            </a:r>
            <a:r>
              <a:rPr lang="pl-PL" b="1" dirty="0" smtClean="0">
                <a:solidFill>
                  <a:srgbClr val="FF9900"/>
                </a:solidFill>
              </a:rPr>
              <a:t>.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certyfikaty (szafy, zamki do szaf, drzwi, zamki do drzwi, okna, pomieszczenia wzmocnione),</a:t>
            </a:r>
          </a:p>
          <a:p>
            <a:pPr marL="715963" indent="-360363" algn="just">
              <a:lnSpc>
                <a:spcPct val="110000"/>
              </a:lnSpc>
              <a:buFont typeface="Wingdings" panose="05000000000000000000" pitchFamily="2" charset="2"/>
              <a:buChar char="ü"/>
              <a:defRPr/>
            </a:pPr>
            <a:r>
              <a:rPr lang="pl-PL" dirty="0" smtClean="0"/>
              <a:t>poświadczenie zgodności z wymogami rozporządzenia (elektroniczne systemy pomocnicze).</a:t>
            </a:r>
          </a:p>
          <a:p>
            <a:pPr marL="457200" indent="-457200" algn="just">
              <a:lnSpc>
                <a:spcPct val="110000"/>
              </a:lnSpc>
              <a:buFont typeface="+mj-lt"/>
              <a:buAutoNum type="arabicPeriod" startAt="2"/>
              <a:defRPr/>
            </a:pPr>
            <a:endParaRPr lang="pl-PL" dirty="0" smtClean="0"/>
          </a:p>
        </p:txBody>
      </p:sp>
      <p:sp>
        <p:nvSpPr>
          <p:cNvPr id="2867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2905645-3357-4DC3-B57C-D77BACDE505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Wymagane dokumenty w ramach kontroli ABW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29699" name="Symbol zastępczy zawartości 2"/>
          <p:cNvSpPr>
            <a:spLocks noGrp="1"/>
          </p:cNvSpPr>
          <p:nvPr>
            <p:ph idx="1"/>
          </p:nvPr>
        </p:nvSpPr>
        <p:spPr>
          <a:xfrm>
            <a:off x="419100" y="2235200"/>
            <a:ext cx="8458200" cy="4419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Środki bezpieczeństwa fizycznego dobiera się w zależności od poziomu zagrożeń oraz najwyższej klauzuli tajności.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Przy doborze środków uwzględnia się przepisy ustawy oraz aktów wykonawczych.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Przyznanie punktów każdemu środkowi powinno mieć odzwierciedlenie w stosownej dokumentacji (dokumentacja budowlana, certyfikaty, poświadczenia zgodności).</a:t>
            </a:r>
          </a:p>
        </p:txBody>
      </p:sp>
      <p:sp>
        <p:nvSpPr>
          <p:cNvPr id="2970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730DAEF-95BF-471D-AF29-F2A30EA4137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2032000"/>
            <a:ext cx="8269288" cy="482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</a:pPr>
            <a:r>
              <a:rPr lang="pl-PL" altLang="pl-PL" smtClean="0"/>
              <a:t>Metodyka doboru środków bezpieczeństwa fizycznego stanowi </a:t>
            </a:r>
            <a:r>
              <a:rPr lang="pl-PL" altLang="pl-PL" b="1" smtClean="0">
                <a:solidFill>
                  <a:srgbClr val="FF0000"/>
                </a:solidFill>
              </a:rPr>
              <a:t>załącznik nr 2 do przedmiotowego rozporządzenia</a:t>
            </a:r>
            <a:r>
              <a:rPr lang="pl-PL" altLang="pl-PL" smtClean="0"/>
              <a:t>.</a:t>
            </a:r>
          </a:p>
          <a:p>
            <a:pPr marL="0" indent="0" algn="just">
              <a:lnSpc>
                <a:spcPct val="150000"/>
              </a:lnSpc>
              <a:spcBef>
                <a:spcPts val="1800"/>
              </a:spcBef>
              <a:buFontTx/>
              <a:buNone/>
            </a:pPr>
            <a:r>
              <a:rPr lang="pl-PL" altLang="pl-PL" smtClean="0"/>
              <a:t>Część III tegoż załącznika, tj. „Klasyfikacja środków bezpieczeństwa fizycznego” określa środki bezpieczeństwa fizycznego, które zostały podzielone na </a:t>
            </a:r>
            <a:r>
              <a:rPr lang="pl-PL" altLang="pl-PL" b="1" smtClean="0">
                <a:solidFill>
                  <a:srgbClr val="FF0000"/>
                </a:solidFill>
              </a:rPr>
              <a:t>6 kategorii</a:t>
            </a:r>
            <a:r>
              <a:rPr lang="pl-PL" altLang="pl-PL" smtClean="0"/>
              <a:t>, z których każda dotyczy określonego aspektu bezpieczeństwa fizycznego.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E852D88-6554-4F39-9F5D-7CD424C4265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(2/4)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1758950"/>
            <a:ext cx="8736013" cy="5099050"/>
          </a:xfrm>
        </p:spPr>
        <p:txBody>
          <a:bodyPr/>
          <a:lstStyle/>
          <a:p>
            <a:pPr marL="0" indent="0" algn="just">
              <a:buFontTx/>
              <a:buNone/>
              <a:tabLst>
                <a:tab pos="2335213" algn="l"/>
              </a:tabLst>
            </a:pPr>
            <a:r>
              <a:rPr lang="pl-PL" altLang="pl-PL" smtClean="0"/>
              <a:t>Poszczególne kategorie to: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K1</a:t>
            </a:r>
            <a:r>
              <a:rPr lang="pl-PL" altLang="pl-PL" smtClean="0"/>
              <a:t>: Szafy do przechowywania informacji  niejawnych;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K2</a:t>
            </a:r>
            <a:r>
              <a:rPr lang="pl-PL" altLang="pl-PL" smtClean="0"/>
              <a:t>: Pomieszczenia;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K3</a:t>
            </a:r>
            <a:r>
              <a:rPr lang="pl-PL" altLang="pl-PL" smtClean="0"/>
              <a:t>: Budynki;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K4</a:t>
            </a:r>
            <a:r>
              <a:rPr lang="pl-PL" altLang="pl-PL" smtClean="0"/>
              <a:t>: Kontrola dostępu;</a:t>
            </a:r>
          </a:p>
          <a:p>
            <a:pPr marL="0" indent="0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K5</a:t>
            </a:r>
            <a:r>
              <a:rPr lang="pl-PL" altLang="pl-PL" smtClean="0"/>
              <a:t>: Personel bezpieczeństwa i systemy sygnalizacji </a:t>
            </a:r>
          </a:p>
          <a:p>
            <a:pPr marL="0" indent="0">
              <a:buFont typeface="Wingdings" panose="05000000000000000000" pitchFamily="2" charset="2"/>
              <a:buNone/>
              <a:tabLst>
                <a:tab pos="2335213" algn="l"/>
              </a:tabLst>
            </a:pPr>
            <a:r>
              <a:rPr lang="pl-PL" altLang="pl-PL" smtClean="0"/>
              <a:t>	napadu i włamania;</a:t>
            </a:r>
          </a:p>
          <a:p>
            <a:pPr marL="0" indent="0" algn="just">
              <a:buFont typeface="Wingdings" panose="05000000000000000000" pitchFamily="2" charset="2"/>
              <a:buChar char="ü"/>
              <a:tabLst>
                <a:tab pos="2335213" algn="l"/>
              </a:tabLst>
            </a:pPr>
            <a:r>
              <a:rPr lang="pl-PL" altLang="pl-PL" b="1" smtClean="0">
                <a:solidFill>
                  <a:srgbClr val="FFCC66"/>
                </a:solidFill>
              </a:rPr>
              <a:t>  </a:t>
            </a:r>
            <a:r>
              <a:rPr lang="pl-PL" altLang="pl-PL" b="1" smtClean="0">
                <a:solidFill>
                  <a:srgbClr val="FF0000"/>
                </a:solidFill>
              </a:rPr>
              <a:t>Kategoria K6</a:t>
            </a:r>
            <a:r>
              <a:rPr lang="pl-PL" altLang="pl-PL" smtClean="0"/>
              <a:t>: Granice.</a:t>
            </a:r>
          </a:p>
          <a:p>
            <a:pPr marL="0" indent="0" algn="just">
              <a:buFontTx/>
              <a:buNone/>
              <a:tabLst>
                <a:tab pos="2335213" algn="l"/>
              </a:tabLst>
            </a:pPr>
            <a:endParaRPr lang="pl-PL" altLang="pl-PL" sz="1000" smtClean="0"/>
          </a:p>
          <a:p>
            <a:pPr marL="0" indent="0" algn="just">
              <a:buFontTx/>
              <a:buNone/>
              <a:tabLst>
                <a:tab pos="2335213" algn="l"/>
              </a:tabLst>
            </a:pPr>
            <a:r>
              <a:rPr lang="pl-PL" altLang="pl-PL" smtClean="0"/>
              <a:t>Każdemu ze środków z poszczególnych kategorii przypisano określoną liczbę punktów.</a:t>
            </a:r>
          </a:p>
        </p:txBody>
      </p:sp>
      <p:sp>
        <p:nvSpPr>
          <p:cNvPr id="1024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549C8E2-C400-4E5D-A2D0-856D323B049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(3/4)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1663"/>
            <a:ext cx="8458200" cy="4986337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smtClean="0"/>
              <a:t>Pierwszym etapem procesu doboru środków bezpieczeństwa fizycznego jest odczytanie z tabeli w części II „Podstawowe wymagania bezpieczeństwa fizycznego” </a:t>
            </a:r>
            <a:r>
              <a:rPr lang="pl-PL" altLang="pl-PL" b="1" smtClean="0">
                <a:solidFill>
                  <a:srgbClr val="FF0000"/>
                </a:solidFill>
              </a:rPr>
              <a:t>minimalnej łącznej sumy punktów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wymaganych do osiągnięcia założonego poziomu ochrony informacji w wyniku zastosowania odpowiednich kombinacji środków bezpieczeństwa fizycznego.</a:t>
            </a:r>
          </a:p>
          <a:p>
            <a:pPr marL="0" indent="0" algn="just">
              <a:lnSpc>
                <a:spcPct val="11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1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Liczba wymaganych do uzyskania punktów zależy od najwyższej klauzuli tajności informacji niejawnych przetwarzanych w danej lokalizacji oraz poziomu zagrożeń</a:t>
            </a:r>
            <a:r>
              <a:rPr lang="pl-PL" altLang="pl-PL" smtClean="0"/>
              <a:t>, określonego wcześniej stosownie do odpowiednich dyspozycji zawartych  w rozporządzeniu.</a:t>
            </a:r>
          </a:p>
        </p:txBody>
      </p:sp>
      <p:sp>
        <p:nvSpPr>
          <p:cNvPr id="11267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8F102AD-F447-4B40-94EA-0525D7FE7EE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Metodyka doboru </a:t>
            </a:r>
            <a:r>
              <a:rPr lang="pl-PL" dirty="0" err="1" smtClean="0">
                <a:cs typeface="Times New Roman" pitchFamily="18" charset="0"/>
              </a:rPr>
              <a:t>ś.b.f</a:t>
            </a:r>
            <a:r>
              <a:rPr lang="pl-PL" dirty="0" smtClean="0">
                <a:cs typeface="Times New Roman" pitchFamily="18" charset="0"/>
              </a:rPr>
              <a:t>. (4/</a:t>
            </a:r>
            <a:r>
              <a:rPr lang="pl-PL" dirty="0" err="1" smtClean="0">
                <a:cs typeface="Times New Roman" pitchFamily="18" charset="0"/>
              </a:rPr>
              <a:t>4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86" name="Group 94"/>
          <p:cNvGraphicFramePr>
            <a:graphicFrameLocks noGrp="1"/>
          </p:cNvGraphicFramePr>
          <p:nvPr>
            <p:ph idx="1"/>
          </p:nvPr>
        </p:nvGraphicFramePr>
        <p:xfrm>
          <a:off x="457200" y="2214563"/>
          <a:ext cx="8229600" cy="3765550"/>
        </p:xfrm>
        <a:graphic>
          <a:graphicData uri="http://schemas.openxmlformats.org/drawingml/2006/table">
            <a:tbl>
              <a:tblPr/>
              <a:tblGrid>
                <a:gridCol w="424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9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5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381000" marR="0" lvl="0" indent="-381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43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0" marR="0" lvl="0" indent="-381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77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ŚCIŚLE TAJNE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315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K1+K2+K3*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24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K4+K5**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0373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329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4A810F09-E3FF-4849-A381-AA61335070DE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6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12330" name="pole tekstowe 4"/>
          <p:cNvSpPr txBox="1">
            <a:spLocks noChangeArrowheads="1"/>
          </p:cNvSpPr>
          <p:nvPr/>
        </p:nvSpPr>
        <p:spPr bwMode="auto">
          <a:xfrm>
            <a:off x="393700" y="6088063"/>
            <a:ext cx="67532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 - tylko jedna z wartości może być równa 0</a:t>
            </a:r>
          </a:p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** - żadna z wartości nie może być mniejsza od 2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(1/4)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09" name="Group 93"/>
          <p:cNvGraphicFramePr>
            <a:graphicFrameLocks noGrp="1"/>
          </p:cNvGraphicFramePr>
          <p:nvPr>
            <p:ph idx="1"/>
          </p:nvPr>
        </p:nvGraphicFramePr>
        <p:xfrm>
          <a:off x="457200" y="2243138"/>
          <a:ext cx="8270875" cy="3973512"/>
        </p:xfrm>
        <a:graphic>
          <a:graphicData uri="http://schemas.openxmlformats.org/drawingml/2006/table">
            <a:tbl>
              <a:tblPr/>
              <a:tblGrid>
                <a:gridCol w="424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3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7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2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95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TAJNE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8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918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K4+K5***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909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353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8E74A20D-3C1B-46AC-949C-C9C8EBF90EC6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7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13354" name="pole tekstowe 4"/>
          <p:cNvSpPr txBox="1">
            <a:spLocks noChangeArrowheads="1"/>
          </p:cNvSpPr>
          <p:nvPr/>
        </p:nvSpPr>
        <p:spPr bwMode="auto">
          <a:xfrm>
            <a:off x="393700" y="6457950"/>
            <a:ext cx="6753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r>
              <a:rPr lang="pl-PL" altLang="pl-PL" sz="2000">
                <a:cs typeface="Times New Roman" panose="02020603050405020304" pitchFamily="18" charset="0"/>
              </a:rPr>
              <a:t>*** - żadna z wartości nie może być równa 0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(2/4)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31" name="Group 91"/>
          <p:cNvGraphicFramePr>
            <a:graphicFrameLocks noGrp="1"/>
          </p:cNvGraphicFramePr>
          <p:nvPr>
            <p:ph idx="1"/>
          </p:nvPr>
        </p:nvGraphicFramePr>
        <p:xfrm>
          <a:off x="471488" y="2159000"/>
          <a:ext cx="8248650" cy="3905250"/>
        </p:xfrm>
        <a:graphic>
          <a:graphicData uri="http://schemas.openxmlformats.org/drawingml/2006/table">
            <a:tbl>
              <a:tblPr/>
              <a:tblGrid>
                <a:gridCol w="419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8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9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7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729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POUFNE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912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99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K4+K5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066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16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377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EF4C24DF-7CE1-4CAF-963B-CD83848B779B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8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(3/4)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45" name="Group 81"/>
          <p:cNvGraphicFramePr>
            <a:graphicFrameLocks noGrp="1"/>
          </p:cNvGraphicFramePr>
          <p:nvPr>
            <p:ph idx="1"/>
          </p:nvPr>
        </p:nvGraphicFramePr>
        <p:xfrm>
          <a:off x="442913" y="2439988"/>
          <a:ext cx="8229600" cy="3357562"/>
        </p:xfrm>
        <a:graphic>
          <a:graphicData uri="http://schemas.openxmlformats.org/drawingml/2006/table">
            <a:tbl>
              <a:tblPr/>
              <a:tblGrid>
                <a:gridCol w="419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3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57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Najwyższa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klauzula </a:t>
                      </a: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tajności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informacji przetwarzanych </a:t>
                      </a:r>
                      <a:b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</a:b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 jednostce organizacyjnej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POZIOM ZAGROŻEŃ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45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NISKI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ŚREDNI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WYSOKI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387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ZASTRZEŻONE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1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Obowiązkowo</a:t>
                      </a: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: kategorie K1+K2+K3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Dodatkowo: kategoria K4, K5 lub K6</a:t>
                      </a:r>
                      <a:endParaRPr kumimoji="0" lang="pl-PL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Arial" charset="0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_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715">
                <a:tc>
                  <a:txBody>
                    <a:bodyPr/>
                    <a:lstStyle/>
                    <a:p>
                      <a:pPr marL="381000" marR="0" lvl="0" indent="-3810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Łącznie suma punktów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396" name="Symbol zastępczy numeru slajdu 2"/>
          <p:cNvSpPr>
            <a:spLocks noGrp="1"/>
          </p:cNvSpPr>
          <p:nvPr>
            <p:ph type="sldNum" sz="quarter" idx="12"/>
          </p:nvPr>
        </p:nvSpPr>
        <p:spPr>
          <a:xfrm>
            <a:off x="7023100" y="6497638"/>
            <a:ext cx="1905000" cy="3603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Clr>
                <a:schemeClr val="tx1"/>
              </a:buClr>
              <a:buFont typeface="Symbol" panose="05050102010706020507" pitchFamily="18" charset="2"/>
              <a:buNone/>
            </a:pPr>
            <a:fld id="{F4C35CCD-4EAF-4BF2-8FD6-ED3EE1D416B2}" type="slidenum">
              <a:rPr lang="en-US" altLang="pl-PL" sz="1400" smtClean="0">
                <a:cs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20000"/>
                </a:spcBef>
                <a:buClr>
                  <a:schemeClr val="tx1"/>
                </a:buClr>
                <a:buFont typeface="Symbol" panose="05050102010706020507" pitchFamily="18" charset="2"/>
                <a:buNone/>
              </a:pPr>
              <a:t>9</a:t>
            </a:fld>
            <a:endParaRPr lang="en-US" altLang="pl-PL" sz="1400" smtClean="0"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Podstawowe wymagania bezpieczeństwa fizycznego (4/</a:t>
            </a:r>
            <a:r>
              <a:rPr lang="pl-PL" sz="3000" kern="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pl-PL" sz="30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7265</TotalTime>
  <Words>1499</Words>
  <Application>Microsoft Office PowerPoint</Application>
  <PresentationFormat>Pokaz na ekranie (4:3)</PresentationFormat>
  <Paragraphs>215</Paragraphs>
  <Slides>23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METODYKA DOBORU ŚRODKÓW BEZPIECZEŃSTWA FIZYCZNEGO</vt:lpstr>
      <vt:lpstr>Metodyka doboru ś.b.f. (1/4)</vt:lpstr>
      <vt:lpstr>Metodyka doboru ś.b.f. (2/4)</vt:lpstr>
      <vt:lpstr>Metodyka doboru ś.b.f. (3/4)</vt:lpstr>
      <vt:lpstr>Metodyka doboru ś.b.f. (4/4)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253</cp:revision>
  <cp:lastPrinted>1999-06-07T07:49:35Z</cp:lastPrinted>
  <dcterms:created xsi:type="dcterms:W3CDTF">1999-03-01T08:43:28Z</dcterms:created>
  <dcterms:modified xsi:type="dcterms:W3CDTF">2026-01-16T09:38:31Z</dcterms:modified>
</cp:coreProperties>
</file>