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3" r:id="rId1"/>
  </p:sldMasterIdLst>
  <p:notesMasterIdLst>
    <p:notesMasterId r:id="rId32"/>
  </p:notesMasterIdLst>
  <p:handoutMasterIdLst>
    <p:handoutMasterId r:id="rId33"/>
  </p:handoutMasterIdLst>
  <p:sldIdLst>
    <p:sldId id="297" r:id="rId2"/>
    <p:sldId id="346" r:id="rId3"/>
    <p:sldId id="347" r:id="rId4"/>
    <p:sldId id="348" r:id="rId5"/>
    <p:sldId id="363" r:id="rId6"/>
    <p:sldId id="349" r:id="rId7"/>
    <p:sldId id="350" r:id="rId8"/>
    <p:sldId id="364" r:id="rId9"/>
    <p:sldId id="351" r:id="rId10"/>
    <p:sldId id="352" r:id="rId11"/>
    <p:sldId id="365" r:id="rId12"/>
    <p:sldId id="353" r:id="rId13"/>
    <p:sldId id="366" r:id="rId14"/>
    <p:sldId id="354" r:id="rId15"/>
    <p:sldId id="367" r:id="rId16"/>
    <p:sldId id="355" r:id="rId17"/>
    <p:sldId id="383" r:id="rId18"/>
    <p:sldId id="384" r:id="rId19"/>
    <p:sldId id="380" r:id="rId20"/>
    <p:sldId id="356" r:id="rId21"/>
    <p:sldId id="357" r:id="rId22"/>
    <p:sldId id="358" r:id="rId23"/>
    <p:sldId id="359" r:id="rId24"/>
    <p:sldId id="374" r:id="rId25"/>
    <p:sldId id="375" r:id="rId26"/>
    <p:sldId id="376" r:id="rId27"/>
    <p:sldId id="377" r:id="rId28"/>
    <p:sldId id="378" r:id="rId29"/>
    <p:sldId id="379" r:id="rId30"/>
    <p:sldId id="372" r:id="rId31"/>
  </p:sldIdLst>
  <p:sldSz cx="9144000" cy="6858000" type="screen4x3"/>
  <p:notesSz cx="6797675" cy="987425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umimoji="1" sz="20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umimoji="1" sz="20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umimoji="1" sz="20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umimoji="1" sz="20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0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FF9900"/>
    <a:srgbClr val="FFCC66"/>
    <a:srgbClr val="00CCFF"/>
    <a:srgbClr val="CECECE"/>
    <a:srgbClr val="D0D0D0"/>
    <a:srgbClr val="CDCDCD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294" autoAdjust="0"/>
    <p:restoredTop sz="94629" autoAdjust="0"/>
  </p:normalViewPr>
  <p:slideViewPr>
    <p:cSldViewPr snapToGrid="0">
      <p:cViewPr varScale="1">
        <p:scale>
          <a:sx n="84" d="100"/>
          <a:sy n="84" d="100"/>
        </p:scale>
        <p:origin x="730" y="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28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9" d="100"/>
          <a:sy n="49" d="100"/>
        </p:scale>
        <p:origin x="-2922" y="-114"/>
      </p:cViewPr>
      <p:guideLst>
        <p:guide orient="horz" pos="3110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buClrTx/>
              <a:buSzTx/>
              <a:buFontTx/>
              <a:buNone/>
              <a:defRPr kumimoji="0" sz="1200">
                <a:effectLst/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863" y="0"/>
            <a:ext cx="294481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SzTx/>
              <a:buFontTx/>
              <a:buNone/>
              <a:defRPr kumimoji="0" sz="1200">
                <a:effectLst/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83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80538"/>
            <a:ext cx="2944813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buClrTx/>
              <a:buSzTx/>
              <a:buFontTx/>
              <a:buNone/>
              <a:defRPr kumimoji="0" sz="1200">
                <a:effectLst/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83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863" y="9380538"/>
            <a:ext cx="2944812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kumimoji="0"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5D9C422-3D6D-49BB-A6D8-81ADCE08E6F6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buClrTx/>
              <a:buSzTx/>
              <a:buFontTx/>
              <a:buNone/>
              <a:defRPr kumimoji="0" sz="1200">
                <a:effectLst/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863" y="0"/>
            <a:ext cx="294481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SzTx/>
              <a:buFontTx/>
              <a:buNone/>
              <a:defRPr kumimoji="0" sz="1200">
                <a:effectLst/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1863" y="741363"/>
            <a:ext cx="4935537" cy="37020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691063"/>
            <a:ext cx="4984750" cy="444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noProof="0" smtClean="0"/>
              <a:t>Kliknij, aby edytować style wzorca tekstu</a:t>
            </a:r>
          </a:p>
          <a:p>
            <a:pPr lvl="1"/>
            <a:r>
              <a:rPr lang="pl-PL" noProof="0" smtClean="0"/>
              <a:t>Drugi poziom</a:t>
            </a:r>
          </a:p>
          <a:p>
            <a:pPr lvl="2"/>
            <a:r>
              <a:rPr lang="pl-PL" noProof="0" smtClean="0"/>
              <a:t>Trzeci poziom</a:t>
            </a:r>
          </a:p>
          <a:p>
            <a:pPr lvl="3"/>
            <a:r>
              <a:rPr lang="pl-PL" noProof="0" smtClean="0"/>
              <a:t>Czwarty poziom</a:t>
            </a:r>
          </a:p>
          <a:p>
            <a:pPr lvl="4"/>
            <a:r>
              <a:rPr lang="pl-PL" noProof="0" smtClean="0"/>
              <a:t>Piąty poziom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80538"/>
            <a:ext cx="2944813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buClrTx/>
              <a:buSzTx/>
              <a:buFontTx/>
              <a:buNone/>
              <a:defRPr kumimoji="0" sz="1200">
                <a:effectLst/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863" y="9380538"/>
            <a:ext cx="2944812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kumimoji="0"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016DD642-042B-49F8-B770-FB702D7CC3CA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ymbol zastępczy obrazu slajd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Symbol zastępczy notatek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/>
          </a:p>
        </p:txBody>
      </p:sp>
      <p:sp>
        <p:nvSpPr>
          <p:cNvPr id="6148" name="Symbol zastępczy numeru slajdu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C08060E9-08F6-45CB-B826-C0B9A2B67BF6}" type="slidenum">
              <a:rPr kumimoji="0" lang="pl-PL" altLang="pl-PL" smtClean="0"/>
              <a:pPr>
                <a:spcBef>
                  <a:spcPct val="0"/>
                </a:spcBef>
              </a:pPr>
              <a:t>1</a:t>
            </a:fld>
            <a:endParaRPr kumimoji="0" lang="pl-PL" altLang="pl-PL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ymbol zastępczy obrazu slajdu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23555" name="Symbol zastępczy notatek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ymbol zastępczy obrazu slajdu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25603" name="Symbol zastępczy notatek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457200"/>
            <a:ext cx="917575" cy="128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1828800" y="914400"/>
            <a:ext cx="65532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buClr>
                <a:schemeClr val="tx1"/>
              </a:buClr>
              <a:buSzPct val="75000"/>
              <a:buFont typeface="Symbol" pitchFamily="18" charset="2"/>
              <a:buChar char="Þ"/>
              <a:defRPr/>
            </a:pPr>
            <a:endParaRPr lang="pl-PL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6" name="Line 9"/>
          <p:cNvSpPr>
            <a:spLocks noChangeShapeType="1"/>
          </p:cNvSpPr>
          <p:nvPr/>
        </p:nvSpPr>
        <p:spPr bwMode="auto">
          <a:xfrm>
            <a:off x="1828800" y="990600"/>
            <a:ext cx="65532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buClr>
                <a:schemeClr val="tx1"/>
              </a:buClr>
              <a:buSzPct val="75000"/>
              <a:buFont typeface="Symbol" pitchFamily="18" charset="2"/>
              <a:buChar char="Þ"/>
              <a:defRPr/>
            </a:pPr>
            <a:endParaRPr lang="pl-PL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2133600" y="304800"/>
            <a:ext cx="57673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000" tIns="0" rIns="18000" bIns="0"/>
          <a:lstStyle/>
          <a:p>
            <a:pPr algn="ctr">
              <a:defRPr/>
            </a:pPr>
            <a:r>
              <a:rPr lang="pl-PL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Biuro Bezpieczeństwa Łączności i Informatyki</a:t>
            </a:r>
          </a:p>
          <a:p>
            <a:pPr algn="ctr">
              <a:defRPr/>
            </a:pPr>
            <a:r>
              <a:rPr lang="pl-PL" sz="1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 Urząd Ochrony Państwa </a:t>
            </a:r>
          </a:p>
        </p:txBody>
      </p:sp>
      <p:sp>
        <p:nvSpPr>
          <p:cNvPr id="849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057400"/>
            <a:ext cx="7772400" cy="1219200"/>
          </a:xfrm>
        </p:spPr>
        <p:txBody>
          <a:bodyPr anchor="b"/>
          <a:lstStyle>
            <a:lvl1pPr>
              <a:defRPr sz="1700"/>
            </a:lvl1pPr>
          </a:lstStyle>
          <a:p>
            <a:r>
              <a:rPr lang="pl-PL"/>
              <a:t>Kliknij, aby edytować styl tytułu z Wzorca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pl-PL"/>
              <a:t>Kliknij, aby edytować styl podtytułu z Wzorca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 sz="1400" i="0">
                <a:solidFill>
                  <a:srgbClr val="CCECFF"/>
                </a:solidFill>
                <a:latin typeface="+mn-lt"/>
              </a:defRPr>
            </a:lvl1pPr>
          </a:lstStyle>
          <a:p>
            <a:pPr>
              <a:defRPr/>
            </a:pPr>
            <a:fld id="{0247D413-C11A-441A-857B-399C61B28001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buClrTx/>
              <a:buSzTx/>
              <a:buFontTx/>
              <a:buNone/>
              <a:defRPr kumimoji="0" u="none">
                <a:solidFill>
                  <a:srgbClr val="CCECFF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>
                <a:solidFill>
                  <a:srgbClr val="CCECFF"/>
                </a:solidFill>
              </a:defRPr>
            </a:lvl1pPr>
          </a:lstStyle>
          <a:p>
            <a:pPr>
              <a:defRPr/>
            </a:pPr>
            <a:fld id="{DF5D097F-62F0-4206-BE67-43B6527E4767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1693310975"/>
      </p:ext>
    </p:extLst>
  </p:cSld>
  <p:clrMapOvr>
    <a:masterClrMapping/>
  </p:clrMapOvr>
  <p:transition spd="med"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52917A-1E75-4F8C-8B8C-7A830791D64A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380102-7E3F-4C71-93E4-BCF940D49492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4531398"/>
      </p:ext>
    </p:extLst>
  </p:cSld>
  <p:clrMapOvr>
    <a:masterClrMapping/>
  </p:clrMapOvr>
  <p:transition spd="med"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800850" y="1073150"/>
            <a:ext cx="2114550" cy="4921250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1073150"/>
            <a:ext cx="6191250" cy="4921250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DAA49C-5AE8-4049-978D-9AFF94069F15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6A3FA-BCF7-49A9-9B8F-0E206B9D1920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1203763"/>
      </p:ext>
    </p:extLst>
  </p:cSld>
  <p:clrMapOvr>
    <a:masterClrMapping/>
  </p:clrMapOvr>
  <p:transition spd="med"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Kliknij, aby edytować styl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218CF2-7432-43F5-B727-172855BD71BD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9E8E70-9695-4310-BD6B-7AD0F8F21F70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0861527"/>
      </p:ext>
    </p:extLst>
  </p:cSld>
  <p:clrMapOvr>
    <a:masterClrMapping/>
  </p:clrMapOvr>
  <p:transition spd="med"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7CB7EE-0178-49BB-A99B-8984A5F71E45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437C78-3220-4790-ABBC-D977E8E29F61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436666"/>
      </p:ext>
    </p:extLst>
  </p:cSld>
  <p:clrMapOvr>
    <a:masterClrMapping/>
  </p:clrMapOvr>
  <p:transition spd="med"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2438400"/>
            <a:ext cx="4152900" cy="3556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762500" y="2438400"/>
            <a:ext cx="4152900" cy="3556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711AC3-9E21-474E-9363-E78BB66DC756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452044-87CA-4CA1-A40C-3A06BA2E406B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313153"/>
      </p:ext>
    </p:extLst>
  </p:cSld>
  <p:clrMapOvr>
    <a:masterClrMapping/>
  </p:clrMapOvr>
  <p:transition spd="med"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590E9D-2541-4999-B7D3-A654BB200728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13677F-37E9-486D-80EA-248274FEFA70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9805319"/>
      </p:ext>
    </p:extLst>
  </p:cSld>
  <p:clrMapOvr>
    <a:masterClrMapping/>
  </p:clrMapOvr>
  <p:transition spd="med"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B20721-1D75-4ED8-B587-9603CB9EDA89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09F8A5-DFBE-4885-8902-95BC3E126B53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76554"/>
      </p:ext>
    </p:extLst>
  </p:cSld>
  <p:clrMapOvr>
    <a:masterClrMapping/>
  </p:clrMapOvr>
  <p:transition spd="med"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4ADDC9-41C4-4E34-89D6-906A9E7A4EDA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C6B6BE-CCFD-41A3-81A1-F1CCA5D6179A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7687576"/>
      </p:ext>
    </p:extLst>
  </p:cSld>
  <p:clrMapOvr>
    <a:masterClrMapping/>
  </p:clrMapOvr>
  <p:transition spd="med"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4F1137-288C-4D1E-B158-6DFC7B599CCE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1D5B1D-CE35-4AA3-AD24-598E7EBDBFBA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5460196"/>
      </p:ext>
    </p:extLst>
  </p:cSld>
  <p:clrMapOvr>
    <a:masterClrMapping/>
  </p:clrMapOvr>
  <p:transition spd="med"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31BED3-6835-45E2-A571-44DF8B26A9F8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C58B0F-8942-41B2-9750-F2BEC721B9DF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7892966"/>
      </p:ext>
    </p:extLst>
  </p:cSld>
  <p:clrMapOvr>
    <a:masterClrMapping/>
  </p:clrMapOvr>
  <p:transition spd="med"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38400"/>
            <a:ext cx="8458200" cy="355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l-PL" smtClean="0"/>
              <a:t>Kliknij, aby edytować style tekstu z Wzorca</a:t>
            </a:r>
          </a:p>
          <a:p>
            <a:pPr lvl="1"/>
            <a:r>
              <a:rPr lang="en-US" altLang="pl-PL" smtClean="0"/>
              <a:t>Drugi poziom</a:t>
            </a:r>
          </a:p>
          <a:p>
            <a:pPr lvl="2"/>
            <a:r>
              <a:rPr lang="en-US" altLang="pl-PL" smtClean="0"/>
              <a:t>Trzeci poziom</a:t>
            </a:r>
          </a:p>
          <a:p>
            <a:pPr lvl="3"/>
            <a:r>
              <a:rPr lang="en-US" altLang="pl-PL" smtClean="0"/>
              <a:t>Czwarty poziom</a:t>
            </a:r>
          </a:p>
          <a:p>
            <a:pPr lvl="4"/>
            <a:r>
              <a:rPr lang="en-US" altLang="pl-PL" smtClean="0"/>
              <a:t>Piąty poziom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543675"/>
            <a:ext cx="3116263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50000"/>
              </a:spcBef>
              <a:buClrTx/>
              <a:buSzTx/>
              <a:buFontTx/>
              <a:buNone/>
              <a:defRPr kumimoji="0" sz="1200" i="1">
                <a:solidFill>
                  <a:srgbClr val="000000"/>
                </a:solidFill>
                <a:effectLst/>
                <a:cs typeface="+mn-cs"/>
              </a:defRPr>
            </a:lvl1pPr>
          </a:lstStyle>
          <a:p>
            <a:pPr>
              <a:defRPr/>
            </a:pPr>
            <a:fld id="{8DFB6442-94AF-417D-9801-483EC49D752B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83972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23100" y="6497638"/>
            <a:ext cx="1905000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50000"/>
              </a:spcBef>
              <a:defRPr kumimoji="0" sz="1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384A9AB0-FC85-4F4F-82B9-C69AE3DEFF49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83973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1333500" y="1073150"/>
            <a:ext cx="68389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dirty="0" smtClean="0"/>
              <a:t>Kliknij, aby edytować styl wzorca tytułu</a:t>
            </a:r>
          </a:p>
        </p:txBody>
      </p:sp>
      <p:sp>
        <p:nvSpPr>
          <p:cNvPr id="83974" name="Text Box 6"/>
          <p:cNvSpPr txBox="1">
            <a:spLocks noChangeArrowheads="1"/>
          </p:cNvSpPr>
          <p:nvPr/>
        </p:nvSpPr>
        <p:spPr bwMode="auto">
          <a:xfrm>
            <a:off x="3657600" y="6324600"/>
            <a:ext cx="2362200" cy="396875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>
                <a:schemeClr val="tx1"/>
              </a:buClr>
              <a:buSzPct val="75000"/>
              <a:buFont typeface="Symbol" pitchFamily="18" charset="2"/>
              <a:buAutoNum type="arabicPeriod"/>
              <a:defRPr/>
            </a:pPr>
            <a:endParaRPr lang="en-GB">
              <a:solidFill>
                <a:srgbClr val="000000"/>
              </a:solidFill>
              <a:effectLst>
                <a:outerShdw blurRad="38100" dist="38100" dir="2700000" algn="tl">
                  <a:srgbClr val="000000"/>
                </a:outerShdw>
              </a:effectLst>
              <a:cs typeface="+mn-cs"/>
            </a:endParaRPr>
          </a:p>
        </p:txBody>
      </p:sp>
      <p:sp>
        <p:nvSpPr>
          <p:cNvPr id="83975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00400" y="6477000"/>
            <a:ext cx="2895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Symbol" pitchFamily="18" charset="2"/>
              <a:buNone/>
              <a:defRPr sz="1400" u="sng">
                <a:solidFill>
                  <a:srgbClr val="0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grpSp>
        <p:nvGrpSpPr>
          <p:cNvPr id="1032" name="Group 29"/>
          <p:cNvGrpSpPr>
            <a:grpSpLocks/>
          </p:cNvGrpSpPr>
          <p:nvPr userDrawn="1"/>
        </p:nvGrpSpPr>
        <p:grpSpPr bwMode="auto">
          <a:xfrm>
            <a:off x="114300" y="63500"/>
            <a:ext cx="8685213" cy="1485900"/>
            <a:chOff x="72" y="40"/>
            <a:chExt cx="5471" cy="936"/>
          </a:xfrm>
        </p:grpSpPr>
        <p:sp>
          <p:nvSpPr>
            <p:cNvPr id="1033" name="Text Box 30"/>
            <p:cNvSpPr txBox="1">
              <a:spLocks noChangeArrowheads="1"/>
            </p:cNvSpPr>
            <p:nvPr userDrawn="1"/>
          </p:nvSpPr>
          <p:spPr bwMode="auto">
            <a:xfrm>
              <a:off x="1453" y="268"/>
              <a:ext cx="3537" cy="2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000" tIns="46800" rIns="90000" bIns="46800">
              <a:spAutoFit/>
            </a:bodyPr>
            <a:lstStyle>
              <a:lvl1pPr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r>
                <a:rPr kumimoji="0" lang="pl-PL" altLang="pl-PL" sz="1800" b="1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AGENCJA BEZPIECZEŃSTWA WEWNĘTRZNEGO</a:t>
              </a:r>
            </a:p>
          </p:txBody>
        </p:sp>
        <p:pic>
          <p:nvPicPr>
            <p:cNvPr id="1034" name="Picture 31"/>
            <p:cNvPicPr>
              <a:picLocks noChangeAspect="1" noChangeArrowheads="1"/>
            </p:cNvPicPr>
            <p:nvPr userDrawn="1"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9" y="493"/>
              <a:ext cx="5314" cy="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5" name="Picture 32" descr="logoABW"/>
            <p:cNvPicPr>
              <a:picLocks noChangeAspect="1" noChangeArrowheads="1"/>
            </p:cNvPicPr>
            <p:nvPr userDrawn="1"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" y="40"/>
              <a:ext cx="808" cy="9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92" r:id="rId1"/>
    <p:sldLayoutId id="2147483882" r:id="rId2"/>
    <p:sldLayoutId id="2147483883" r:id="rId3"/>
    <p:sldLayoutId id="2147483884" r:id="rId4"/>
    <p:sldLayoutId id="2147483885" r:id="rId5"/>
    <p:sldLayoutId id="2147483886" r:id="rId6"/>
    <p:sldLayoutId id="2147483887" r:id="rId7"/>
    <p:sldLayoutId id="2147483888" r:id="rId8"/>
    <p:sldLayoutId id="2147483889" r:id="rId9"/>
    <p:sldLayoutId id="2147483890" r:id="rId10"/>
    <p:sldLayoutId id="2147483891" r:id="rId11"/>
  </p:sldLayoutIdLst>
  <p:transition spd="med">
    <p:random/>
  </p:transition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rgbClr val="00000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rgbClr val="000000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rgbClr val="000000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rgbClr val="000000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rgbClr val="000000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42900" indent="-3429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rgbClr val="000000"/>
        </a:buClr>
        <a:buSzPct val="75000"/>
        <a:buFont typeface="Wingdings" panose="05000000000000000000" pitchFamily="2" charset="2"/>
        <a:buChar char="q"/>
        <a:defRPr kumimoji="1" sz="24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rgbClr val="000000"/>
        </a:buClr>
        <a:buSzPct val="75000"/>
        <a:buFont typeface="Times New Roman" panose="02020603050405020304" pitchFamily="18" charset="0"/>
        <a:buChar char="–"/>
        <a:defRPr kumimoji="1" sz="2200">
          <a:solidFill>
            <a:srgbClr val="000000"/>
          </a:solidFill>
          <a:latin typeface="+mn-lt"/>
        </a:defRPr>
      </a:lvl2pPr>
      <a:lvl3pPr marL="1143000" indent="-2286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rgbClr val="000000"/>
        </a:buClr>
        <a:buSzPct val="75000"/>
        <a:buFont typeface="Wingdings" panose="05000000000000000000" pitchFamily="2" charset="2"/>
        <a:buChar char="q"/>
        <a:defRPr kumimoji="1" sz="2000">
          <a:solidFill>
            <a:srgbClr val="000000"/>
          </a:solidFill>
          <a:latin typeface="+mn-lt"/>
        </a:defRPr>
      </a:lvl3pPr>
      <a:lvl4pPr marL="1600200" indent="-2286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rgbClr val="000000"/>
        </a:buClr>
        <a:buSzPct val="75000"/>
        <a:buFont typeface="Times New Roman" panose="02020603050405020304" pitchFamily="18" charset="0"/>
        <a:buChar char="–"/>
        <a:defRPr kumimoji="1" sz="2000">
          <a:solidFill>
            <a:srgbClr val="000000"/>
          </a:solidFill>
          <a:latin typeface="+mn-lt"/>
        </a:defRPr>
      </a:lvl4pPr>
      <a:lvl5pPr marL="2057400" indent="-2286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rgbClr val="000000"/>
        </a:buClr>
        <a:buSzPct val="75000"/>
        <a:buFont typeface="Monotype Sorts"/>
        <a:buChar char="n"/>
        <a:defRPr kumimoji="1" sz="1600">
          <a:solidFill>
            <a:srgbClr val="000000"/>
          </a:solidFill>
          <a:latin typeface="+mn-lt"/>
        </a:defRPr>
      </a:lvl5pPr>
      <a:lvl6pPr marL="2514600" indent="-2286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chemeClr val="tx2"/>
        </a:buClr>
        <a:buSzPct val="75000"/>
        <a:buFont typeface="Monotype Sorts" pitchFamily="2" charset="2"/>
        <a:buChar char="n"/>
        <a:defRPr kumimoji="1" sz="16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chemeClr val="tx2"/>
        </a:buClr>
        <a:buSzPct val="75000"/>
        <a:buFont typeface="Monotype Sorts" pitchFamily="2" charset="2"/>
        <a:buChar char="n"/>
        <a:defRPr kumimoji="1" sz="16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chemeClr val="tx2"/>
        </a:buClr>
        <a:buSzPct val="75000"/>
        <a:buFont typeface="Monotype Sorts" pitchFamily="2" charset="2"/>
        <a:buChar char="n"/>
        <a:defRPr kumimoji="1" sz="16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chemeClr val="tx2"/>
        </a:buClr>
        <a:buSzPct val="75000"/>
        <a:buFont typeface="Monotype Sorts" pitchFamily="2" charset="2"/>
        <a:buChar char="n"/>
        <a:defRPr kumimoji="1" sz="16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18133081-E382-450A-86F0-093E6D3295FB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</a:t>
            </a:fld>
            <a:endParaRPr kumimoji="0" lang="en-US" altLang="pl-PL" sz="1400" smtClean="0"/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685800" y="2105025"/>
            <a:ext cx="7772400" cy="2514600"/>
          </a:xfrm>
        </p:spPr>
        <p:txBody>
          <a:bodyPr/>
          <a:lstStyle/>
          <a:p>
            <a:pPr eaLnBrk="1" hangingPunct="1">
              <a:lnSpc>
                <a:spcPct val="150000"/>
              </a:lnSpc>
              <a:defRPr/>
            </a:pPr>
            <a:r>
              <a:rPr lang="pl-PL" sz="4000" b="1" dirty="0" smtClean="0">
                <a:solidFill>
                  <a:srgbClr val="002060"/>
                </a:solidFill>
                <a:cs typeface="Times New Roman" pitchFamily="18" charset="0"/>
              </a:rPr>
              <a:t>ŚRODKI BEZPIECZEŃSTWA FIZYCZNEGO</a:t>
            </a:r>
            <a:endParaRPr lang="pl-PL" sz="4000" b="1" dirty="0" smtClean="0">
              <a:solidFill>
                <a:srgbClr val="002060"/>
              </a:solidFill>
            </a:endParaRPr>
          </a:p>
        </p:txBody>
      </p:sp>
      <p:sp>
        <p:nvSpPr>
          <p:cNvPr id="31789" name="Rectangle 45"/>
          <p:cNvSpPr>
            <a:spLocks noChangeArrowheads="1"/>
          </p:cNvSpPr>
          <p:nvPr/>
        </p:nvSpPr>
        <p:spPr bwMode="auto">
          <a:xfrm>
            <a:off x="457200" y="5430838"/>
            <a:ext cx="5410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eaLnBrk="1" hangingPunct="1">
              <a:buFont typeface="Wingdings" pitchFamily="2" charset="2"/>
              <a:buNone/>
              <a:defRPr/>
            </a:pPr>
            <a:endParaRPr kumimoji="0" lang="pl-PL" sz="2400" b="1" i="1">
              <a:solidFill>
                <a:srgbClr val="FFFF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charset="0"/>
              <a:cs typeface="+mn-cs"/>
            </a:endParaRP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687513"/>
            <a:ext cx="8435975" cy="5170487"/>
          </a:xfrm>
        </p:spPr>
        <p:txBody>
          <a:bodyPr/>
          <a:lstStyle/>
          <a:p>
            <a:pPr algn="just"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lang="pl-PL" altLang="pl-PL" smtClean="0"/>
              <a:t>Tworzy się następujące strefy ochronne:</a:t>
            </a:r>
          </a:p>
          <a:p>
            <a:pPr algn="just">
              <a:lnSpc>
                <a:spcPct val="120000"/>
              </a:lnSpc>
              <a:buFont typeface="Times New Roman" panose="02020603050405020304" pitchFamily="18" charset="0"/>
              <a:buAutoNum type="arabicParenR"/>
            </a:pPr>
            <a:r>
              <a:rPr lang="pl-PL" altLang="pl-PL" b="1" smtClean="0">
                <a:solidFill>
                  <a:srgbClr val="FF0000"/>
                </a:solidFill>
              </a:rPr>
              <a:t>strefę ochronną I </a:t>
            </a:r>
            <a:r>
              <a:rPr lang="pl-PL" altLang="pl-PL" smtClean="0"/>
              <a:t>– obejmującą pomieszczenie lub obszar, </a:t>
            </a:r>
            <a:br>
              <a:rPr lang="pl-PL" altLang="pl-PL" smtClean="0"/>
            </a:br>
            <a:r>
              <a:rPr lang="pl-PL" altLang="pl-PL" smtClean="0"/>
              <a:t>w których informacje niejawne o klauzuli „poufne” lub wyższej są przetwarzane w taki sposób, że wstęp do tego pomieszczenia lub obszaru umożliwia uzyskanie bezpośredniego dostępu do tych informacji.</a:t>
            </a: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lang="pl-PL" altLang="pl-PL" smtClean="0"/>
              <a:t>Pomieszczenie lub obszar spełniają następujące wymagania:</a:t>
            </a:r>
          </a:p>
          <a:p>
            <a:pPr algn="just">
              <a:lnSpc>
                <a:spcPct val="120000"/>
              </a:lnSpc>
              <a:buFont typeface="Times New Roman" panose="02020603050405020304" pitchFamily="18" charset="0"/>
              <a:buAutoNum type="alphaLcParenR"/>
            </a:pPr>
            <a:r>
              <a:rPr lang="pl-PL" altLang="pl-PL" smtClean="0"/>
              <a:t>wyraźnie wskazana w planie ochrony najwyższa klauzula tajności przetwarzanych informacji niejawnych;</a:t>
            </a:r>
          </a:p>
          <a:p>
            <a:pPr algn="just">
              <a:lnSpc>
                <a:spcPct val="120000"/>
              </a:lnSpc>
              <a:buFont typeface="Times New Roman" panose="02020603050405020304" pitchFamily="18" charset="0"/>
              <a:buAutoNum type="alphaLcParenR"/>
            </a:pPr>
            <a:r>
              <a:rPr lang="pl-PL" altLang="pl-PL" smtClean="0"/>
              <a:t>wyraźnie określone i zabezpieczone granice;</a:t>
            </a:r>
          </a:p>
        </p:txBody>
      </p:sp>
      <p:sp>
        <p:nvSpPr>
          <p:cNvPr id="15363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EEE0F385-0385-41F8-96CD-3E199E33D22D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10</a:t>
            </a:fld>
            <a:endParaRPr kumimoji="0" lang="en-US" altLang="pl-PL" sz="1400" smtClean="0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223963" y="792163"/>
            <a:ext cx="77374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90000"/>
              </a:lnSpc>
              <a:buFont typeface="Symbol" pitchFamily="18" charset="2"/>
              <a:buNone/>
              <a:defRPr/>
            </a:pP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Strefy ochronne (2/8)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ymbol zastępczy zawartości 2"/>
          <p:cNvSpPr>
            <a:spLocks noGrp="1"/>
          </p:cNvSpPr>
          <p:nvPr>
            <p:ph idx="1"/>
          </p:nvPr>
        </p:nvSpPr>
        <p:spPr>
          <a:xfrm>
            <a:off x="309563" y="1898650"/>
            <a:ext cx="8605837" cy="4959350"/>
          </a:xfrm>
        </p:spPr>
        <p:txBody>
          <a:bodyPr/>
          <a:lstStyle/>
          <a:p>
            <a:pPr marL="365125" indent="-365125" algn="just">
              <a:lnSpc>
                <a:spcPct val="100000"/>
              </a:lnSpc>
              <a:buFont typeface="Times New Roman" panose="02020603050405020304" pitchFamily="18" charset="0"/>
              <a:buAutoNum type="alphaLcParenR" startAt="3"/>
            </a:pPr>
            <a:r>
              <a:rPr lang="pl-PL" altLang="pl-PL" smtClean="0"/>
              <a:t>wprowadzony system kontroli dostępu zezwalający na wstęp osób, które posiadają odpowiednie uprawnienie do dostępu do informacji niejawnych w zakresie niezbędnym do wykonywania pracy lub pełnienia służby albo wykonywania czynności zleconych;</a:t>
            </a:r>
          </a:p>
          <a:p>
            <a:pPr marL="365125" indent="-365125" algn="just">
              <a:lnSpc>
                <a:spcPct val="100000"/>
              </a:lnSpc>
              <a:buFont typeface="Times New Roman" panose="02020603050405020304" pitchFamily="18" charset="0"/>
              <a:buAutoNum type="alphaLcParenR" startAt="3"/>
            </a:pPr>
            <a:r>
              <a:rPr lang="pl-PL" altLang="pl-PL" smtClean="0"/>
              <a:t>w przypadku konieczności wstępu osób innych niż te, o których mowa w lit. c, przetwarzane informacje niejawne zabezpiecza się przed możliwością dostępu do nich tych innych osób oraz zapewnia się nadzór osoby uprawnionej lub równoważne mechanizmy kontrolne;</a:t>
            </a:r>
          </a:p>
          <a:p>
            <a:pPr marL="365125" indent="-365125" algn="just">
              <a:lnSpc>
                <a:spcPct val="100000"/>
              </a:lnSpc>
              <a:buFont typeface="Times New Roman" panose="02020603050405020304" pitchFamily="18" charset="0"/>
              <a:buAutoNum type="alphaLcParenR" startAt="3"/>
            </a:pPr>
            <a:r>
              <a:rPr lang="pl-PL" altLang="pl-PL" smtClean="0"/>
              <a:t>wstęp możliwy jest wyłącznie ze strefy ochronnej.</a:t>
            </a:r>
            <a:endParaRPr lang="pl-PL" altLang="pl-PL" smtClean="0">
              <a:solidFill>
                <a:schemeClr val="hlink"/>
              </a:solidFill>
              <a:latin typeface="Comic Sans MS" panose="030F0702030302020204" pitchFamily="66" charset="0"/>
            </a:endParaRPr>
          </a:p>
        </p:txBody>
      </p:sp>
      <p:sp>
        <p:nvSpPr>
          <p:cNvPr id="16387" name="Symbol zastępczy numeru slajdu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642F5F34-E4D6-4683-8078-880CECD9293A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11</a:t>
            </a:fld>
            <a:endParaRPr kumimoji="0" lang="en-US" altLang="pl-PL" sz="1400" smtClean="0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1223963" y="792163"/>
            <a:ext cx="77374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90000"/>
              </a:lnSpc>
              <a:buFont typeface="Symbol" pitchFamily="18" charset="2"/>
              <a:buNone/>
              <a:defRPr/>
            </a:pP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Strefy ochronne (3/8)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2181225"/>
            <a:ext cx="8362950" cy="4676775"/>
          </a:xfrm>
        </p:spPr>
        <p:txBody>
          <a:bodyPr/>
          <a:lstStyle/>
          <a:p>
            <a:pPr marL="365125" indent="-365125" algn="just">
              <a:lnSpc>
                <a:spcPct val="120000"/>
              </a:lnSpc>
              <a:buFont typeface="Times New Roman" panose="02020603050405020304" pitchFamily="18" charset="0"/>
              <a:buAutoNum type="arabicParenR" startAt="2"/>
            </a:pPr>
            <a:r>
              <a:rPr lang="pl-PL" altLang="pl-PL" b="1" smtClean="0">
                <a:solidFill>
                  <a:srgbClr val="FF0000"/>
                </a:solidFill>
              </a:rPr>
              <a:t>strefę ochronną II </a:t>
            </a:r>
            <a:r>
              <a:rPr lang="pl-PL" altLang="pl-PL" smtClean="0"/>
              <a:t>– obejmującą pomieszczenie lub obszar, </a:t>
            </a:r>
            <a:br>
              <a:rPr lang="pl-PL" altLang="pl-PL" smtClean="0"/>
            </a:br>
            <a:r>
              <a:rPr lang="pl-PL" altLang="pl-PL" smtClean="0"/>
              <a:t>w którym informacje niejawne o klauzuli „poufne” lub wyższej są przetwarzane w taki sposób, że wstęp do tego pomieszczenia lub obszaru nie umożliwia uzyskania bezpośredniego dostępu do tych informacji. </a:t>
            </a:r>
          </a:p>
          <a:p>
            <a:pPr marL="365125" indent="-365125" algn="just">
              <a:lnSpc>
                <a:spcPct val="120000"/>
              </a:lnSpc>
              <a:buFontTx/>
              <a:buNone/>
            </a:pPr>
            <a:endParaRPr lang="pl-PL" altLang="pl-PL" sz="1000" smtClean="0"/>
          </a:p>
          <a:p>
            <a:pPr marL="365125" indent="-365125" algn="just">
              <a:lnSpc>
                <a:spcPct val="120000"/>
              </a:lnSpc>
              <a:buFontTx/>
              <a:buNone/>
            </a:pPr>
            <a:r>
              <a:rPr lang="pl-PL" altLang="pl-PL" smtClean="0"/>
              <a:t>Pomieszczenie lub obszar spełniają następujące wymagania:</a:t>
            </a:r>
          </a:p>
          <a:p>
            <a:pPr marL="365125" indent="-365125" algn="just">
              <a:lnSpc>
                <a:spcPct val="120000"/>
              </a:lnSpc>
              <a:buFont typeface="Times New Roman" panose="02020603050405020304" pitchFamily="18" charset="0"/>
              <a:buAutoNum type="alphaLcParenR"/>
            </a:pPr>
            <a:r>
              <a:rPr lang="pl-PL" altLang="pl-PL" smtClean="0"/>
              <a:t>wyraźnie określone i zabezpieczone granice;</a:t>
            </a:r>
          </a:p>
        </p:txBody>
      </p:sp>
      <p:sp>
        <p:nvSpPr>
          <p:cNvPr id="17411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2E84C3D4-1480-4A55-8F32-0095F70DFE0B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12</a:t>
            </a:fld>
            <a:endParaRPr kumimoji="0" lang="en-US" altLang="pl-PL" sz="1400" smtClean="0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223963" y="792163"/>
            <a:ext cx="77374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90000"/>
              </a:lnSpc>
              <a:buFont typeface="Symbol" pitchFamily="18" charset="2"/>
              <a:buNone/>
              <a:defRPr/>
            </a:pP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Strefy ochronne (4/8)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843088"/>
            <a:ext cx="8458200" cy="5014912"/>
          </a:xfrm>
        </p:spPr>
        <p:txBody>
          <a:bodyPr/>
          <a:lstStyle/>
          <a:p>
            <a:pPr marL="365125" indent="-365125" algn="just">
              <a:lnSpc>
                <a:spcPct val="110000"/>
              </a:lnSpc>
              <a:buFont typeface="Times New Roman" panose="02020603050405020304" pitchFamily="18" charset="0"/>
              <a:buAutoNum type="alphaLcParenR" startAt="2"/>
            </a:pPr>
            <a:r>
              <a:rPr lang="pl-PL" altLang="pl-PL" smtClean="0"/>
              <a:t>wprowadzony system kontroli dostępu zezwalający na wstęp osób, które posiadają odpowiednie uprawnienie do dostępu do informacji niejawnych w zakresie niezbędnym do wykonywania pracy lub pełnienia służby albo wykonywania czynności zleconych;</a:t>
            </a:r>
          </a:p>
          <a:p>
            <a:pPr marL="365125" indent="-365125" algn="just">
              <a:lnSpc>
                <a:spcPct val="110000"/>
              </a:lnSpc>
              <a:buFont typeface="Times New Roman" panose="02020603050405020304" pitchFamily="18" charset="0"/>
              <a:buAutoNum type="alphaLcParenR" startAt="2"/>
            </a:pPr>
            <a:r>
              <a:rPr lang="pl-PL" altLang="pl-PL" smtClean="0"/>
              <a:t>w przypadku konieczności wstępu osób innych, niż te, </a:t>
            </a:r>
            <a:br>
              <a:rPr lang="pl-PL" altLang="pl-PL" smtClean="0"/>
            </a:br>
            <a:r>
              <a:rPr lang="pl-PL" altLang="pl-PL" smtClean="0"/>
              <a:t>o których mowa powyżej, przetwarzane informacje niejawne zabezpiecza się przed możliwością dostępu do nich tych osób oraz zapewnia się nadzór osoby uprawnionej lub równoważne mechanizmy kontrolne;</a:t>
            </a:r>
          </a:p>
          <a:p>
            <a:pPr marL="365125" indent="-365125" algn="just">
              <a:lnSpc>
                <a:spcPct val="110000"/>
              </a:lnSpc>
              <a:buFont typeface="Times New Roman" panose="02020603050405020304" pitchFamily="18" charset="0"/>
              <a:buAutoNum type="alphaLcParenR" startAt="2"/>
            </a:pPr>
            <a:r>
              <a:rPr lang="pl-PL" altLang="pl-PL" smtClean="0"/>
              <a:t>wstęp możliwy jest wyłącznie ze strefy ochronnej.</a:t>
            </a:r>
          </a:p>
          <a:p>
            <a:pPr marL="365125" indent="-365125" algn="just">
              <a:buFont typeface="Times New Roman" panose="02020603050405020304" pitchFamily="18" charset="0"/>
              <a:buAutoNum type="alphaLcParenR" startAt="2"/>
            </a:pPr>
            <a:endParaRPr lang="pl-PL" altLang="pl-PL" smtClean="0"/>
          </a:p>
        </p:txBody>
      </p:sp>
      <p:sp>
        <p:nvSpPr>
          <p:cNvPr id="18435" name="Symbol zastępczy numeru slajdu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17EF4BEF-04B0-45A1-934A-66F31700E2BE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13</a:t>
            </a:fld>
            <a:endParaRPr kumimoji="0" lang="en-US" altLang="pl-PL" sz="1400" smtClean="0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1223963" y="792163"/>
            <a:ext cx="77374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90000"/>
              </a:lnSpc>
              <a:buFont typeface="Symbol" pitchFamily="18" charset="2"/>
              <a:buNone/>
              <a:defRPr/>
            </a:pP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Strefy ochronne (5/8)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758950"/>
            <a:ext cx="8291512" cy="4670425"/>
          </a:xfrm>
        </p:spPr>
        <p:txBody>
          <a:bodyPr/>
          <a:lstStyle/>
          <a:p>
            <a:pPr marL="365125" indent="-365125" algn="just">
              <a:lnSpc>
                <a:spcPct val="120000"/>
              </a:lnSpc>
              <a:buFont typeface="Times New Roman" panose="02020603050405020304" pitchFamily="18" charset="0"/>
              <a:buAutoNum type="arabicParenR" startAt="3"/>
            </a:pPr>
            <a:r>
              <a:rPr lang="pl-PL" altLang="pl-PL" b="1" smtClean="0">
                <a:solidFill>
                  <a:srgbClr val="FF0000"/>
                </a:solidFill>
              </a:rPr>
              <a:t>strefę ochronną III</a:t>
            </a:r>
            <a:r>
              <a:rPr lang="pl-PL" altLang="pl-PL" smtClean="0">
                <a:solidFill>
                  <a:srgbClr val="FF0000"/>
                </a:solidFill>
              </a:rPr>
              <a:t> </a:t>
            </a:r>
            <a:r>
              <a:rPr lang="pl-PL" altLang="pl-PL" smtClean="0"/>
              <a:t>– obejmującą pomieszczenie lub obszar wymagający wyraźnego określenia granic, w obrębie których jest możliwe kontrolowanie osób i pojazdów;</a:t>
            </a:r>
          </a:p>
          <a:p>
            <a:pPr marL="365125" indent="-365125" algn="just">
              <a:lnSpc>
                <a:spcPct val="120000"/>
              </a:lnSpc>
              <a:buFont typeface="Times New Roman" panose="02020603050405020304" pitchFamily="18" charset="0"/>
              <a:buAutoNum type="arabicParenR" startAt="3"/>
            </a:pPr>
            <a:r>
              <a:rPr lang="pl-PL" altLang="pl-PL" b="1" smtClean="0">
                <a:solidFill>
                  <a:srgbClr val="FF0000"/>
                </a:solidFill>
              </a:rPr>
              <a:t>specjalną strefę ochronną </a:t>
            </a:r>
            <a:r>
              <a:rPr lang="pl-PL" altLang="pl-PL" smtClean="0"/>
              <a:t>– umiejscowioną w obrębie strefy ochronnej I lub strefy ochronnej II, chronioną przed podsłuchem, spełniającą dodatkowo następujące wymagania:</a:t>
            </a:r>
          </a:p>
          <a:p>
            <a:pPr marL="900113" lvl="1" indent="-355600" algn="just">
              <a:lnSpc>
                <a:spcPct val="120000"/>
              </a:lnSpc>
              <a:buFont typeface="Times New Roman" panose="02020603050405020304" pitchFamily="18" charset="0"/>
              <a:buAutoNum type="alphaLcParenR"/>
            </a:pPr>
            <a:r>
              <a:rPr lang="pl-PL" altLang="pl-PL" smtClean="0"/>
              <a:t>strefę wyposaża się w system sygnalizacji włamania </a:t>
            </a:r>
            <a:br>
              <a:rPr lang="pl-PL" altLang="pl-PL" smtClean="0"/>
            </a:br>
            <a:r>
              <a:rPr lang="pl-PL" altLang="pl-PL" smtClean="0"/>
              <a:t>i napadu;</a:t>
            </a:r>
          </a:p>
          <a:p>
            <a:pPr marL="900113" lvl="1" indent="-355600" algn="just">
              <a:lnSpc>
                <a:spcPct val="120000"/>
              </a:lnSpc>
              <a:buFont typeface="Times New Roman" panose="02020603050405020304" pitchFamily="18" charset="0"/>
              <a:buAutoNum type="alphaLcParenR"/>
            </a:pPr>
            <a:r>
              <a:rPr lang="pl-PL" altLang="pl-PL" smtClean="0"/>
              <a:t>strefa pozostaje zamknięta, gdy nikogo w niej nie ma;</a:t>
            </a:r>
            <a:endParaRPr lang="pl-PL" altLang="pl-PL" smtClean="0">
              <a:solidFill>
                <a:schemeClr val="hlink"/>
              </a:solidFill>
              <a:latin typeface="Comic Sans MS" panose="030F0702030302020204" pitchFamily="66" charset="0"/>
            </a:endParaRPr>
          </a:p>
        </p:txBody>
      </p:sp>
      <p:sp>
        <p:nvSpPr>
          <p:cNvPr id="19459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B5AD508A-87BE-4311-A50F-AF7F830FB66E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14</a:t>
            </a:fld>
            <a:endParaRPr kumimoji="0" lang="en-US" altLang="pl-PL" sz="1400" smtClean="0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223963" y="792163"/>
            <a:ext cx="77374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90000"/>
              </a:lnSpc>
              <a:buFont typeface="Symbol" pitchFamily="18" charset="2"/>
              <a:buNone/>
              <a:defRPr/>
            </a:pP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Strefy ochronne (6/8)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871663"/>
            <a:ext cx="8458200" cy="4986337"/>
          </a:xfrm>
        </p:spPr>
        <p:txBody>
          <a:bodyPr/>
          <a:lstStyle/>
          <a:p>
            <a:pPr marL="365125" indent="-365125" algn="just">
              <a:lnSpc>
                <a:spcPct val="100000"/>
              </a:lnSpc>
              <a:buFont typeface="Times New Roman" panose="02020603050405020304" pitchFamily="18" charset="0"/>
              <a:buAutoNum type="alphaLcParenR" startAt="3"/>
            </a:pPr>
            <a:r>
              <a:rPr lang="pl-PL" altLang="pl-PL" smtClean="0"/>
              <a:t>w przypadku posiedzenia niejawnego strefa jest chroniona przed wstępem osób nieupoważnionych do udziału w tym posiedzeniu;</a:t>
            </a:r>
          </a:p>
          <a:p>
            <a:pPr marL="365125" indent="-365125" algn="just">
              <a:lnSpc>
                <a:spcPct val="100000"/>
              </a:lnSpc>
              <a:buFont typeface="Times New Roman" panose="02020603050405020304" pitchFamily="18" charset="0"/>
              <a:buAutoNum type="alphaLcParenR" startAt="3"/>
            </a:pPr>
            <a:r>
              <a:rPr lang="pl-PL" altLang="pl-PL" smtClean="0"/>
              <a:t>strefa podlega regularnym inspekcjom przeprowadzanym według zaleceń ABW albo SKW, nie rzadziej niż raz w roku oraz po każdym nieuprawnionym wejściu do strefy lub podejrzeniu, że takie wejście mogło mieć miejsce;</a:t>
            </a:r>
          </a:p>
          <a:p>
            <a:pPr marL="365125" indent="-365125" algn="just">
              <a:lnSpc>
                <a:spcPct val="100000"/>
              </a:lnSpc>
              <a:buFont typeface="Times New Roman" panose="02020603050405020304" pitchFamily="18" charset="0"/>
              <a:buAutoNum type="alphaLcParenR" startAt="3"/>
            </a:pPr>
            <a:r>
              <a:rPr lang="pl-PL" altLang="pl-PL" smtClean="0"/>
              <a:t>w strefie nie mogą znajdować się linie komunikacyjne, telefony, inne urządzenia komunikacyjne ani sprzęt elektryczny lub elektroniczny, których umieszczenie nie zostało zaakceptowane w sposób określony w procedurach bezpieczeństwa.</a:t>
            </a:r>
          </a:p>
        </p:txBody>
      </p:sp>
      <p:sp>
        <p:nvSpPr>
          <p:cNvPr id="20483" name="Symbol zastępczy numeru slajdu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EFE8CDAD-08F8-4735-9B3E-C42819472AF2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15</a:t>
            </a:fld>
            <a:endParaRPr kumimoji="0" lang="en-US" altLang="pl-PL" sz="1400" smtClean="0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1223963" y="792163"/>
            <a:ext cx="77374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90000"/>
              </a:lnSpc>
              <a:buFont typeface="Symbol" pitchFamily="18" charset="2"/>
              <a:buNone/>
              <a:defRPr/>
            </a:pP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Strefy ochronne (7/8)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14513"/>
            <a:ext cx="8458200" cy="5043487"/>
          </a:xfrm>
        </p:spPr>
        <p:txBody>
          <a:bodyPr/>
          <a:lstStyle/>
          <a:p>
            <a:pPr marL="0" indent="0" algn="just"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lang="pl-PL" altLang="pl-PL" smtClean="0"/>
              <a:t>W strefie ochronnej I lub w strefie ochronnej II można utworzyć </a:t>
            </a:r>
            <a:r>
              <a:rPr lang="pl-PL" altLang="pl-PL" b="1" smtClean="0">
                <a:solidFill>
                  <a:srgbClr val="FF0000"/>
                </a:solidFill>
              </a:rPr>
              <a:t>pomieszczenie wzmocnione</a:t>
            </a:r>
            <a:r>
              <a:rPr lang="pl-PL" altLang="pl-PL" smtClean="0">
                <a:solidFill>
                  <a:srgbClr val="FF0000"/>
                </a:solidFill>
              </a:rPr>
              <a:t>. </a:t>
            </a:r>
            <a:r>
              <a:rPr lang="pl-PL" altLang="pl-PL" smtClean="0"/>
              <a:t>Konstrukcja pomieszczenia powinna zapewniać ochronę równoważną ochronie zapewnianej przez odpowiednie szafy przeznaczone do przechowywania informacji niejawnych o tej samej klauzuli tajności. W pomieszczeniu wzmocnionym dopuszczalne jest przechowywanie informacji niejawnych </a:t>
            </a:r>
            <a:r>
              <a:rPr lang="pl-PL" altLang="pl-PL" b="1" smtClean="0">
                <a:solidFill>
                  <a:srgbClr val="FF0000"/>
                </a:solidFill>
              </a:rPr>
              <a:t>poza odpowiednimi szafami</a:t>
            </a:r>
            <a:r>
              <a:rPr lang="pl-PL" altLang="pl-PL" smtClean="0">
                <a:solidFill>
                  <a:srgbClr val="FF0000"/>
                </a:solidFill>
              </a:rPr>
              <a:t>.</a:t>
            </a:r>
          </a:p>
          <a:p>
            <a:pPr marL="0" indent="0" algn="just">
              <a:lnSpc>
                <a:spcPct val="120000"/>
              </a:lnSpc>
              <a:buFont typeface="Wingdings" panose="05000000000000000000" pitchFamily="2" charset="2"/>
              <a:buNone/>
            </a:pPr>
            <a:endParaRPr lang="pl-PL" altLang="pl-PL" sz="800" smtClean="0"/>
          </a:p>
          <a:p>
            <a:pPr marL="0" indent="0" algn="just"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lang="pl-PL" altLang="pl-PL" smtClean="0"/>
              <a:t>Strefę ochronną I, strefę ochronną II lub specjalną strefę ochronną można utworzyć </a:t>
            </a:r>
            <a:r>
              <a:rPr lang="pl-PL" altLang="pl-PL" b="1" smtClean="0">
                <a:solidFill>
                  <a:srgbClr val="FF0000"/>
                </a:solidFill>
              </a:rPr>
              <a:t>tymczasowo w strefie ochronnej III w celu odbycia posiedzenia niejawnego</a:t>
            </a:r>
            <a:r>
              <a:rPr lang="pl-PL" altLang="pl-PL" smtClean="0">
                <a:solidFill>
                  <a:srgbClr val="FF0000"/>
                </a:solidFill>
              </a:rPr>
              <a:t>.</a:t>
            </a:r>
            <a:endParaRPr lang="pl-PL" altLang="pl-PL" smtClean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21507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0D2CE66C-294A-4D50-B4CF-E310DADEF690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16</a:t>
            </a:fld>
            <a:endParaRPr kumimoji="0" lang="en-US" altLang="pl-PL" sz="1400" smtClean="0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223963" y="792163"/>
            <a:ext cx="77374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90000"/>
              </a:lnSpc>
              <a:buFont typeface="Symbol" pitchFamily="18" charset="2"/>
              <a:buNone/>
              <a:defRPr/>
            </a:pP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Strefy ochronne (8/</a:t>
            </a:r>
            <a:r>
              <a:rPr lang="pl-PL" sz="3000" kern="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8</a:t>
            </a: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rostokąt 20">
            <a:extLst>
              <a:ext uri="{FF2B5EF4-FFF2-40B4-BE49-F238E27FC236}">
                <a16:creationId xmlns:a16="http://schemas.microsoft.com/office/drawing/2014/main" id="{D49E0410-19AD-4B27-963C-E38BBAC57E2F}"/>
              </a:ext>
            </a:extLst>
          </p:cNvPr>
          <p:cNvSpPr/>
          <p:nvPr/>
        </p:nvSpPr>
        <p:spPr>
          <a:xfrm>
            <a:off x="2711450" y="1957388"/>
            <a:ext cx="1577975" cy="1009650"/>
          </a:xfrm>
          <a:prstGeom prst="rect">
            <a:avLst/>
          </a:prstGeom>
          <a:solidFill>
            <a:srgbClr val="E41413">
              <a:alpha val="55000"/>
            </a:srgb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 dirty="0"/>
          </a:p>
        </p:txBody>
      </p:sp>
      <p:sp>
        <p:nvSpPr>
          <p:cNvPr id="19" name="Prostokąt 18">
            <a:extLst>
              <a:ext uri="{FF2B5EF4-FFF2-40B4-BE49-F238E27FC236}">
                <a16:creationId xmlns:a16="http://schemas.microsoft.com/office/drawing/2014/main" id="{D49E0410-19AD-4B27-963C-E38BBAC57E2F}"/>
              </a:ext>
            </a:extLst>
          </p:cNvPr>
          <p:cNvSpPr/>
          <p:nvPr/>
        </p:nvSpPr>
        <p:spPr>
          <a:xfrm>
            <a:off x="1397000" y="2967038"/>
            <a:ext cx="2857500" cy="3024187"/>
          </a:xfrm>
          <a:prstGeom prst="rect">
            <a:avLst/>
          </a:prstGeom>
          <a:solidFill>
            <a:schemeClr val="accent6">
              <a:lumMod val="75000"/>
              <a:alpha val="55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 dirty="0"/>
          </a:p>
        </p:txBody>
      </p:sp>
      <p:sp>
        <p:nvSpPr>
          <p:cNvPr id="25" name="Prostokąt 24">
            <a:extLst>
              <a:ext uri="{FF2B5EF4-FFF2-40B4-BE49-F238E27FC236}">
                <a16:creationId xmlns:a16="http://schemas.microsoft.com/office/drawing/2014/main" id="{D49E0410-19AD-4B27-963C-E38BBAC57E2F}"/>
              </a:ext>
            </a:extLst>
          </p:cNvPr>
          <p:cNvSpPr/>
          <p:nvPr/>
        </p:nvSpPr>
        <p:spPr>
          <a:xfrm>
            <a:off x="1397000" y="2022475"/>
            <a:ext cx="1303338" cy="944563"/>
          </a:xfrm>
          <a:prstGeom prst="rect">
            <a:avLst/>
          </a:prstGeom>
          <a:solidFill>
            <a:schemeClr val="accent6">
              <a:lumMod val="75000"/>
              <a:alpha val="55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 dirty="0"/>
          </a:p>
        </p:txBody>
      </p:sp>
      <p:sp>
        <p:nvSpPr>
          <p:cNvPr id="20" name="Prostokąt 19">
            <a:extLst>
              <a:ext uri="{FF2B5EF4-FFF2-40B4-BE49-F238E27FC236}">
                <a16:creationId xmlns:a16="http://schemas.microsoft.com/office/drawing/2014/main" id="{D49E0410-19AD-4B27-963C-E38BBAC57E2F}"/>
              </a:ext>
            </a:extLst>
          </p:cNvPr>
          <p:cNvSpPr/>
          <p:nvPr/>
        </p:nvSpPr>
        <p:spPr>
          <a:xfrm>
            <a:off x="5649913" y="4724400"/>
            <a:ext cx="3136900" cy="1266825"/>
          </a:xfrm>
          <a:prstGeom prst="rect">
            <a:avLst/>
          </a:prstGeom>
          <a:solidFill>
            <a:schemeClr val="accent6">
              <a:lumMod val="75000"/>
              <a:alpha val="55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 dirty="0"/>
          </a:p>
        </p:txBody>
      </p:sp>
      <p:sp>
        <p:nvSpPr>
          <p:cNvPr id="22" name="Prostokąt 21">
            <a:extLst>
              <a:ext uri="{FF2B5EF4-FFF2-40B4-BE49-F238E27FC236}">
                <a16:creationId xmlns:a16="http://schemas.microsoft.com/office/drawing/2014/main" id="{D49E0410-19AD-4B27-963C-E38BBAC57E2F}"/>
              </a:ext>
            </a:extLst>
          </p:cNvPr>
          <p:cNvSpPr/>
          <p:nvPr/>
        </p:nvSpPr>
        <p:spPr>
          <a:xfrm>
            <a:off x="5699125" y="2105025"/>
            <a:ext cx="3087688" cy="2611438"/>
          </a:xfrm>
          <a:prstGeom prst="rect">
            <a:avLst/>
          </a:prstGeom>
          <a:solidFill>
            <a:srgbClr val="E41413">
              <a:alpha val="55000"/>
            </a:srgb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 dirty="0"/>
          </a:p>
        </p:txBody>
      </p:sp>
      <p:sp>
        <p:nvSpPr>
          <p:cNvPr id="18" name="Prostokąt 17">
            <a:extLst>
              <a:ext uri="{FF2B5EF4-FFF2-40B4-BE49-F238E27FC236}">
                <a16:creationId xmlns:a16="http://schemas.microsoft.com/office/drawing/2014/main" id="{D49E0410-19AD-4B27-963C-E38BBAC57E2F}"/>
              </a:ext>
            </a:extLst>
          </p:cNvPr>
          <p:cNvSpPr/>
          <p:nvPr/>
        </p:nvSpPr>
        <p:spPr>
          <a:xfrm>
            <a:off x="392113" y="4597400"/>
            <a:ext cx="1004887" cy="1393825"/>
          </a:xfrm>
          <a:prstGeom prst="rect">
            <a:avLst/>
          </a:prstGeom>
          <a:solidFill>
            <a:schemeClr val="accent6">
              <a:lumMod val="75000"/>
              <a:alpha val="55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 dirty="0"/>
          </a:p>
        </p:txBody>
      </p:sp>
      <p:pic>
        <p:nvPicPr>
          <p:cNvPr id="22536" name="Obraz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6425" y="1973263"/>
            <a:ext cx="4495800" cy="4186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7" name="Obraz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250" y="1790700"/>
            <a:ext cx="4183063" cy="4360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8" name="Tytuł 2"/>
          <p:cNvSpPr txBox="1">
            <a:spLocks/>
          </p:cNvSpPr>
          <p:nvPr/>
        </p:nvSpPr>
        <p:spPr bwMode="auto">
          <a:xfrm>
            <a:off x="8423275" y="3268663"/>
            <a:ext cx="722313" cy="65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pl-PL" altLang="pl-PL" sz="1800" b="1">
              <a:solidFill>
                <a:schemeClr val="bg1"/>
              </a:solidFill>
            </a:endParaRPr>
          </a:p>
        </p:txBody>
      </p:sp>
      <p:sp>
        <p:nvSpPr>
          <p:cNvPr id="79" name="Tytuł 24">
            <a:extLst>
              <a:ext uri="{FF2B5EF4-FFF2-40B4-BE49-F238E27FC236}">
                <a16:creationId xmlns:a16="http://schemas.microsoft.com/office/drawing/2014/main" id="{A0CE87E6-586D-4F34-B9B6-3E8FFA27D5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11450" y="1889125"/>
            <a:ext cx="1543050" cy="1144588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defRPr/>
            </a:pPr>
            <a:r>
              <a:rPr lang="pl-PL" sz="16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Strefa ochronna</a:t>
            </a:r>
            <a:br>
              <a:rPr lang="pl-PL" sz="16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</a:br>
            <a:r>
              <a:rPr lang="pl-PL" sz="16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I/II</a:t>
            </a:r>
            <a:endParaRPr lang="pl-PL" sz="16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80" name="Tytuł 24"/>
          <p:cNvSpPr txBox="1">
            <a:spLocks/>
          </p:cNvSpPr>
          <p:nvPr/>
        </p:nvSpPr>
        <p:spPr bwMode="auto">
          <a:xfrm>
            <a:off x="2132013" y="3697288"/>
            <a:ext cx="1541462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pl-PL" altLang="pl-PL" sz="1600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Strefa ochronna</a:t>
            </a:r>
            <a:br>
              <a:rPr lang="pl-PL" altLang="pl-PL" sz="1600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</a:br>
            <a:r>
              <a:rPr lang="pl-PL" altLang="pl-PL" sz="1600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III</a:t>
            </a:r>
            <a:endParaRPr lang="pl-PL" altLang="pl-PL" sz="160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8" name="Tytuł 24"/>
          <p:cNvSpPr txBox="1">
            <a:spLocks/>
          </p:cNvSpPr>
          <p:nvPr/>
        </p:nvSpPr>
        <p:spPr bwMode="auto">
          <a:xfrm>
            <a:off x="6218238" y="4743450"/>
            <a:ext cx="1541462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pl-PL" altLang="pl-PL" sz="1600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Strefa ochronna</a:t>
            </a:r>
            <a:br>
              <a:rPr lang="pl-PL" altLang="pl-PL" sz="1600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</a:br>
            <a:r>
              <a:rPr lang="pl-PL" altLang="pl-PL" sz="1600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III</a:t>
            </a:r>
            <a:endParaRPr lang="pl-PL" altLang="pl-PL" sz="160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2" name="Tytuł 24"/>
          <p:cNvSpPr txBox="1">
            <a:spLocks/>
          </p:cNvSpPr>
          <p:nvPr/>
        </p:nvSpPr>
        <p:spPr bwMode="auto">
          <a:xfrm>
            <a:off x="6492875" y="3325813"/>
            <a:ext cx="1541463" cy="1144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pl-PL" altLang="pl-PL" sz="1600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Strefa ochronna</a:t>
            </a:r>
            <a:br>
              <a:rPr lang="pl-PL" altLang="pl-PL" sz="1600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</a:br>
            <a:r>
              <a:rPr lang="pl-PL" altLang="pl-PL" sz="1600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I/II</a:t>
            </a:r>
            <a:endParaRPr lang="pl-PL" altLang="pl-PL" sz="160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3" name="Tytuł 24"/>
          <p:cNvSpPr txBox="1">
            <a:spLocks/>
          </p:cNvSpPr>
          <p:nvPr/>
        </p:nvSpPr>
        <p:spPr bwMode="auto">
          <a:xfrm>
            <a:off x="5594350" y="2058988"/>
            <a:ext cx="154146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pl-PL" altLang="pl-PL" sz="900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Akredytowany system teleinformatyczny</a:t>
            </a:r>
            <a:endParaRPr lang="pl-PL" altLang="pl-PL" sz="90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5" name="Tytuł 24"/>
          <p:cNvSpPr txBox="1">
            <a:spLocks/>
          </p:cNvSpPr>
          <p:nvPr/>
        </p:nvSpPr>
        <p:spPr bwMode="auto">
          <a:xfrm>
            <a:off x="7142163" y="2024063"/>
            <a:ext cx="15684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pl-PL" altLang="pl-PL" sz="1100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Kancelaria 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pl-PL" altLang="pl-PL" sz="1100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Tajna</a:t>
            </a:r>
            <a:endParaRPr lang="pl-PL" altLang="pl-PL" sz="110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3" name="Rectangle 2"/>
          <p:cNvSpPr txBox="1">
            <a:spLocks noChangeArrowheads="1"/>
          </p:cNvSpPr>
          <p:nvPr/>
        </p:nvSpPr>
        <p:spPr bwMode="auto">
          <a:xfrm>
            <a:off x="1223963" y="792163"/>
            <a:ext cx="77374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90000"/>
              </a:lnSpc>
              <a:buFont typeface="Symbol" pitchFamily="18" charset="2"/>
              <a:buNone/>
              <a:defRPr/>
            </a:pP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Strefy ochronne – przykłady</a:t>
            </a:r>
          </a:p>
        </p:txBody>
      </p:sp>
      <p:sp>
        <p:nvSpPr>
          <p:cNvPr id="22546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89102160-4B53-4287-B1FC-B1D325123046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17</a:t>
            </a:fld>
            <a:endParaRPr kumimoji="0" lang="en-US" altLang="pl-PL" sz="1400" smtClean="0"/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rostokąt 20">
            <a:extLst>
              <a:ext uri="{FF2B5EF4-FFF2-40B4-BE49-F238E27FC236}">
                <a16:creationId xmlns:a16="http://schemas.microsoft.com/office/drawing/2014/main" id="{D49E0410-19AD-4B27-963C-E38BBAC57E2F}"/>
              </a:ext>
            </a:extLst>
          </p:cNvPr>
          <p:cNvSpPr/>
          <p:nvPr/>
        </p:nvSpPr>
        <p:spPr>
          <a:xfrm>
            <a:off x="7250113" y="2178050"/>
            <a:ext cx="406400" cy="2419350"/>
          </a:xfrm>
          <a:prstGeom prst="rect">
            <a:avLst/>
          </a:prstGeom>
          <a:solidFill>
            <a:srgbClr val="E41413">
              <a:alpha val="55000"/>
            </a:srgb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 dirty="0"/>
          </a:p>
        </p:txBody>
      </p:sp>
      <p:sp>
        <p:nvSpPr>
          <p:cNvPr id="22" name="Prostokąt 21">
            <a:extLst>
              <a:ext uri="{FF2B5EF4-FFF2-40B4-BE49-F238E27FC236}">
                <a16:creationId xmlns:a16="http://schemas.microsoft.com/office/drawing/2014/main" id="{D49E0410-19AD-4B27-963C-E38BBAC57E2F}"/>
              </a:ext>
            </a:extLst>
          </p:cNvPr>
          <p:cNvSpPr/>
          <p:nvPr/>
        </p:nvSpPr>
        <p:spPr>
          <a:xfrm>
            <a:off x="5746750" y="2246313"/>
            <a:ext cx="1503363" cy="2305050"/>
          </a:xfrm>
          <a:prstGeom prst="rect">
            <a:avLst/>
          </a:prstGeom>
          <a:solidFill>
            <a:srgbClr val="E41413">
              <a:alpha val="55000"/>
            </a:srgb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 dirty="0"/>
          </a:p>
        </p:txBody>
      </p:sp>
      <p:sp>
        <p:nvSpPr>
          <p:cNvPr id="20" name="Prostokąt 19">
            <a:extLst>
              <a:ext uri="{FF2B5EF4-FFF2-40B4-BE49-F238E27FC236}">
                <a16:creationId xmlns:a16="http://schemas.microsoft.com/office/drawing/2014/main" id="{D49E0410-19AD-4B27-963C-E38BBAC57E2F}"/>
              </a:ext>
            </a:extLst>
          </p:cNvPr>
          <p:cNvSpPr/>
          <p:nvPr/>
        </p:nvSpPr>
        <p:spPr>
          <a:xfrm>
            <a:off x="4076700" y="2178050"/>
            <a:ext cx="1670050" cy="2419350"/>
          </a:xfrm>
          <a:prstGeom prst="rect">
            <a:avLst/>
          </a:prstGeom>
          <a:solidFill>
            <a:srgbClr val="E41413">
              <a:alpha val="55000"/>
            </a:srgb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 dirty="0"/>
          </a:p>
        </p:txBody>
      </p:sp>
      <p:sp>
        <p:nvSpPr>
          <p:cNvPr id="18" name="Prostokąt 17">
            <a:extLst>
              <a:ext uri="{FF2B5EF4-FFF2-40B4-BE49-F238E27FC236}">
                <a16:creationId xmlns:a16="http://schemas.microsoft.com/office/drawing/2014/main" id="{D49E0410-19AD-4B27-963C-E38BBAC57E2F}"/>
              </a:ext>
            </a:extLst>
          </p:cNvPr>
          <p:cNvSpPr/>
          <p:nvPr/>
        </p:nvSpPr>
        <p:spPr>
          <a:xfrm>
            <a:off x="1947863" y="2133600"/>
            <a:ext cx="2166937" cy="3568700"/>
          </a:xfrm>
          <a:prstGeom prst="rect">
            <a:avLst/>
          </a:prstGeom>
          <a:solidFill>
            <a:schemeClr val="accent6">
              <a:lumMod val="75000"/>
              <a:alpha val="55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 dirty="0"/>
          </a:p>
        </p:txBody>
      </p:sp>
      <p:sp>
        <p:nvSpPr>
          <p:cNvPr id="19" name="Prostokąt 18">
            <a:extLst>
              <a:ext uri="{FF2B5EF4-FFF2-40B4-BE49-F238E27FC236}">
                <a16:creationId xmlns:a16="http://schemas.microsoft.com/office/drawing/2014/main" id="{D49E0410-19AD-4B27-963C-E38BBAC57E2F}"/>
              </a:ext>
            </a:extLst>
          </p:cNvPr>
          <p:cNvSpPr/>
          <p:nvPr/>
        </p:nvSpPr>
        <p:spPr>
          <a:xfrm>
            <a:off x="4114800" y="4597400"/>
            <a:ext cx="3536950" cy="1104900"/>
          </a:xfrm>
          <a:prstGeom prst="rect">
            <a:avLst/>
          </a:prstGeom>
          <a:solidFill>
            <a:schemeClr val="accent6">
              <a:lumMod val="75000"/>
              <a:alpha val="55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 dirty="0"/>
          </a:p>
        </p:txBody>
      </p:sp>
      <p:sp>
        <p:nvSpPr>
          <p:cNvPr id="24583" name="Tytuł 2"/>
          <p:cNvSpPr txBox="1">
            <a:spLocks/>
          </p:cNvSpPr>
          <p:nvPr/>
        </p:nvSpPr>
        <p:spPr bwMode="auto">
          <a:xfrm>
            <a:off x="8423275" y="3268663"/>
            <a:ext cx="722313" cy="65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pl-PL" altLang="pl-PL" sz="1800" b="1">
              <a:solidFill>
                <a:schemeClr val="bg1"/>
              </a:solidFill>
            </a:endParaRPr>
          </a:p>
        </p:txBody>
      </p:sp>
      <p:pic>
        <p:nvPicPr>
          <p:cNvPr id="24584" name="Obraz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" y="2035175"/>
            <a:ext cx="6996113" cy="411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Tytuł 24"/>
          <p:cNvSpPr txBox="1">
            <a:spLocks/>
          </p:cNvSpPr>
          <p:nvPr/>
        </p:nvSpPr>
        <p:spPr bwMode="auto">
          <a:xfrm>
            <a:off x="2305050" y="2501900"/>
            <a:ext cx="154146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pl-PL" altLang="pl-PL" sz="1600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Strefa ochronna</a:t>
            </a:r>
            <a:br>
              <a:rPr lang="pl-PL" altLang="pl-PL" sz="1600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</a:br>
            <a:r>
              <a:rPr lang="pl-PL" altLang="pl-PL" sz="1600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III</a:t>
            </a:r>
            <a:endParaRPr lang="pl-PL" altLang="pl-PL" sz="160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Tytuł 24"/>
          <p:cNvSpPr txBox="1">
            <a:spLocks/>
          </p:cNvSpPr>
          <p:nvPr/>
        </p:nvSpPr>
        <p:spPr bwMode="auto">
          <a:xfrm>
            <a:off x="5068888" y="2862263"/>
            <a:ext cx="1541462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pl-PL" altLang="pl-PL" sz="1600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Strefa ochronna</a:t>
            </a:r>
            <a:br>
              <a:rPr lang="pl-PL" altLang="pl-PL" sz="1600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</a:br>
            <a:r>
              <a:rPr lang="pl-PL" altLang="pl-PL" sz="1600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I/II</a:t>
            </a:r>
            <a:endParaRPr lang="pl-PL" altLang="pl-PL" sz="160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4587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6ABDCC34-3707-435A-B718-4C38B644DF2C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18</a:t>
            </a:fld>
            <a:endParaRPr kumimoji="0" lang="en-US" altLang="pl-PL" sz="1400" smtClean="0"/>
          </a:p>
        </p:txBody>
      </p:sp>
      <p:sp>
        <p:nvSpPr>
          <p:cNvPr id="24" name="Rectangle 2"/>
          <p:cNvSpPr txBox="1">
            <a:spLocks noChangeArrowheads="1"/>
          </p:cNvSpPr>
          <p:nvPr/>
        </p:nvSpPr>
        <p:spPr bwMode="auto">
          <a:xfrm>
            <a:off x="1223963" y="792163"/>
            <a:ext cx="77374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90000"/>
              </a:lnSpc>
              <a:buFont typeface="Symbol" pitchFamily="18" charset="2"/>
              <a:buNone/>
              <a:defRPr/>
            </a:pP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Strefy ochronne – przykłady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l-PL" dirty="0" smtClean="0"/>
              <a:t>Akty wykonawcze regulujące kwestię środków bezpieczeństwa fizycznego </a:t>
            </a:r>
            <a:endParaRPr lang="pl-PL" dirty="0"/>
          </a:p>
        </p:txBody>
      </p:sp>
      <p:sp>
        <p:nvSpPr>
          <p:cNvPr id="26627" name="Symbol zastępczy zawartości 2"/>
          <p:cNvSpPr>
            <a:spLocks noGrp="1"/>
          </p:cNvSpPr>
          <p:nvPr>
            <p:ph idx="1"/>
          </p:nvPr>
        </p:nvSpPr>
        <p:spPr>
          <a:xfrm>
            <a:off x="457200" y="2438400"/>
            <a:ext cx="8458200" cy="4419600"/>
          </a:xfrm>
        </p:spPr>
        <p:txBody>
          <a:bodyPr/>
          <a:lstStyle/>
          <a:p>
            <a:pPr marL="0" indent="0" algn="just"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lang="pl-PL" altLang="pl-PL" smtClean="0"/>
              <a:t>Kryteria tworzenia stref ochronnych oraz rodzaje (katalog) środków bezpieczeństwa fizycznego wymienionych </a:t>
            </a:r>
            <a:br>
              <a:rPr lang="pl-PL" altLang="pl-PL" smtClean="0"/>
            </a:br>
            <a:r>
              <a:rPr lang="pl-PL" altLang="pl-PL" smtClean="0"/>
              <a:t>w rozporządzeniu Rady Ministrów z dnia 29 maja 2012 roku </a:t>
            </a:r>
            <a:br>
              <a:rPr lang="pl-PL" altLang="pl-PL" smtClean="0"/>
            </a:br>
            <a:r>
              <a:rPr lang="pl-PL" altLang="pl-PL" smtClean="0"/>
              <a:t>w sprawie środków bezpieczeństwa fizycznego stosowanych do zabezpieczania informacji niejawnych </a:t>
            </a:r>
            <a:r>
              <a:rPr lang="pl-PL" altLang="pl-PL" b="1" smtClean="0">
                <a:solidFill>
                  <a:srgbClr val="FF0000"/>
                </a:solidFill>
              </a:rPr>
              <a:t>obowiązują wszystkie jednostki organizacyjne niezależnie od statusu.</a:t>
            </a:r>
          </a:p>
          <a:p>
            <a:pPr marL="0" indent="0" algn="just"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lang="pl-PL" altLang="pl-PL" smtClean="0"/>
              <a:t>Zakres i dobór odpowiednich środków nie obowiązują jednostek organizacyjnych, do których zastosowanie mają przepisy właściwych zarządzeń wydanych w trybie art. 47 ust. 3 ustawy.</a:t>
            </a:r>
          </a:p>
        </p:txBody>
      </p:sp>
      <p:sp>
        <p:nvSpPr>
          <p:cNvPr id="26628" name="Symbol zastępczy numeru slajdu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6F6399F8-2C5E-4B6D-8711-6B4D95749CA4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19</a:t>
            </a:fld>
            <a:endParaRPr kumimoji="0" lang="en-US" altLang="pl-PL" sz="1400" smtClean="0"/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223963" y="792163"/>
            <a:ext cx="7737475" cy="1143000"/>
          </a:xfrm>
        </p:spPr>
        <p:txBody>
          <a:bodyPr/>
          <a:lstStyle/>
          <a:p>
            <a:pPr>
              <a:defRPr/>
            </a:pPr>
            <a:r>
              <a:rPr lang="pl-PL" dirty="0" smtClean="0">
                <a:cs typeface="Times New Roman" pitchFamily="18" charset="0"/>
              </a:rPr>
              <a:t>Środki bezpieczeństwa fizycznego (1/7)</a:t>
            </a:r>
            <a:endParaRPr lang="pl-PL" dirty="0">
              <a:cs typeface="Times New Roman" pitchFamily="18" charset="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58950"/>
            <a:ext cx="8458200" cy="5099050"/>
          </a:xfrm>
        </p:spPr>
        <p:txBody>
          <a:bodyPr/>
          <a:lstStyle/>
          <a:p>
            <a:pPr marL="0" indent="0" algn="just">
              <a:lnSpc>
                <a:spcPct val="95000"/>
              </a:lnSpc>
              <a:buFontTx/>
              <a:buNone/>
            </a:pPr>
            <a:r>
              <a:rPr lang="pl-PL" altLang="pl-PL" smtClean="0">
                <a:cs typeface="Times New Roman" panose="02020603050405020304" pitchFamily="18" charset="0"/>
              </a:rPr>
              <a:t>Jednostki organizacyjne, w których przetwarzane są informacje niejawne, stosują </a:t>
            </a:r>
            <a:r>
              <a:rPr lang="pl-PL" altLang="pl-PL" b="1" smtClean="0">
                <a:solidFill>
                  <a:srgbClr val="FF0000"/>
                </a:solidFill>
                <a:cs typeface="Times New Roman" panose="02020603050405020304" pitchFamily="18" charset="0"/>
              </a:rPr>
              <a:t>środki bezpieczeństwa fizycznego </a:t>
            </a:r>
            <a:r>
              <a:rPr lang="pl-PL" altLang="pl-PL" smtClean="0">
                <a:cs typeface="Times New Roman" panose="02020603050405020304" pitchFamily="18" charset="0"/>
              </a:rPr>
              <a:t>odpowiednie do poziomu zagrożeń w celu uniemożliwienia osobom nieuprawnionym dostępu do takich informacji, w szczególności chroniące przed:</a:t>
            </a:r>
          </a:p>
          <a:p>
            <a:pPr marL="450850" lvl="1" indent="-271463" algn="just">
              <a:lnSpc>
                <a:spcPct val="95000"/>
              </a:lnSpc>
              <a:buFontTx/>
              <a:buAutoNum type="arabicParenR"/>
            </a:pPr>
            <a:r>
              <a:rPr lang="pl-PL" altLang="pl-PL" smtClean="0">
                <a:cs typeface="Times New Roman" panose="02020603050405020304" pitchFamily="18" charset="0"/>
              </a:rPr>
              <a:t>działaniem obcych służb specjalnych;</a:t>
            </a:r>
          </a:p>
          <a:p>
            <a:pPr marL="450850" lvl="1" indent="-271463" algn="just">
              <a:lnSpc>
                <a:spcPct val="95000"/>
              </a:lnSpc>
              <a:buFontTx/>
              <a:buAutoNum type="arabicParenR"/>
            </a:pPr>
            <a:r>
              <a:rPr lang="pl-PL" altLang="pl-PL" smtClean="0">
                <a:cs typeface="Times New Roman" panose="02020603050405020304" pitchFamily="18" charset="0"/>
              </a:rPr>
              <a:t>zamachem terrorystycznym lub sabotażem;</a:t>
            </a:r>
          </a:p>
          <a:p>
            <a:pPr marL="450850" lvl="1" indent="-271463" algn="just">
              <a:lnSpc>
                <a:spcPct val="95000"/>
              </a:lnSpc>
              <a:buFontTx/>
              <a:buAutoNum type="arabicParenR"/>
            </a:pPr>
            <a:r>
              <a:rPr lang="pl-PL" altLang="pl-PL" smtClean="0">
                <a:cs typeface="Times New Roman" panose="02020603050405020304" pitchFamily="18" charset="0"/>
              </a:rPr>
              <a:t>kradzieżą lub zniszczeniem materiału;</a:t>
            </a:r>
          </a:p>
          <a:p>
            <a:pPr marL="450850" lvl="1" indent="-271463" algn="just">
              <a:lnSpc>
                <a:spcPct val="95000"/>
              </a:lnSpc>
              <a:buFontTx/>
              <a:buAutoNum type="arabicParenR"/>
            </a:pPr>
            <a:r>
              <a:rPr lang="pl-PL" altLang="pl-PL" smtClean="0">
                <a:cs typeface="Times New Roman" panose="02020603050405020304" pitchFamily="18" charset="0"/>
              </a:rPr>
              <a:t>próbą wejścia osób nieuprawnionych do pomieszczeń, </a:t>
            </a:r>
            <a:br>
              <a:rPr lang="pl-PL" altLang="pl-PL" smtClean="0">
                <a:cs typeface="Times New Roman" panose="02020603050405020304" pitchFamily="18" charset="0"/>
              </a:rPr>
            </a:br>
            <a:r>
              <a:rPr lang="pl-PL" altLang="pl-PL" smtClean="0">
                <a:cs typeface="Times New Roman" panose="02020603050405020304" pitchFamily="18" charset="0"/>
              </a:rPr>
              <a:t>w których przetwarzane są informacje niejawne;</a:t>
            </a:r>
          </a:p>
          <a:p>
            <a:pPr marL="450850" lvl="1" indent="-271463" algn="just">
              <a:lnSpc>
                <a:spcPct val="95000"/>
              </a:lnSpc>
              <a:buFontTx/>
              <a:buAutoNum type="arabicParenR"/>
            </a:pPr>
            <a:r>
              <a:rPr lang="pl-PL" altLang="pl-PL" smtClean="0">
                <a:cs typeface="Times New Roman" panose="02020603050405020304" pitchFamily="18" charset="0"/>
              </a:rPr>
              <a:t>nieuprawnionym dostępem do informacji o wyższej klauzuli tajności niewynikającym z posiadanych uprawnień.</a:t>
            </a:r>
          </a:p>
        </p:txBody>
      </p:sp>
      <p:sp>
        <p:nvSpPr>
          <p:cNvPr id="7172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B40D1392-3745-40DD-AFA7-6FBA1A144BD4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2</a:t>
            </a:fld>
            <a:endParaRPr kumimoji="0" lang="en-US" altLang="pl-PL" sz="1400" smtClean="0"/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8275" y="1730375"/>
            <a:ext cx="8764588" cy="5043488"/>
          </a:xfrm>
        </p:spPr>
        <p:txBody>
          <a:bodyPr/>
          <a:lstStyle/>
          <a:p>
            <a:pPr marL="0" indent="0" algn="just">
              <a:lnSpc>
                <a:spcPct val="95000"/>
              </a:lnSpc>
              <a:buFont typeface="Wingdings" panose="05000000000000000000" pitchFamily="2" charset="2"/>
              <a:buNone/>
            </a:pPr>
            <a:r>
              <a:rPr lang="pl-PL" altLang="pl-PL" sz="2200" smtClean="0"/>
              <a:t>Informacje niejawne o klauzuli </a:t>
            </a:r>
            <a:r>
              <a:rPr lang="pl-PL" altLang="pl-PL" sz="2200" b="1" smtClean="0">
                <a:solidFill>
                  <a:srgbClr val="FF0000"/>
                </a:solidFill>
              </a:rPr>
              <a:t>„ściśle tajne” </a:t>
            </a:r>
            <a:r>
              <a:rPr lang="pl-PL" altLang="pl-PL" sz="2200" b="1" smtClean="0">
                <a:solidFill>
                  <a:srgbClr val="002060"/>
                </a:solidFill>
              </a:rPr>
              <a:t>przetwarza się </a:t>
            </a:r>
            <a:r>
              <a:rPr lang="pl-PL" altLang="pl-PL" sz="2200" smtClean="0"/>
              <a:t>w strefie ochronnej I lub w strefie ochronnej II i </a:t>
            </a:r>
            <a:r>
              <a:rPr lang="pl-PL" altLang="pl-PL" sz="2200" b="1" smtClean="0">
                <a:solidFill>
                  <a:srgbClr val="002060"/>
                </a:solidFill>
              </a:rPr>
              <a:t>przechowuje się </a:t>
            </a:r>
            <a:r>
              <a:rPr lang="pl-PL" altLang="pl-PL" sz="2200" smtClean="0"/>
              <a:t>w szafie metalowej spełniającej co najmniej wymagania klasy odporności na włamanie S2, określone w Polskiej Normie PN-EN 14450 lub nowszej, lub </a:t>
            </a:r>
            <a:br>
              <a:rPr lang="pl-PL" altLang="pl-PL" sz="2200" smtClean="0"/>
            </a:br>
            <a:r>
              <a:rPr lang="pl-PL" altLang="pl-PL" sz="2200" smtClean="0"/>
              <a:t>w pomieszczeniu wzmocnionym, z zastosowaniem jednego z poniższych środków uzupełniających:</a:t>
            </a:r>
          </a:p>
          <a:p>
            <a:pPr marL="465138" lvl="1" algn="just">
              <a:lnSpc>
                <a:spcPct val="95000"/>
              </a:lnSpc>
              <a:buFont typeface="Times New Roman" panose="02020603050405020304" pitchFamily="18" charset="0"/>
              <a:buAutoNum type="arabicParenR"/>
            </a:pPr>
            <a:r>
              <a:rPr lang="pl-PL" altLang="pl-PL" sz="2200" b="1" smtClean="0">
                <a:solidFill>
                  <a:srgbClr val="FF0000"/>
                </a:solidFill>
              </a:rPr>
              <a:t>stała ochrona lub kontrola</a:t>
            </a:r>
            <a:r>
              <a:rPr lang="pl-PL" altLang="pl-PL" sz="2200" smtClean="0">
                <a:solidFill>
                  <a:srgbClr val="FF0000"/>
                </a:solidFill>
              </a:rPr>
              <a:t> </a:t>
            </a:r>
            <a:r>
              <a:rPr lang="pl-PL" altLang="pl-PL" sz="2200" smtClean="0"/>
              <a:t>w nieregularnych odstępach czasu przez pracownika personelu bezpieczeństwa posiadającego odpowiednie poświadczenie bezpieczeństwa, w szczególności z wykorzystaniem systemu dozoru wizyjnego z obowiązkową rejestracją w rozdzielczości nie mniejszej niż 400 linii telewizyjnych i przechowywaniem zarejestrowanego zapisu przez czas nie krótszy niż 30 dni;</a:t>
            </a:r>
          </a:p>
          <a:p>
            <a:pPr marL="465138" lvl="1" algn="just">
              <a:lnSpc>
                <a:spcPct val="95000"/>
              </a:lnSpc>
              <a:buFont typeface="Times New Roman" panose="02020603050405020304" pitchFamily="18" charset="0"/>
              <a:buAutoNum type="arabicParenR"/>
            </a:pPr>
            <a:r>
              <a:rPr lang="pl-PL" altLang="pl-PL" sz="2200" b="1" smtClean="0">
                <a:solidFill>
                  <a:srgbClr val="FF0000"/>
                </a:solidFill>
              </a:rPr>
              <a:t>system sygnalizacji włamania i napadu</a:t>
            </a:r>
            <a:r>
              <a:rPr lang="pl-PL" altLang="pl-PL" sz="2200" smtClean="0">
                <a:solidFill>
                  <a:srgbClr val="FF0000"/>
                </a:solidFill>
              </a:rPr>
              <a:t> </a:t>
            </a:r>
            <a:r>
              <a:rPr lang="pl-PL" altLang="pl-PL" sz="2200" smtClean="0"/>
              <a:t>obsługiwany przez personel bezpieczeństwa z wykorzystaniem systemu dozoru wizyjnego, o którym mowa w pkt. 1.</a:t>
            </a:r>
            <a:endParaRPr lang="pl-PL" altLang="pl-PL" sz="2200" smtClean="0">
              <a:solidFill>
                <a:schemeClr val="hlink"/>
              </a:solidFill>
              <a:latin typeface="Comic Sans MS" panose="030F0702030302020204" pitchFamily="66" charset="0"/>
            </a:endParaRPr>
          </a:p>
        </p:txBody>
      </p:sp>
      <p:sp>
        <p:nvSpPr>
          <p:cNvPr id="27651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DDCBB5DD-BD0F-4255-BB46-7D191A3882B9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20</a:t>
            </a:fld>
            <a:endParaRPr kumimoji="0" lang="en-US" altLang="pl-PL" sz="1400" smtClean="0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223963" y="792163"/>
            <a:ext cx="77374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90000"/>
              </a:lnSpc>
              <a:buFont typeface="Symbol" pitchFamily="18" charset="2"/>
              <a:buNone/>
              <a:defRPr/>
            </a:pP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Przetwarzanie informacji niejawnych (1/4)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363788"/>
            <a:ext cx="8458200" cy="4205287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buFontTx/>
              <a:buNone/>
            </a:pPr>
            <a:r>
              <a:rPr lang="pl-PL" altLang="pl-PL" smtClean="0"/>
              <a:t>Informacje niejawne o klauzuli </a:t>
            </a:r>
            <a:r>
              <a:rPr lang="pl-PL" altLang="pl-PL" b="1" smtClean="0">
                <a:solidFill>
                  <a:srgbClr val="FF0000"/>
                </a:solidFill>
              </a:rPr>
              <a:t>„tajne” </a:t>
            </a:r>
            <a:r>
              <a:rPr lang="pl-PL" altLang="pl-PL" b="1" smtClean="0">
                <a:solidFill>
                  <a:srgbClr val="002060"/>
                </a:solidFill>
              </a:rPr>
              <a:t>przetwarza się </a:t>
            </a:r>
            <a:r>
              <a:rPr lang="pl-PL" altLang="pl-PL" smtClean="0"/>
              <a:t>w strefie ochronnej I lub w strefie ochronnej II i </a:t>
            </a:r>
            <a:r>
              <a:rPr lang="pl-PL" altLang="pl-PL" b="1" smtClean="0">
                <a:solidFill>
                  <a:srgbClr val="002060"/>
                </a:solidFill>
              </a:rPr>
              <a:t>przechowuje się </a:t>
            </a:r>
            <a:r>
              <a:rPr lang="pl-PL" altLang="pl-PL" smtClean="0"/>
              <a:t>w szafie metalowej spełniającej co najmniej wymagania klasy odporności na włamanie S1, określone w Polskiej Normie PN-EN 14450 lub nowszej, lub w pomieszczeniu wzmocnionym.</a:t>
            </a:r>
            <a:endParaRPr lang="pl-PL" altLang="pl-PL" smtClean="0">
              <a:solidFill>
                <a:schemeClr val="hlink"/>
              </a:solidFill>
              <a:latin typeface="Comic Sans MS" panose="030F0702030302020204" pitchFamily="66" charset="0"/>
            </a:endParaRPr>
          </a:p>
        </p:txBody>
      </p:sp>
      <p:sp>
        <p:nvSpPr>
          <p:cNvPr id="28675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2F8E86F2-5DFD-4DD4-8C56-44D3466E89CD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21</a:t>
            </a:fld>
            <a:endParaRPr kumimoji="0" lang="en-US" altLang="pl-PL" sz="1400" smtClean="0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223963" y="792163"/>
            <a:ext cx="77374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90000"/>
              </a:lnSpc>
              <a:buFont typeface="Symbol" pitchFamily="18" charset="2"/>
              <a:buNone/>
              <a:defRPr/>
            </a:pP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Przetwarzanie informacji niejawnych (2/4)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70088"/>
            <a:ext cx="8458200" cy="4887912"/>
          </a:xfrm>
        </p:spPr>
        <p:txBody>
          <a:bodyPr/>
          <a:lstStyle/>
          <a:p>
            <a:pPr marL="0" indent="0" algn="just"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lang="pl-PL" altLang="pl-PL" smtClean="0"/>
              <a:t>Informacje niejawne o klauzuli </a:t>
            </a:r>
            <a:r>
              <a:rPr lang="pl-PL" altLang="pl-PL" b="1" smtClean="0">
                <a:solidFill>
                  <a:srgbClr val="FF0000"/>
                </a:solidFill>
              </a:rPr>
              <a:t>„poufne”:</a:t>
            </a:r>
          </a:p>
          <a:p>
            <a:pPr marL="465138" lvl="1" algn="just">
              <a:lnSpc>
                <a:spcPct val="120000"/>
              </a:lnSpc>
              <a:buFont typeface="Times New Roman" panose="02020603050405020304" pitchFamily="18" charset="0"/>
              <a:buAutoNum type="arabicParenR"/>
            </a:pPr>
            <a:r>
              <a:rPr lang="pl-PL" altLang="pl-PL" b="1" smtClean="0">
                <a:solidFill>
                  <a:srgbClr val="002060"/>
                </a:solidFill>
              </a:rPr>
              <a:t>przetwarza się </a:t>
            </a:r>
            <a:r>
              <a:rPr lang="pl-PL" altLang="pl-PL" smtClean="0"/>
              <a:t>w strefie ochronnej I, II lub III;</a:t>
            </a:r>
          </a:p>
          <a:p>
            <a:pPr marL="465138" lvl="1" algn="just">
              <a:lnSpc>
                <a:spcPct val="120000"/>
              </a:lnSpc>
              <a:buFont typeface="Times New Roman" panose="02020603050405020304" pitchFamily="18" charset="0"/>
              <a:buAutoNum type="arabicParenR"/>
            </a:pPr>
            <a:r>
              <a:rPr lang="pl-PL" altLang="pl-PL" b="1" smtClean="0">
                <a:solidFill>
                  <a:srgbClr val="002060"/>
                </a:solidFill>
              </a:rPr>
              <a:t>przechowuje się </a:t>
            </a:r>
            <a:r>
              <a:rPr lang="pl-PL" altLang="pl-PL" smtClean="0"/>
              <a:t>w strefie ochronnej I lub w strefie ochronnej II w szafie metalowej lub w pomieszczeniu wzmocnionym.</a:t>
            </a:r>
          </a:p>
          <a:p>
            <a:pPr marL="0" indent="0" algn="just">
              <a:lnSpc>
                <a:spcPct val="120000"/>
              </a:lnSpc>
              <a:buFont typeface="Wingdings" panose="05000000000000000000" pitchFamily="2" charset="2"/>
              <a:buNone/>
            </a:pPr>
            <a:endParaRPr lang="pl-PL" altLang="pl-PL" sz="1000" smtClean="0"/>
          </a:p>
          <a:p>
            <a:pPr marL="0" indent="0" algn="just"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lang="pl-PL" altLang="pl-PL" smtClean="0"/>
              <a:t>Informacje niejawne o klauzuli </a:t>
            </a:r>
            <a:r>
              <a:rPr lang="pl-PL" altLang="pl-PL" b="1" smtClean="0">
                <a:solidFill>
                  <a:srgbClr val="FF0000"/>
                </a:solidFill>
              </a:rPr>
              <a:t>„zastrzeżone” </a:t>
            </a:r>
            <a:r>
              <a:rPr lang="pl-PL" altLang="pl-PL" b="1" smtClean="0">
                <a:solidFill>
                  <a:srgbClr val="002060"/>
                </a:solidFill>
              </a:rPr>
              <a:t>przetwarza się </a:t>
            </a:r>
            <a:r>
              <a:rPr lang="pl-PL" altLang="pl-PL" smtClean="0"/>
              <a:t/>
            </a:r>
            <a:br>
              <a:rPr lang="pl-PL" altLang="pl-PL" smtClean="0"/>
            </a:br>
            <a:r>
              <a:rPr lang="pl-PL" altLang="pl-PL" smtClean="0"/>
              <a:t>w pomieszczeniu lub obszarze wyposażonych w system kontroli dostępu i </a:t>
            </a:r>
            <a:r>
              <a:rPr lang="pl-PL" altLang="pl-PL" b="1" smtClean="0">
                <a:solidFill>
                  <a:srgbClr val="002060"/>
                </a:solidFill>
              </a:rPr>
              <a:t>przechowuje się </a:t>
            </a:r>
            <a:r>
              <a:rPr lang="pl-PL" altLang="pl-PL" smtClean="0"/>
              <a:t>w szafie metalowej, pomieszczeniu wzmocnionym lub zamkniętym na klucz meblu biurowym.</a:t>
            </a:r>
            <a:endParaRPr lang="pl-PL" altLang="pl-PL" smtClean="0">
              <a:solidFill>
                <a:schemeClr val="hlink"/>
              </a:solidFill>
              <a:latin typeface="Comic Sans MS" panose="030F0702030302020204" pitchFamily="66" charset="0"/>
            </a:endParaRPr>
          </a:p>
        </p:txBody>
      </p:sp>
      <p:sp>
        <p:nvSpPr>
          <p:cNvPr id="29699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46BDB77B-99EC-4C86-B1FF-2CEEB54D9866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22</a:t>
            </a:fld>
            <a:endParaRPr kumimoji="0" lang="en-US" altLang="pl-PL" sz="1400" smtClean="0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223963" y="792163"/>
            <a:ext cx="77374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90000"/>
              </a:lnSpc>
              <a:buFont typeface="Symbol" pitchFamily="18" charset="2"/>
              <a:buNone/>
              <a:defRPr/>
            </a:pP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Przetwarzanie informacji niejawnych (3/4)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97075"/>
            <a:ext cx="8458200" cy="4860925"/>
          </a:xfrm>
        </p:spPr>
        <p:txBody>
          <a:bodyPr/>
          <a:lstStyle/>
          <a:p>
            <a:pPr marL="0" indent="0" algn="just">
              <a:lnSpc>
                <a:spcPct val="120000"/>
              </a:lnSpc>
              <a:buFontTx/>
              <a:buNone/>
            </a:pPr>
            <a:r>
              <a:rPr lang="pl-PL" altLang="pl-PL" smtClean="0"/>
              <a:t>Przetwarzanie informacji niejawnych o klauzuli </a:t>
            </a:r>
            <a:r>
              <a:rPr lang="pl-PL" altLang="pl-PL" b="1" smtClean="0">
                <a:solidFill>
                  <a:srgbClr val="FF0000"/>
                </a:solidFill>
              </a:rPr>
              <a:t>„poufne” lub wyższej w systemach teleinformatycznych</a:t>
            </a:r>
            <a:r>
              <a:rPr lang="pl-PL" altLang="pl-PL" b="1" smtClean="0">
                <a:solidFill>
                  <a:srgbClr val="FFCC66"/>
                </a:solidFill>
              </a:rPr>
              <a:t> </a:t>
            </a:r>
            <a:r>
              <a:rPr lang="pl-PL" altLang="pl-PL" smtClean="0"/>
              <a:t>odbywa się w strefie ochronnej I lub w strefie ochronnej II, w warunkach uwzględniających wyniki procesu szacowania ryzyka.</a:t>
            </a:r>
          </a:p>
          <a:p>
            <a:pPr marL="0" indent="0" algn="just">
              <a:lnSpc>
                <a:spcPct val="120000"/>
              </a:lnSpc>
              <a:buFontTx/>
              <a:buNone/>
            </a:pPr>
            <a:endParaRPr lang="pl-PL" altLang="pl-PL" sz="1000" smtClean="0"/>
          </a:p>
          <a:p>
            <a:pPr marL="0" indent="0" algn="just">
              <a:lnSpc>
                <a:spcPct val="120000"/>
              </a:lnSpc>
              <a:buFontTx/>
              <a:buNone/>
            </a:pPr>
            <a:r>
              <a:rPr lang="pl-PL" altLang="pl-PL" smtClean="0"/>
              <a:t>Przetwarzanie informacji niejawnych o klauzuli </a:t>
            </a:r>
            <a:r>
              <a:rPr lang="pl-PL" altLang="pl-PL" b="1" smtClean="0">
                <a:solidFill>
                  <a:srgbClr val="FF0000"/>
                </a:solidFill>
              </a:rPr>
              <a:t>„zastrzeżone” </a:t>
            </a:r>
            <a:br>
              <a:rPr lang="pl-PL" altLang="pl-PL" b="1" smtClean="0">
                <a:solidFill>
                  <a:srgbClr val="FF0000"/>
                </a:solidFill>
              </a:rPr>
            </a:br>
            <a:r>
              <a:rPr lang="pl-PL" altLang="pl-PL" b="1" smtClean="0">
                <a:solidFill>
                  <a:srgbClr val="FF0000"/>
                </a:solidFill>
              </a:rPr>
              <a:t>w systemach teleinformatycznych</a:t>
            </a:r>
            <a:r>
              <a:rPr lang="pl-PL" altLang="pl-PL" smtClean="0"/>
              <a:t> odbywa się w pomieszczeniu lub obszarze wyposażonych w system kontroli dostępu, </a:t>
            </a:r>
            <a:br>
              <a:rPr lang="pl-PL" altLang="pl-PL" smtClean="0"/>
            </a:br>
            <a:r>
              <a:rPr lang="pl-PL" altLang="pl-PL" smtClean="0"/>
              <a:t>w warunkach uwzględniających wyniki procesu szacowania ryzyka.</a:t>
            </a:r>
            <a:endParaRPr lang="pl-PL" altLang="pl-PL" smtClean="0">
              <a:solidFill>
                <a:schemeClr val="hlink"/>
              </a:solidFill>
              <a:latin typeface="Comic Sans MS" panose="030F0702030302020204" pitchFamily="66" charset="0"/>
            </a:endParaRPr>
          </a:p>
        </p:txBody>
      </p:sp>
      <p:sp>
        <p:nvSpPr>
          <p:cNvPr id="30723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107B3CFE-FD0C-4DAA-A767-5385C3C01723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23</a:t>
            </a:fld>
            <a:endParaRPr kumimoji="0" lang="en-US" altLang="pl-PL" sz="1400" smtClean="0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223963" y="792163"/>
            <a:ext cx="77374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90000"/>
              </a:lnSpc>
              <a:buFont typeface="Symbol" pitchFamily="18" charset="2"/>
              <a:buNone/>
              <a:defRPr/>
            </a:pP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Przetwarzanie informacji niejawnych (4/</a:t>
            </a:r>
            <a:r>
              <a:rPr lang="pl-PL" sz="3000" kern="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</a:t>
            </a: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396A680D-5F14-4C56-9EA7-BB73A93CF3C6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24</a:t>
            </a:fld>
            <a:endParaRPr kumimoji="0" lang="en-US" altLang="pl-PL" sz="1400" smtClean="0"/>
          </a:p>
        </p:txBody>
      </p:sp>
      <p:sp>
        <p:nvSpPr>
          <p:cNvPr id="2" name="Tytuł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>
              <a:defRPr/>
            </a:pPr>
            <a:r>
              <a:rPr lang="pl-PL" dirty="0"/>
              <a:t>Postępowanie w sytuacjach zagrożenia dla informacji niejawnych (1/4) </a:t>
            </a:r>
          </a:p>
        </p:txBody>
      </p:sp>
      <p:sp>
        <p:nvSpPr>
          <p:cNvPr id="31748" name="Symbol zastępczy zawartości 2"/>
          <p:cNvSpPr>
            <a:spLocks noGrp="1"/>
          </p:cNvSpPr>
          <p:nvPr>
            <p:ph idx="4294967295"/>
          </p:nvPr>
        </p:nvSpPr>
        <p:spPr>
          <a:xfrm>
            <a:off x="323850" y="2438400"/>
            <a:ext cx="8591550" cy="4419600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pl-PL" altLang="pl-PL" smtClean="0"/>
              <a:t>Postępowanie w sytuacjach zagrożenia dla informacji niejawnych powinno mieć na celu </a:t>
            </a:r>
            <a:r>
              <a:rPr lang="pl-PL" altLang="pl-PL" b="1" smtClean="0">
                <a:solidFill>
                  <a:srgbClr val="FF0000"/>
                </a:solidFill>
              </a:rPr>
              <a:t>zapobieżenie naruszeniu przepisów </a:t>
            </a:r>
            <a:br>
              <a:rPr lang="pl-PL" altLang="pl-PL" b="1" smtClean="0">
                <a:solidFill>
                  <a:srgbClr val="FF0000"/>
                </a:solidFill>
              </a:rPr>
            </a:br>
            <a:r>
              <a:rPr lang="pl-PL" altLang="pl-PL" b="1" smtClean="0">
                <a:solidFill>
                  <a:srgbClr val="FF0000"/>
                </a:solidFill>
              </a:rPr>
              <a:t>o ochronie tych informacji</a:t>
            </a:r>
            <a:r>
              <a:rPr lang="pl-PL" altLang="pl-PL" smtClean="0"/>
              <a:t>, w tym w szczególności zapobieżenie ujawnieniu, utracie lub ich zniszczeniu. </a:t>
            </a:r>
          </a:p>
          <a:p>
            <a:pPr marL="0" indent="0" algn="just"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pl-PL" altLang="pl-PL" smtClean="0"/>
              <a:t>Rodzaj i skala zagrożeń związanych z nieuprawnionym dostępem lub utratą informacji niejawnych powinny zostać uwzględnione przy określaniu </a:t>
            </a:r>
            <a:r>
              <a:rPr lang="pl-PL" altLang="pl-PL" b="1" smtClean="0">
                <a:solidFill>
                  <a:srgbClr val="FF0000"/>
                </a:solidFill>
              </a:rPr>
              <a:t>poziomu zagrożeń </a:t>
            </a:r>
            <a:r>
              <a:rPr lang="pl-PL" altLang="pl-PL" smtClean="0"/>
              <a:t>(art. 45 ustawy).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5C18FFE3-0209-41F8-87E3-7D5ADC18B56E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25</a:t>
            </a:fld>
            <a:endParaRPr kumimoji="0" lang="en-US" altLang="pl-PL" sz="1400" smtClean="0"/>
          </a:p>
        </p:txBody>
      </p:sp>
      <p:sp>
        <p:nvSpPr>
          <p:cNvPr id="2" name="Tytuł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>
              <a:defRPr/>
            </a:pPr>
            <a:r>
              <a:rPr lang="pl-PL"/>
              <a:t>Postępowanie w sytuacjach zagrożenia dla informacji niejawnych (2/4)</a:t>
            </a:r>
          </a:p>
        </p:txBody>
      </p:sp>
      <p:sp>
        <p:nvSpPr>
          <p:cNvPr id="32772" name="Symbol zastępczy zawartości 2"/>
          <p:cNvSpPr>
            <a:spLocks noGrp="1"/>
          </p:cNvSpPr>
          <p:nvPr>
            <p:ph idx="4294967295"/>
          </p:nvPr>
        </p:nvSpPr>
        <p:spPr>
          <a:xfrm>
            <a:off x="457200" y="2255838"/>
            <a:ext cx="8458200" cy="4337050"/>
          </a:xfrm>
        </p:spPr>
        <p:txBody>
          <a:bodyPr/>
          <a:lstStyle/>
          <a:p>
            <a:pPr marL="0" indent="0" algn="just"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lang="pl-PL" altLang="pl-PL" smtClean="0"/>
              <a:t>Postępowanie w sytuacjach zagrożenia dla informacji niejawnych powinno mieć przede wszystkim charakter zapobiegawczy oraz polegać ma na przeciwdziałaniu zaistnienia sytuacji zagrożenia dla takich informacji.</a:t>
            </a:r>
          </a:p>
          <a:p>
            <a:pPr marL="0" indent="0" algn="just"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lang="pl-PL" altLang="pl-PL" smtClean="0"/>
              <a:t>Kierownik jednostki organizacyjnej powinien zatwierdzić, opracowaną przez pełnomocnika ochrony, procedurę postępowania w sytuacjach zagrożenia dla informacji niejawnych. </a:t>
            </a:r>
            <a:br>
              <a:rPr lang="pl-PL" altLang="pl-PL" smtClean="0"/>
            </a:br>
            <a:r>
              <a:rPr lang="pl-PL" altLang="pl-PL" smtClean="0"/>
              <a:t>Z przedmiotową procedurą powinni zostać zapoznani wszyscy pracownicy mający dostęp do informacji niejawnych. 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A7DDEAA3-C249-4842-9D83-80B9F8A494D2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26</a:t>
            </a:fld>
            <a:endParaRPr kumimoji="0" lang="en-US" altLang="pl-PL" sz="1400" smtClean="0"/>
          </a:p>
        </p:txBody>
      </p:sp>
      <p:sp>
        <p:nvSpPr>
          <p:cNvPr id="6" name="Tytuł 1"/>
          <p:cNvSpPr>
            <a:spLocks noGrp="1"/>
          </p:cNvSpPr>
          <p:nvPr>
            <p:ph type="title" idx="4294967295"/>
          </p:nvPr>
        </p:nvSpPr>
        <p:spPr>
          <a:xfrm>
            <a:off x="1558925" y="919163"/>
            <a:ext cx="6838950" cy="1143000"/>
          </a:xfrm>
        </p:spPr>
        <p:txBody>
          <a:bodyPr/>
          <a:lstStyle/>
          <a:p>
            <a:pPr>
              <a:defRPr/>
            </a:pPr>
            <a:r>
              <a:rPr lang="pl-PL" dirty="0"/>
              <a:t>Postępowanie w sytuacjach zagrożenia dla informacji niejawnych (3/4)</a:t>
            </a:r>
          </a:p>
        </p:txBody>
      </p:sp>
      <p:sp>
        <p:nvSpPr>
          <p:cNvPr id="33796" name="Symbol zastępczy zawartości 2"/>
          <p:cNvSpPr>
            <a:spLocks noGrp="1"/>
          </p:cNvSpPr>
          <p:nvPr>
            <p:ph idx="4294967295"/>
          </p:nvPr>
        </p:nvSpPr>
        <p:spPr>
          <a:xfrm>
            <a:off x="295275" y="2001838"/>
            <a:ext cx="8620125" cy="4856162"/>
          </a:xfrm>
        </p:spPr>
        <p:txBody>
          <a:bodyPr/>
          <a:lstStyle/>
          <a:p>
            <a:pPr marL="0" indent="0" algn="just">
              <a:buFont typeface="Wingdings" panose="05000000000000000000" pitchFamily="2" charset="2"/>
              <a:buNone/>
            </a:pPr>
            <a:r>
              <a:rPr lang="pl-PL" altLang="pl-PL" smtClean="0"/>
              <a:t>W przypadku </a:t>
            </a:r>
            <a:r>
              <a:rPr lang="pl-PL" altLang="pl-PL" b="1" smtClean="0">
                <a:solidFill>
                  <a:srgbClr val="FF0000"/>
                </a:solidFill>
              </a:rPr>
              <a:t>stwierdzenia naruszenia przepisów o ochronie informacji niejawnych</a:t>
            </a:r>
            <a:r>
              <a:rPr lang="pl-PL" altLang="pl-PL" smtClean="0"/>
              <a:t> pełnomocnik ochrony powinien:</a:t>
            </a:r>
          </a:p>
          <a:p>
            <a:pPr marL="530225" lvl="1" indent="-350838" algn="just">
              <a:buFont typeface="Wingdings" panose="05000000000000000000" pitchFamily="2" charset="2"/>
              <a:buChar char="ü"/>
            </a:pPr>
            <a:r>
              <a:rPr lang="pl-PL" altLang="pl-PL" sz="2400" smtClean="0"/>
              <a:t>niezwłocznie zawiadomić kierownika jednostki organizacyjnej;</a:t>
            </a:r>
          </a:p>
          <a:p>
            <a:pPr marL="530225" lvl="1" indent="-350838" algn="just">
              <a:buFont typeface="Wingdings" panose="05000000000000000000" pitchFamily="2" charset="2"/>
              <a:buChar char="ü"/>
            </a:pPr>
            <a:r>
              <a:rPr lang="pl-PL" altLang="pl-PL" sz="2400" smtClean="0"/>
              <a:t>niezwłocznie podjąć działania wyjaśniające (niezbędne jest opracowanie szczegółowej instrukcji, wytycznych postępowania wyjaśniającego);</a:t>
            </a:r>
          </a:p>
          <a:p>
            <a:pPr marL="530225" lvl="1" indent="-350838" algn="just">
              <a:buFont typeface="Wingdings" panose="05000000000000000000" pitchFamily="2" charset="2"/>
              <a:buChar char="ü"/>
            </a:pPr>
            <a:r>
              <a:rPr lang="pl-PL" altLang="pl-PL" sz="2400" smtClean="0"/>
              <a:t>podjąć działania ograniczające negatywne skutki naruszenia przepisów;</a:t>
            </a:r>
          </a:p>
          <a:p>
            <a:pPr marL="530225" lvl="1" indent="-350838" algn="just">
              <a:buFont typeface="Wingdings" panose="05000000000000000000" pitchFamily="2" charset="2"/>
              <a:buChar char="ü"/>
            </a:pPr>
            <a:r>
              <a:rPr lang="pl-PL" altLang="pl-PL" sz="2400" smtClean="0"/>
              <a:t>niezwłocznie zawiadomić, w przypadku stwierdzenia naruszenia przepisów o ochronie informacji niejawnych o klauzuli „poufne” lub wyższej, również odpowiednio ABW lub SKW.</a:t>
            </a:r>
          </a:p>
          <a:p>
            <a:pPr marL="0" indent="0" algn="just">
              <a:buFont typeface="Wingdings" panose="05000000000000000000" pitchFamily="2" charset="2"/>
              <a:buNone/>
            </a:pPr>
            <a:r>
              <a:rPr lang="pl-PL" altLang="pl-PL" smtClean="0"/>
              <a:t>(art. 17 ustawy)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311909E4-8DC0-4A88-91A2-78C4F86EC8A6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27</a:t>
            </a:fld>
            <a:endParaRPr kumimoji="0" lang="en-US" altLang="pl-PL" sz="1400" smtClean="0"/>
          </a:p>
        </p:txBody>
      </p:sp>
      <p:sp>
        <p:nvSpPr>
          <p:cNvPr id="7" name="Tytuł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>
              <a:defRPr/>
            </a:pPr>
            <a:r>
              <a:rPr lang="pl-PL"/>
              <a:t>Postępowanie w sytuacjach zagrożenia dla informacji niejawnych (4/4)</a:t>
            </a:r>
          </a:p>
        </p:txBody>
      </p:sp>
      <p:sp>
        <p:nvSpPr>
          <p:cNvPr id="34820" name="Symbol zastępczy zawartości 2"/>
          <p:cNvSpPr>
            <a:spLocks noGrp="1"/>
          </p:cNvSpPr>
          <p:nvPr>
            <p:ph idx="4294967295"/>
          </p:nvPr>
        </p:nvSpPr>
        <p:spPr>
          <a:xfrm>
            <a:off x="457200" y="2673350"/>
            <a:ext cx="8458200" cy="3321050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pl-PL" altLang="pl-PL" smtClean="0"/>
              <a:t>O naruszeniu przepisów dotyczących ochrony informacji niejawnych należy </a:t>
            </a:r>
            <a:r>
              <a:rPr lang="pl-PL" altLang="pl-PL" b="1" smtClean="0">
                <a:solidFill>
                  <a:srgbClr val="FF0000"/>
                </a:solidFill>
              </a:rPr>
              <a:t>niezwłocznie powiadomić pełnomocnika ochrony.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612AEA12-FC85-4609-B39A-37217EB5B699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28</a:t>
            </a:fld>
            <a:endParaRPr kumimoji="0" lang="en-US" altLang="pl-PL" sz="1400" smtClean="0"/>
          </a:p>
        </p:txBody>
      </p:sp>
      <p:sp>
        <p:nvSpPr>
          <p:cNvPr id="7" name="Tytuł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>
              <a:defRPr/>
            </a:pPr>
            <a:r>
              <a:rPr lang="pl-PL"/>
              <a:t>Postępowanie w przypadku ujawnienia informacji niejawnych</a:t>
            </a:r>
          </a:p>
        </p:txBody>
      </p:sp>
      <p:sp>
        <p:nvSpPr>
          <p:cNvPr id="35844" name="Symbol zastępczy zawartości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pl-PL" altLang="pl-PL" smtClean="0"/>
              <a:t>W przypadku stwierdzenia zaistnienia uzasadnionego podejrzenia popełnienia przestępstwa ujawnienia informacji niejawnych (art. 265 oraz art. 266 k.k.) istnieje obowiązek </a:t>
            </a:r>
            <a:r>
              <a:rPr lang="pl-PL" altLang="pl-PL" b="1" smtClean="0">
                <a:solidFill>
                  <a:srgbClr val="FF0000"/>
                </a:solidFill>
              </a:rPr>
              <a:t>niezwłocznego zawiadomienia właściwego organu ścigania</a:t>
            </a:r>
            <a:r>
              <a:rPr lang="pl-PL" altLang="pl-PL" smtClean="0">
                <a:solidFill>
                  <a:srgbClr val="FF0000"/>
                </a:solidFill>
              </a:rPr>
              <a:t> </a:t>
            </a:r>
            <a:r>
              <a:rPr lang="pl-PL" altLang="pl-PL" smtClean="0"/>
              <a:t>(prokuratura lub ABW).</a:t>
            </a:r>
          </a:p>
          <a:p>
            <a:pPr marL="0" indent="0" algn="just"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pl-PL" altLang="pl-PL" smtClean="0"/>
              <a:t>(art. 304 k.p.k.) 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940AEEF0-C686-4C3D-B5E2-7A04027651D8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29</a:t>
            </a:fld>
            <a:endParaRPr kumimoji="0" lang="en-US" altLang="pl-PL" sz="1400" smtClean="0"/>
          </a:p>
        </p:txBody>
      </p:sp>
      <p:sp>
        <p:nvSpPr>
          <p:cNvPr id="2" name="Tytuł 1"/>
          <p:cNvSpPr>
            <a:spLocks noGrp="1"/>
          </p:cNvSpPr>
          <p:nvPr>
            <p:ph type="title" idx="4294967295"/>
          </p:nvPr>
        </p:nvSpPr>
        <p:spPr>
          <a:xfrm>
            <a:off x="1568450" y="1084263"/>
            <a:ext cx="6838950" cy="1143000"/>
          </a:xfrm>
        </p:spPr>
        <p:txBody>
          <a:bodyPr/>
          <a:lstStyle/>
          <a:p>
            <a:pPr>
              <a:defRPr/>
            </a:pPr>
            <a:r>
              <a:rPr lang="pl-PL" dirty="0"/>
              <a:t>Postępowanie w sytuacjach </a:t>
            </a:r>
            <a:r>
              <a:rPr lang="pl-PL" dirty="0" smtClean="0"/>
              <a:t>zagrożenia</a:t>
            </a:r>
            <a:br>
              <a:rPr lang="pl-PL" dirty="0" smtClean="0"/>
            </a:br>
            <a:r>
              <a:rPr lang="pl-PL" dirty="0" smtClean="0"/>
              <a:t>dla </a:t>
            </a:r>
            <a:r>
              <a:rPr lang="pl-PL" dirty="0"/>
              <a:t>informacji niejawnych 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lub </a:t>
            </a:r>
            <a:r>
              <a:rPr lang="pl-PL" dirty="0"/>
              <a:t>w przypadku ich </a:t>
            </a:r>
            <a:r>
              <a:rPr lang="pl-PL" dirty="0" smtClean="0"/>
              <a:t>ujawnienia</a:t>
            </a:r>
            <a:endParaRPr lang="pl-PL" dirty="0"/>
          </a:p>
        </p:txBody>
      </p:sp>
      <p:sp>
        <p:nvSpPr>
          <p:cNvPr id="36868" name="Symbol zastępczy zawartości 2"/>
          <p:cNvSpPr>
            <a:spLocks noGrp="1"/>
          </p:cNvSpPr>
          <p:nvPr>
            <p:ph idx="4294967295"/>
          </p:nvPr>
        </p:nvSpPr>
        <p:spPr>
          <a:xfrm>
            <a:off x="471488" y="2571750"/>
            <a:ext cx="8458200" cy="4286250"/>
          </a:xfrm>
        </p:spPr>
        <p:txBody>
          <a:bodyPr/>
          <a:lstStyle/>
          <a:p>
            <a:pPr marL="0" indent="0" algn="just">
              <a:lnSpc>
                <a:spcPct val="130000"/>
              </a:lnSpc>
              <a:buFont typeface="Wingdings" panose="05000000000000000000" pitchFamily="2" charset="2"/>
              <a:buNone/>
            </a:pPr>
            <a:r>
              <a:rPr lang="pl-PL" altLang="pl-PL" smtClean="0"/>
              <a:t>Procedura postępowania zarówno w sytuacjach zagrożenia dla informacji niejawnych jak i w przypadku naruszenia przepisów </a:t>
            </a:r>
            <a:br>
              <a:rPr lang="pl-PL" altLang="pl-PL" smtClean="0"/>
            </a:br>
            <a:r>
              <a:rPr lang="pl-PL" altLang="pl-PL" smtClean="0"/>
              <a:t>o ich ochronie (zwłaszcza ujawnieniu), powinna być opracowana dla konkretnej jednostki organizacyjnej w sposób zindywidualizowany.</a:t>
            </a:r>
          </a:p>
          <a:p>
            <a:pPr marL="0" indent="0" algn="just">
              <a:lnSpc>
                <a:spcPct val="130000"/>
              </a:lnSpc>
              <a:buFont typeface="Wingdings" panose="05000000000000000000" pitchFamily="2" charset="2"/>
              <a:buNone/>
            </a:pPr>
            <a:r>
              <a:rPr lang="pl-PL" altLang="pl-PL" smtClean="0"/>
              <a:t>Przedmiotowa procedura powinna mieć rangę aktu prawa wewnętrznego obowiązującego w danej jednostce organizacyjnej, np. w postaci załącznika do planu ochrony informacji niejawnych.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43088"/>
            <a:ext cx="8458200" cy="4711700"/>
          </a:xfrm>
        </p:spPr>
        <p:txBody>
          <a:bodyPr/>
          <a:lstStyle/>
          <a:p>
            <a:pPr marL="0" indent="0" algn="just">
              <a:lnSpc>
                <a:spcPct val="120000"/>
              </a:lnSpc>
              <a:buFontTx/>
              <a:buNone/>
            </a:pPr>
            <a:r>
              <a:rPr lang="pl-PL" altLang="pl-PL" smtClean="0"/>
              <a:t>Zakres stosowania środków bezpieczeństwa fizycznego uzależnia się od </a:t>
            </a:r>
            <a:r>
              <a:rPr lang="pl-PL" altLang="pl-PL" b="1" smtClean="0">
                <a:solidFill>
                  <a:srgbClr val="FF0000"/>
                </a:solidFill>
              </a:rPr>
              <a:t>poziomu zagrożeń </a:t>
            </a:r>
            <a:r>
              <a:rPr lang="pl-PL" altLang="pl-PL" smtClean="0"/>
              <a:t>związanych z nieuprawnionym dostępem do informacji niejawnych lub ich utratą (w rozporządzeniu przyjęto określenie </a:t>
            </a:r>
            <a:r>
              <a:rPr lang="pl-PL" altLang="pl-PL" i="1" smtClean="0"/>
              <a:t>„poziom zagrożeń związanych z utratą poufności, integralności lub dostępności informacji niejawnych).</a:t>
            </a:r>
          </a:p>
          <a:p>
            <a:pPr marL="0" indent="0" algn="just">
              <a:lnSpc>
                <a:spcPct val="120000"/>
              </a:lnSpc>
              <a:buFontTx/>
              <a:buNone/>
            </a:pPr>
            <a:r>
              <a:rPr lang="pl-PL" altLang="pl-PL" smtClean="0"/>
              <a:t>Środki bezpieczeństwa fizycznego stosuje się we wszystkich </a:t>
            </a:r>
            <a:r>
              <a:rPr lang="pl-PL" altLang="pl-PL" b="1" smtClean="0">
                <a:solidFill>
                  <a:srgbClr val="FF0000"/>
                </a:solidFill>
              </a:rPr>
              <a:t>pomieszczeniach i obszarach</a:t>
            </a:r>
            <a:r>
              <a:rPr lang="pl-PL" altLang="pl-PL" smtClean="0"/>
              <a:t>, w których są przetwarzane informacje niejawne (wyjątek: przetwarzanie informacji niejawnych w części mobilnej zasobów systemu TI).</a:t>
            </a:r>
          </a:p>
        </p:txBody>
      </p:sp>
      <p:sp>
        <p:nvSpPr>
          <p:cNvPr id="8195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E44D3612-E0B5-4D9D-BDEB-9D9388AF48B2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3</a:t>
            </a:fld>
            <a:endParaRPr kumimoji="0" lang="en-US" altLang="pl-PL" sz="1400" smtClean="0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1223963" y="792163"/>
            <a:ext cx="77374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90000"/>
              </a:lnSpc>
              <a:defRPr/>
            </a:pP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Środki bezpieczeństwa fizycznego (2/7)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l-PL" dirty="0" smtClean="0"/>
              <a:t>Podsumowanie</a:t>
            </a:r>
            <a:endParaRPr lang="pl-PL" dirty="0"/>
          </a:p>
        </p:txBody>
      </p:sp>
      <p:sp>
        <p:nvSpPr>
          <p:cNvPr id="37891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pl-PL" altLang="pl-PL" smtClean="0"/>
              <a:t>Wymagane jest zorganizowanie co najmniej 2 stref ochronnych (wyjątek materiały „zastrzeżone”).</a:t>
            </a:r>
          </a:p>
          <a:p>
            <a:pPr algn="just">
              <a:lnSpc>
                <a:spcPct val="150000"/>
              </a:lnSpc>
            </a:pPr>
            <a:r>
              <a:rPr lang="pl-PL" altLang="pl-PL" smtClean="0"/>
              <a:t>Stosowanie środków bezpieczeństwa fizycznego odpowiednich do poziomu zagrożeń.</a:t>
            </a:r>
          </a:p>
          <a:p>
            <a:pPr algn="just">
              <a:lnSpc>
                <a:spcPct val="150000"/>
              </a:lnSpc>
            </a:pPr>
            <a:r>
              <a:rPr lang="pl-PL" altLang="pl-PL" smtClean="0"/>
              <a:t>Niezwłoczna reakcja na każde naruszenie przepisów o ochronie informacji niejawnych.</a:t>
            </a:r>
          </a:p>
        </p:txBody>
      </p:sp>
      <p:sp>
        <p:nvSpPr>
          <p:cNvPr id="37892" name="Symbol zastępczy numeru slajdu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E52C8401-A6A0-4569-A885-669ADF24DBEE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30</a:t>
            </a:fld>
            <a:endParaRPr kumimoji="0" lang="en-US" altLang="pl-PL" sz="1400" smtClean="0"/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8150" y="1674813"/>
            <a:ext cx="8291513" cy="4921250"/>
          </a:xfrm>
        </p:spPr>
        <p:txBody>
          <a:bodyPr/>
          <a:lstStyle/>
          <a:p>
            <a:pPr marL="0" indent="0" algn="just">
              <a:lnSpc>
                <a:spcPct val="120000"/>
              </a:lnSpc>
              <a:spcBef>
                <a:spcPct val="50000"/>
              </a:spcBef>
              <a:buFontTx/>
              <a:buNone/>
            </a:pPr>
            <a:r>
              <a:rPr lang="pl-PL" altLang="pl-PL" smtClean="0"/>
              <a:t>	</a:t>
            </a:r>
          </a:p>
          <a:p>
            <a:pPr marL="0" indent="0" algn="just">
              <a:lnSpc>
                <a:spcPct val="120000"/>
              </a:lnSpc>
              <a:buFontTx/>
              <a:buNone/>
            </a:pPr>
            <a:r>
              <a:rPr lang="pl-PL" altLang="pl-PL" smtClean="0"/>
              <a:t>System środków bezpieczeństwa fizycznego obejmuje stosowanie rozwiązań organizacyjnych, wyposażenia i urządzeń służących ochronie informacji niejawnych oraz elektronicznych systemów pomocniczych wspomagających ochronę informacji niejawnych.</a:t>
            </a:r>
          </a:p>
          <a:p>
            <a:pPr marL="0" indent="0" algn="just">
              <a:lnSpc>
                <a:spcPct val="120000"/>
              </a:lnSpc>
              <a:buFontTx/>
              <a:buNone/>
            </a:pPr>
            <a:endParaRPr lang="pl-PL" altLang="pl-PL" sz="1000" smtClean="0"/>
          </a:p>
          <a:p>
            <a:pPr marL="0" indent="0" algn="just">
              <a:lnSpc>
                <a:spcPct val="120000"/>
              </a:lnSpc>
              <a:buFontTx/>
              <a:buNone/>
            </a:pPr>
            <a:r>
              <a:rPr lang="pl-PL" altLang="pl-PL" b="1" smtClean="0">
                <a:solidFill>
                  <a:srgbClr val="FF0000"/>
                </a:solidFill>
              </a:rPr>
              <a:t>W zależności od poziomu zagrożeń stosuje się odpowiednią kombinację następujących środków bezpieczeństwa fizycznego:</a:t>
            </a:r>
          </a:p>
        </p:txBody>
      </p:sp>
      <p:sp>
        <p:nvSpPr>
          <p:cNvPr id="9219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C9AC5166-43B9-418E-A213-7C1E1194D991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4</a:t>
            </a:fld>
            <a:endParaRPr kumimoji="0" lang="en-US" altLang="pl-PL" sz="1400" smtClean="0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223963" y="792163"/>
            <a:ext cx="77374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90000"/>
              </a:lnSpc>
              <a:buFont typeface="Symbol" pitchFamily="18" charset="2"/>
              <a:buNone/>
              <a:defRPr/>
            </a:pP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Środki bezpieczeństwa </a:t>
            </a: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fizycznego </a:t>
            </a: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(3/7)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ymbol zastępczy zawartości 2"/>
          <p:cNvSpPr>
            <a:spLocks noGrp="1"/>
          </p:cNvSpPr>
          <p:nvPr>
            <p:ph idx="1"/>
          </p:nvPr>
        </p:nvSpPr>
        <p:spPr>
          <a:xfrm>
            <a:off x="182563" y="1785938"/>
            <a:ext cx="8732837" cy="5072062"/>
          </a:xfrm>
        </p:spPr>
        <p:txBody>
          <a:bodyPr/>
          <a:lstStyle/>
          <a:p>
            <a:pPr marL="365125" indent="-365125" algn="just">
              <a:lnSpc>
                <a:spcPct val="120000"/>
              </a:lnSpc>
              <a:buFont typeface="Wingdings" panose="05000000000000000000" pitchFamily="2" charset="2"/>
              <a:buAutoNum type="arabicParenR"/>
            </a:pPr>
            <a:r>
              <a:rPr lang="pl-PL" altLang="pl-PL" b="1" smtClean="0">
                <a:solidFill>
                  <a:srgbClr val="FF0000"/>
                </a:solidFill>
              </a:rPr>
              <a:t>personel bezpieczeństwa </a:t>
            </a:r>
            <a:r>
              <a:rPr lang="pl-PL" altLang="pl-PL" smtClean="0"/>
              <a:t>– osoby przeszkolone, nadzorowane, </a:t>
            </a:r>
            <a:br>
              <a:rPr lang="pl-PL" altLang="pl-PL" smtClean="0"/>
            </a:br>
            <a:r>
              <a:rPr lang="pl-PL" altLang="pl-PL" smtClean="0"/>
              <a:t>a w razie konieczności posiadające odpowiednie uprawnienie do dostępu do informacji niejawnych, wykonujące czynności związane z fizyczną ochroną informacji niejawnych, w tym kontrolę dostępu do pomieszczeń lub obszarów, w których przetwarzane są informacje niejawne, nadzór nad systemem dozoru wizyjnego, a także reagowanie na alarmy lub sygnały awaryjne;</a:t>
            </a:r>
          </a:p>
          <a:p>
            <a:pPr marL="365125" indent="-365125" algn="just">
              <a:lnSpc>
                <a:spcPct val="120000"/>
              </a:lnSpc>
              <a:buFont typeface="Wingdings" panose="05000000000000000000" pitchFamily="2" charset="2"/>
              <a:buAutoNum type="arabicParenR"/>
            </a:pPr>
            <a:r>
              <a:rPr lang="pl-PL" altLang="pl-PL" b="1" smtClean="0">
                <a:solidFill>
                  <a:srgbClr val="FF0000"/>
                </a:solidFill>
              </a:rPr>
              <a:t>bariery fizyczne </a:t>
            </a:r>
            <a:r>
              <a:rPr lang="pl-PL" altLang="pl-PL" smtClean="0"/>
              <a:t>– środki chroniące granice miejsca, w którym przetwarzane są informacje niejawne, w szczególności ogrodzenia, ściany, bramy, drzwi i okna;</a:t>
            </a:r>
          </a:p>
        </p:txBody>
      </p:sp>
      <p:sp>
        <p:nvSpPr>
          <p:cNvPr id="10243" name="Symbol zastępczy numeru slajdu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A0146161-B582-4FAC-99BB-2ED3D77C2282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5</a:t>
            </a:fld>
            <a:endParaRPr kumimoji="0" lang="en-US" altLang="pl-PL" sz="1400" smtClean="0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1223963" y="792163"/>
            <a:ext cx="77374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90000"/>
              </a:lnSpc>
              <a:buFont typeface="Symbol" pitchFamily="18" charset="2"/>
              <a:buNone/>
              <a:defRPr/>
            </a:pP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Środki bezpieczeństwa </a:t>
            </a: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fizycznego </a:t>
            </a: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(4/7)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970088"/>
            <a:ext cx="8440738" cy="4887912"/>
          </a:xfrm>
        </p:spPr>
        <p:txBody>
          <a:bodyPr/>
          <a:lstStyle/>
          <a:p>
            <a:pPr marL="365125" indent="-365125" algn="just">
              <a:lnSpc>
                <a:spcPct val="120000"/>
              </a:lnSpc>
              <a:buFont typeface="Times New Roman" panose="02020603050405020304" pitchFamily="18" charset="0"/>
              <a:buAutoNum type="arabicParenR" startAt="3"/>
            </a:pPr>
            <a:r>
              <a:rPr lang="pl-PL" altLang="pl-PL" b="1" smtClean="0">
                <a:solidFill>
                  <a:srgbClr val="FF0000"/>
                </a:solidFill>
              </a:rPr>
              <a:t>szafy i zamki </a:t>
            </a:r>
            <a:r>
              <a:rPr lang="pl-PL" altLang="pl-PL" smtClean="0"/>
              <a:t>– stosowane do przechowywania informacji niejawnych lub zabezpieczające te informacje przed nieuprawnionym dostępem;</a:t>
            </a:r>
          </a:p>
          <a:p>
            <a:pPr marL="365125" indent="-365125" algn="just">
              <a:lnSpc>
                <a:spcPct val="120000"/>
              </a:lnSpc>
              <a:buFont typeface="Times New Roman" panose="02020603050405020304" pitchFamily="18" charset="0"/>
              <a:buAutoNum type="arabicParenR" startAt="3"/>
            </a:pPr>
            <a:r>
              <a:rPr lang="pl-PL" altLang="pl-PL" b="1" smtClean="0">
                <a:solidFill>
                  <a:srgbClr val="FF0000"/>
                </a:solidFill>
              </a:rPr>
              <a:t>system kontroli dostępu </a:t>
            </a:r>
            <a:r>
              <a:rPr lang="pl-PL" altLang="pl-PL" smtClean="0"/>
              <a:t>– obejmujący elektroniczny system pomocniczy lub rozwiązanie organizacyjne, stosowany w celu zagwarantowania uzyskiwania dostępu do pomieszczenia lub obszaru, w którym przetwarzane są informacje niejawne, wyłącznie przez osoby posiadające odpowiednie uprawnienia;</a:t>
            </a:r>
          </a:p>
        </p:txBody>
      </p:sp>
      <p:sp>
        <p:nvSpPr>
          <p:cNvPr id="11267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30E86958-BE4B-4F2D-9153-A4A77A62E6F7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6</a:t>
            </a:fld>
            <a:endParaRPr kumimoji="0" lang="en-US" altLang="pl-PL" sz="1400" smtClean="0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223963" y="792163"/>
            <a:ext cx="77374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90000"/>
              </a:lnSpc>
              <a:buFont typeface="Symbol" pitchFamily="18" charset="2"/>
              <a:buNone/>
              <a:defRPr/>
            </a:pP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Środki bezpieczeństwa </a:t>
            </a: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fizycznego </a:t>
            </a: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(5/7)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84363"/>
            <a:ext cx="8458200" cy="4973637"/>
          </a:xfrm>
        </p:spPr>
        <p:txBody>
          <a:bodyPr/>
          <a:lstStyle/>
          <a:p>
            <a:pPr marL="365125" indent="-365125" algn="just">
              <a:lnSpc>
                <a:spcPct val="120000"/>
              </a:lnSpc>
              <a:buFont typeface="Times New Roman" panose="02020603050405020304" pitchFamily="18" charset="0"/>
              <a:buAutoNum type="arabicParenR" startAt="5"/>
            </a:pPr>
            <a:r>
              <a:rPr lang="pl-PL" altLang="pl-PL" b="1" smtClean="0">
                <a:solidFill>
                  <a:srgbClr val="FF0000"/>
                </a:solidFill>
              </a:rPr>
              <a:t>system sygnalizacji włamania i napadu</a:t>
            </a:r>
            <a:r>
              <a:rPr lang="pl-PL" altLang="pl-PL" smtClean="0">
                <a:solidFill>
                  <a:srgbClr val="FF0000"/>
                </a:solidFill>
              </a:rPr>
              <a:t> </a:t>
            </a:r>
            <a:r>
              <a:rPr lang="pl-PL" altLang="pl-PL" smtClean="0"/>
              <a:t>– elektroniczny system pomocniczy stosowany w celu realizacji procedur ochrony informacji niejawnych oraz podwyższenia poziomu bezpieczeństwa, który dają bariery fizyczne, a w pomieszczeniach i budynkach zastępujący lub wspierający personel bezpieczeństwa;</a:t>
            </a:r>
          </a:p>
          <a:p>
            <a:pPr marL="365125" indent="-365125" algn="just">
              <a:lnSpc>
                <a:spcPct val="120000"/>
              </a:lnSpc>
              <a:buFont typeface="Times New Roman" panose="02020603050405020304" pitchFamily="18" charset="0"/>
              <a:buAutoNum type="arabicParenR" startAt="5"/>
            </a:pPr>
            <a:r>
              <a:rPr lang="pl-PL" altLang="pl-PL" b="1" smtClean="0">
                <a:solidFill>
                  <a:srgbClr val="FF0000"/>
                </a:solidFill>
              </a:rPr>
              <a:t>system dozoru wizyjnego </a:t>
            </a:r>
            <a:r>
              <a:rPr lang="pl-PL" altLang="pl-PL" smtClean="0"/>
              <a:t>– elektroniczny system pomocniczy stosowany w celu bieżącego monitorowania ochronnego lub sprawdzania incydentów bezpieczeństwa i sygnałów alarmowych przez personel bezpieczeństwa;</a:t>
            </a:r>
          </a:p>
        </p:txBody>
      </p:sp>
      <p:sp>
        <p:nvSpPr>
          <p:cNvPr id="12291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712E988A-EA4C-4C64-9B9E-20EA2E05A8A9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7</a:t>
            </a:fld>
            <a:endParaRPr kumimoji="0" lang="en-US" altLang="pl-PL" sz="1400" smtClean="0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223963" y="792163"/>
            <a:ext cx="77374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90000"/>
              </a:lnSpc>
              <a:buFont typeface="Symbol" pitchFamily="18" charset="2"/>
              <a:buNone/>
              <a:defRPr/>
            </a:pP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Środki bezpieczeństwa </a:t>
            </a: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fizycznego </a:t>
            </a: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(6/7)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982788"/>
            <a:ext cx="8458200" cy="4011612"/>
          </a:xfrm>
        </p:spPr>
        <p:txBody>
          <a:bodyPr/>
          <a:lstStyle/>
          <a:p>
            <a:pPr marL="365125" indent="-365125" algn="just">
              <a:lnSpc>
                <a:spcPct val="120000"/>
              </a:lnSpc>
              <a:buFont typeface="Times New Roman" panose="02020603050405020304" pitchFamily="18" charset="0"/>
              <a:buAutoNum type="arabicParenR" startAt="7"/>
            </a:pPr>
            <a:r>
              <a:rPr lang="pl-PL" altLang="pl-PL" b="1" smtClean="0">
                <a:solidFill>
                  <a:srgbClr val="FF0000"/>
                </a:solidFill>
              </a:rPr>
              <a:t>system kontroli osób i przedmiotów </a:t>
            </a:r>
            <a:r>
              <a:rPr lang="pl-PL" altLang="pl-PL" smtClean="0"/>
              <a:t>– obejmujący elektroniczny system pomocniczy lub rozwiązanie organizacyjne polegające na zwracaniu się o dobrowolne poddanie się kontroli lub udostępnienie do kontroli rzeczy osobistych, a także przedmiotów wnoszonych lub wynoszonych – stosowany w celu zapobiegania próbom nieuprawnionego wnoszenia na chroniony obszar rzeczy zagrażających bezpieczeństwu informacji niejawnych lub nieuprawnionego wynoszenia informacji niejawnych z budynków lub obiektów.</a:t>
            </a:r>
          </a:p>
          <a:p>
            <a:pPr marL="365125" indent="-365125" algn="just">
              <a:lnSpc>
                <a:spcPct val="120000"/>
              </a:lnSpc>
              <a:buFont typeface="Times New Roman" panose="02020603050405020304" pitchFamily="18" charset="0"/>
              <a:buAutoNum type="arabicParenR" startAt="7"/>
            </a:pPr>
            <a:endParaRPr lang="pl-PL" altLang="pl-PL" smtClean="0"/>
          </a:p>
        </p:txBody>
      </p:sp>
      <p:sp>
        <p:nvSpPr>
          <p:cNvPr id="13315" name="Symbol zastępczy numeru slajdu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38F2C407-1629-4380-8710-55B42C01807F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8</a:t>
            </a:fld>
            <a:endParaRPr kumimoji="0" lang="en-US" altLang="pl-PL" sz="1400" smtClean="0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1223963" y="792163"/>
            <a:ext cx="77374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90000"/>
              </a:lnSpc>
              <a:buFont typeface="Symbol" pitchFamily="18" charset="2"/>
              <a:buNone/>
              <a:defRPr/>
            </a:pP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Środki bezpieczeństwa </a:t>
            </a: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fizycznego </a:t>
            </a: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(7/</a:t>
            </a:r>
            <a:r>
              <a:rPr lang="pl-PL" sz="3000" kern="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7</a:t>
            </a: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)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41513"/>
            <a:ext cx="8458200" cy="4586287"/>
          </a:xfrm>
        </p:spPr>
        <p:txBody>
          <a:bodyPr/>
          <a:lstStyle/>
          <a:p>
            <a:pPr marL="0" indent="0" algn="just">
              <a:lnSpc>
                <a:spcPct val="120000"/>
              </a:lnSpc>
              <a:buFontTx/>
              <a:buNone/>
            </a:pPr>
            <a:r>
              <a:rPr lang="pl-PL" altLang="pl-PL" smtClean="0"/>
              <a:t>W  celu uniemożliwienia osobom nieuprawnionym dostępu do informacji niejawnych o klauzuli </a:t>
            </a:r>
            <a:r>
              <a:rPr lang="pl-PL" altLang="pl-PL" b="1" smtClean="0">
                <a:solidFill>
                  <a:srgbClr val="FF0000"/>
                </a:solidFill>
              </a:rPr>
              <a:t>„poufne” lub wyższej </a:t>
            </a:r>
            <a:r>
              <a:rPr lang="pl-PL" altLang="pl-PL" smtClean="0"/>
              <a:t>należy </a:t>
            </a:r>
            <a:br>
              <a:rPr lang="pl-PL" altLang="pl-PL" smtClean="0"/>
            </a:br>
            <a:r>
              <a:rPr lang="pl-PL" altLang="pl-PL" smtClean="0"/>
              <a:t>w szczególności:</a:t>
            </a:r>
          </a:p>
          <a:p>
            <a:pPr marL="465138" lvl="1" algn="just">
              <a:lnSpc>
                <a:spcPct val="120000"/>
              </a:lnSpc>
              <a:buFont typeface="Times New Roman" panose="02020603050405020304" pitchFamily="18" charset="0"/>
              <a:buAutoNum type="arabicParenR"/>
            </a:pPr>
            <a:r>
              <a:rPr lang="pl-PL" altLang="pl-PL" smtClean="0"/>
              <a:t>zorganizować strefy ochronne;</a:t>
            </a:r>
          </a:p>
          <a:p>
            <a:pPr marL="465138" lvl="1" algn="just">
              <a:lnSpc>
                <a:spcPct val="120000"/>
              </a:lnSpc>
              <a:buFont typeface="Times New Roman" panose="02020603050405020304" pitchFamily="18" charset="0"/>
              <a:buAutoNum type="arabicParenR"/>
            </a:pPr>
            <a:r>
              <a:rPr lang="pl-PL" altLang="pl-PL" smtClean="0"/>
              <a:t>wprowadzić system kontroli wejść i wyjść ze stref ochronnych;</a:t>
            </a:r>
          </a:p>
          <a:p>
            <a:pPr marL="465138" lvl="1" algn="just">
              <a:lnSpc>
                <a:spcPct val="120000"/>
              </a:lnSpc>
              <a:buFont typeface="Times New Roman" panose="02020603050405020304" pitchFamily="18" charset="0"/>
              <a:buAutoNum type="arabicParenR"/>
            </a:pPr>
            <a:r>
              <a:rPr lang="pl-PL" altLang="pl-PL" smtClean="0"/>
              <a:t>określić uprawnienia do przebywania w strefach ochronnych;</a:t>
            </a:r>
          </a:p>
          <a:p>
            <a:pPr marL="465138" lvl="1" algn="just">
              <a:lnSpc>
                <a:spcPct val="120000"/>
              </a:lnSpc>
              <a:buFont typeface="Times New Roman" panose="02020603050405020304" pitchFamily="18" charset="0"/>
              <a:buAutoNum type="arabicParenR"/>
            </a:pPr>
            <a:r>
              <a:rPr lang="pl-PL" altLang="pl-PL" smtClean="0"/>
              <a:t>stosować wyposażenie i urządzenia służące ochronie informacji niejawnych, którym przyznano certyfikaty.</a:t>
            </a:r>
          </a:p>
        </p:txBody>
      </p:sp>
      <p:sp>
        <p:nvSpPr>
          <p:cNvPr id="14339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8DB6CEF9-0CC2-4272-9DFD-5BDDA531FA4E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9</a:t>
            </a:fld>
            <a:endParaRPr kumimoji="0" lang="en-US" altLang="pl-PL" sz="1400" smtClean="0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223963" y="792163"/>
            <a:ext cx="77374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90000"/>
              </a:lnSpc>
              <a:buFont typeface="Symbol" pitchFamily="18" charset="2"/>
              <a:buNone/>
              <a:defRPr/>
            </a:pP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Strefy ochronne</a:t>
            </a: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(1/8)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BŁiI - pl">
  <a:themeElements>
    <a:clrScheme name="BBŁiI - pl 1">
      <a:dk1>
        <a:srgbClr val="000066"/>
      </a:dk1>
      <a:lt1>
        <a:srgbClr val="CCECFF"/>
      </a:lt1>
      <a:dk2>
        <a:srgbClr val="0000CC"/>
      </a:dk2>
      <a:lt2>
        <a:srgbClr val="CCFFFF"/>
      </a:lt2>
      <a:accent1>
        <a:srgbClr val="CC99FF"/>
      </a:accent1>
      <a:accent2>
        <a:srgbClr val="9999FF"/>
      </a:accent2>
      <a:accent3>
        <a:srgbClr val="AAAAE2"/>
      </a:accent3>
      <a:accent4>
        <a:srgbClr val="AEC9DA"/>
      </a:accent4>
      <a:accent5>
        <a:srgbClr val="E2CAFF"/>
      </a:accent5>
      <a:accent6>
        <a:srgbClr val="8A8AE7"/>
      </a:accent6>
      <a:hlink>
        <a:srgbClr val="99CCFF"/>
      </a:hlink>
      <a:folHlink>
        <a:srgbClr val="0066FF"/>
      </a:folHlink>
    </a:clrScheme>
    <a:fontScheme name="BBŁiI - pl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tx1"/>
          </a:buClr>
          <a:buSzPct val="75000"/>
          <a:buFont typeface="Symbol" pitchFamily="18" charset="2"/>
          <a:buAutoNum type="arabicPeriod"/>
          <a:tabLst/>
          <a:defRPr kumimoji="1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tx1"/>
          </a:buClr>
          <a:buSzPct val="75000"/>
          <a:buFont typeface="Symbol" pitchFamily="18" charset="2"/>
          <a:buAutoNum type="arabicPeriod"/>
          <a:tabLst/>
          <a:defRPr kumimoji="1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ahoma" pitchFamily="34" charset="0"/>
          </a:defRPr>
        </a:defPPr>
      </a:lstStyle>
    </a:lnDef>
  </a:objectDefaults>
  <a:extraClrSchemeLst>
    <a:extraClrScheme>
      <a:clrScheme name="BBŁiI - pl 1">
        <a:dk1>
          <a:srgbClr val="000066"/>
        </a:dk1>
        <a:lt1>
          <a:srgbClr val="CCECFF"/>
        </a:lt1>
        <a:dk2>
          <a:srgbClr val="0000CC"/>
        </a:dk2>
        <a:lt2>
          <a:srgbClr val="CCFFFF"/>
        </a:lt2>
        <a:accent1>
          <a:srgbClr val="CC99FF"/>
        </a:accent1>
        <a:accent2>
          <a:srgbClr val="9999FF"/>
        </a:accent2>
        <a:accent3>
          <a:srgbClr val="AAAAE2"/>
        </a:accent3>
        <a:accent4>
          <a:srgbClr val="AEC9DA"/>
        </a:accent4>
        <a:accent5>
          <a:srgbClr val="E2CAFF"/>
        </a:accent5>
        <a:accent6>
          <a:srgbClr val="8A8AE7"/>
        </a:accent6>
        <a:hlink>
          <a:srgbClr val="99CCFF"/>
        </a:hlink>
        <a:folHlink>
          <a:srgbClr val="00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BŁiI - pl 2">
        <a:dk1>
          <a:srgbClr val="000066"/>
        </a:dk1>
        <a:lt1>
          <a:srgbClr val="CCECFF"/>
        </a:lt1>
        <a:dk2>
          <a:srgbClr val="6699FF"/>
        </a:dk2>
        <a:lt2>
          <a:srgbClr val="CCFFFF"/>
        </a:lt2>
        <a:accent1>
          <a:srgbClr val="CC99FF"/>
        </a:accent1>
        <a:accent2>
          <a:srgbClr val="9999FF"/>
        </a:accent2>
        <a:accent3>
          <a:srgbClr val="B8CAFF"/>
        </a:accent3>
        <a:accent4>
          <a:srgbClr val="AEC9DA"/>
        </a:accent4>
        <a:accent5>
          <a:srgbClr val="E2CAFF"/>
        </a:accent5>
        <a:accent6>
          <a:srgbClr val="8A8AE7"/>
        </a:accent6>
        <a:hlink>
          <a:srgbClr val="99CCFF"/>
        </a:hlink>
        <a:folHlink>
          <a:srgbClr val="00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BŁiI - pl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DBTI - pl</Template>
  <TotalTime>7242</TotalTime>
  <Words>1986</Words>
  <Application>Microsoft Office PowerPoint</Application>
  <PresentationFormat>Pokaz na ekranie (4:3)</PresentationFormat>
  <Paragraphs>151</Paragraphs>
  <Slides>30</Slides>
  <Notes>3</Notes>
  <HiddenSlides>0</HiddenSlides>
  <MMClips>0</MMClips>
  <ScaleCrop>false</ScaleCrop>
  <HeadingPairs>
    <vt:vector size="6" baseType="variant">
      <vt:variant>
        <vt:lpstr>Używane czcionki</vt:lpstr>
      </vt:variant>
      <vt:variant>
        <vt:i4>8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30</vt:i4>
      </vt:variant>
    </vt:vector>
  </HeadingPairs>
  <TitlesOfParts>
    <vt:vector size="39" baseType="lpstr">
      <vt:lpstr>Arial</vt:lpstr>
      <vt:lpstr>Comic Sans MS</vt:lpstr>
      <vt:lpstr>Monotype Sorts</vt:lpstr>
      <vt:lpstr>Symbol</vt:lpstr>
      <vt:lpstr>Tahoma</vt:lpstr>
      <vt:lpstr>Times New Roman</vt:lpstr>
      <vt:lpstr>Verdana</vt:lpstr>
      <vt:lpstr>Wingdings</vt:lpstr>
      <vt:lpstr>BBŁiI - pl</vt:lpstr>
      <vt:lpstr>ŚRODKI BEZPIECZEŃSTWA FIZYCZNEGO</vt:lpstr>
      <vt:lpstr>Środki bezpieczeństwa fizycznego (1/7)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Strefa ochronna I/II</vt:lpstr>
      <vt:lpstr>Prezentacja programu PowerPoint</vt:lpstr>
      <vt:lpstr>Akty wykonawcze regulujące kwestię środków bezpieczeństwa fizycznego </vt:lpstr>
      <vt:lpstr>Prezentacja programu PowerPoint</vt:lpstr>
      <vt:lpstr>Prezentacja programu PowerPoint</vt:lpstr>
      <vt:lpstr>Prezentacja programu PowerPoint</vt:lpstr>
      <vt:lpstr>Prezentacja programu PowerPoint</vt:lpstr>
      <vt:lpstr>Postępowanie w sytuacjach zagrożenia dla informacji niejawnych (1/4) </vt:lpstr>
      <vt:lpstr>Postępowanie w sytuacjach zagrożenia dla informacji niejawnych (2/4)</vt:lpstr>
      <vt:lpstr>Postępowanie w sytuacjach zagrożenia dla informacji niejawnych (3/4)</vt:lpstr>
      <vt:lpstr>Postępowanie w sytuacjach zagrożenia dla informacji niejawnych (4/4)</vt:lpstr>
      <vt:lpstr>Postępowanie w przypadku ujawnienia informacji niejawnych</vt:lpstr>
      <vt:lpstr>Postępowanie w sytuacjach zagrożenia dla informacji niejawnych  lub w przypadku ich ujawnienia</vt:lpstr>
      <vt:lpstr>Podsumowanie</vt:lpstr>
    </vt:vector>
  </TitlesOfParts>
  <Company>w2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Bez tytułu slajdu</dc:title>
  <dc:creator>zbik</dc:creator>
  <cp:lastModifiedBy>ABW</cp:lastModifiedBy>
  <cp:revision>251</cp:revision>
  <cp:lastPrinted>1999-06-07T07:49:35Z</cp:lastPrinted>
  <dcterms:created xsi:type="dcterms:W3CDTF">1999-03-01T08:43:28Z</dcterms:created>
  <dcterms:modified xsi:type="dcterms:W3CDTF">2026-01-16T09:57:12Z</dcterms:modified>
</cp:coreProperties>
</file>