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97" r:id="rId2"/>
    <p:sldId id="376" r:id="rId3"/>
    <p:sldId id="369" r:id="rId4"/>
    <p:sldId id="370" r:id="rId5"/>
    <p:sldId id="371" r:id="rId6"/>
    <p:sldId id="380" r:id="rId7"/>
    <p:sldId id="373" r:id="rId8"/>
    <p:sldId id="374" r:id="rId9"/>
    <p:sldId id="377" r:id="rId10"/>
    <p:sldId id="375" r:id="rId11"/>
    <p:sldId id="378" r:id="rId12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CCFF"/>
    <a:srgbClr val="FF9900"/>
    <a:srgbClr val="FFCC66"/>
    <a:srgbClr val="FFFFFF"/>
    <a:srgbClr val="FFFF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46" autoAdjust="0"/>
  </p:normalViewPr>
  <p:slideViewPr>
    <p:cSldViewPr snapToGrid="0">
      <p:cViewPr varScale="1">
        <p:scale>
          <a:sx n="84" d="100"/>
          <a:sy n="84" d="100"/>
        </p:scale>
        <p:origin x="1330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2922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AFD5721-48FD-40C3-8630-55DF3320F5B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B1622A6-F546-4211-9AAD-45F63EFDF1D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obrazu slajd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Symbol zastępczy notatek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l-PL" altLang="pl-PL" smtClean="0"/>
          </a:p>
        </p:txBody>
      </p:sp>
      <p:sp>
        <p:nvSpPr>
          <p:cNvPr id="6148" name="Symbol zastępczy numeru slajd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16B3286-84D5-4420-94F8-B839A553BD05}" type="slidenum">
              <a:rPr kumimoji="0" lang="pl-PL" altLang="pl-PL" smtClean="0"/>
              <a:pPr>
                <a:spcBef>
                  <a:spcPct val="0"/>
                </a:spcBef>
              </a:pPr>
              <a:t>1</a:t>
            </a:fld>
            <a:endParaRPr kumimoji="0"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E0641E4E-1107-4926-8BCB-B2564456DDB3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32F92ECB-6B04-4383-8E51-0BE47451C72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52920585"/>
      </p:ext>
    </p:extLst>
  </p:cSld>
  <p:clrMapOvr>
    <a:masterClrMapping/>
  </p:clrMapOvr>
  <p:transition spd="med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2B605-4232-49EF-8C66-22D09827B1D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455FB-A25B-4250-A7D9-9B85F2F31EA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76219"/>
      </p:ext>
    </p:extLst>
  </p:cSld>
  <p:clrMapOvr>
    <a:masterClrMapping/>
  </p:clrMapOvr>
  <p:transition spd="med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966A6-5EB0-445B-A99D-1CE1C6C1A4C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C76C0-2143-4E81-8369-BB68E5E5E34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083536"/>
      </p:ext>
    </p:extLst>
  </p:cSld>
  <p:clrMapOvr>
    <a:masterClrMapping/>
  </p:clrMapOvr>
  <p:transition spd="med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D3B67-8FB8-485D-AFA9-4EF895739C1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AED48-278D-4CD5-8593-AE7ED19CFDF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695742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10270-7FEA-4833-8262-D51CB593A60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E8B69-EE1D-4F6A-8F8D-5D2809A82D4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386884"/>
      </p:ext>
    </p:extLst>
  </p:cSld>
  <p:clrMapOvr>
    <a:masterClrMapping/>
  </p:clrMapOvr>
  <p:transition spd="med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D598B-0DEE-48C5-9085-AD097393DE8A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5F114-AFD9-4768-AD7D-934AFC39E29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143374"/>
      </p:ext>
    </p:extLst>
  </p:cSld>
  <p:clrMapOvr>
    <a:masterClrMapping/>
  </p:clrMapOvr>
  <p:transition spd="med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0BED3-6AA2-4474-B6C1-99C6081FCBE0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3294F-EDDF-4A44-8A53-3C185956FB7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565308"/>
      </p:ext>
    </p:extLst>
  </p:cSld>
  <p:clrMapOvr>
    <a:masterClrMapping/>
  </p:clrMapOvr>
  <p:transition spd="med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34B7A-FFD8-43FA-A8BD-6DAB0B530B2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A6C2F-962A-4E53-9E7C-4CEA80CFCF95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54020"/>
      </p:ext>
    </p:extLst>
  </p:cSld>
  <p:clrMapOvr>
    <a:masterClrMapping/>
  </p:clrMapOvr>
  <p:transition spd="med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4889D-8216-4E08-8332-B0B15098DDE9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6A4D68-CBEB-4BA3-832E-23D3227E7F4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712919"/>
      </p:ext>
    </p:extLst>
  </p:cSld>
  <p:clrMapOvr>
    <a:masterClrMapping/>
  </p:clrMapOvr>
  <p:transition spd="med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84EB5-541E-4106-9AD6-BE356CB32F6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BEB65-9688-460C-B8A3-03C724D1CBE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520076"/>
      </p:ext>
    </p:extLst>
  </p:cSld>
  <p:clrMapOvr>
    <a:masterClrMapping/>
  </p:clrMapOvr>
  <p:transition spd="med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48169-0E15-4B7D-BA6A-28B04795E88D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E110C-968F-4249-8C30-ED19199AA7A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447255"/>
      </p:ext>
    </p:extLst>
  </p:cSld>
  <p:clrMapOvr>
    <a:masterClrMapping/>
  </p:clrMapOvr>
  <p:transition spd="med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6F9BC4F-3BE0-43A6-B04D-3FD56A391316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FAF3B062-EEB5-47FC-8E7D-0B81F2E32BD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itchFamily="18" charset="2"/>
              <a:buAutoNum type="arabicPeriod"/>
              <a:defRPr/>
            </a:pPr>
            <a:endParaRPr lang="en-GB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9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30"/>
            <p:cNvSpPr txBox="1">
              <a:spLocks noChangeArrowheads="1"/>
            </p:cNvSpPr>
            <p:nvPr userDrawn="1"/>
          </p:nvSpPr>
          <p:spPr bwMode="auto">
            <a:xfrm>
              <a:off x="1453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r>
                <a:rPr kumimoji="0"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3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32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6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ransition spd="med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FCCC35C-5267-4ABD-9824-D186D1BAF75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674813"/>
            <a:ext cx="7772400" cy="39243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POZIOM ZAGROŻEŃ ZWIĄZANYCH </a:t>
            </a:r>
            <a:br>
              <a:rPr lang="pl-PL" sz="40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Z NIEUPRAWNIONYM DOSTĘPEM DO INFORMACJI NIEJAWNYCH </a:t>
            </a:r>
            <a:br>
              <a:rPr lang="pl-PL" sz="4000" b="1" dirty="0" smtClean="0">
                <a:solidFill>
                  <a:srgbClr val="002060"/>
                </a:solidFill>
                <a:latin typeface="+mn-lt"/>
              </a:rPr>
            </a:br>
            <a:r>
              <a:rPr lang="pl-PL" sz="4000" b="1" dirty="0" smtClean="0">
                <a:solidFill>
                  <a:srgbClr val="002060"/>
                </a:solidFill>
                <a:latin typeface="+mn-lt"/>
              </a:rPr>
              <a:t>LUB ICH UTRATĄ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2166938"/>
            <a:ext cx="8535987" cy="469106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Tx/>
              <a:buNone/>
              <a:defRPr/>
            </a:pPr>
            <a:r>
              <a:rPr lang="pl-PL" dirty="0" smtClean="0"/>
              <a:t>Liczbę punktów z poszczególnych kolumn tabeli należy podsumować. Uzyskany wynik wskaże poziom zagrożenia: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do 16 punktów – </a:t>
            </a:r>
            <a:r>
              <a:rPr lang="pl-PL" b="1" dirty="0" smtClean="0">
                <a:solidFill>
                  <a:srgbClr val="FF0000"/>
                </a:solidFill>
              </a:rPr>
              <a:t>poziom niski;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od 17 do 32 punktów – </a:t>
            </a:r>
            <a:r>
              <a:rPr lang="pl-PL" b="1" dirty="0" smtClean="0">
                <a:solidFill>
                  <a:srgbClr val="FF0000"/>
                </a:solidFill>
              </a:rPr>
              <a:t>poziom średni;</a:t>
            </a:r>
          </a:p>
          <a:p>
            <a:pPr marL="266700" indent="-266700" algn="just">
              <a:lnSpc>
                <a:spcPct val="100000"/>
              </a:lnSpc>
              <a:buFont typeface="Symbol" pitchFamily="18" charset="2"/>
              <a:buChar char=""/>
              <a:defRPr/>
            </a:pPr>
            <a:r>
              <a:rPr lang="pl-PL" dirty="0" smtClean="0"/>
              <a:t>powyżej 32 punktów – </a:t>
            </a:r>
            <a:r>
              <a:rPr lang="pl-PL" b="1" dirty="0" smtClean="0">
                <a:solidFill>
                  <a:srgbClr val="FF0000"/>
                </a:solidFill>
              </a:rPr>
              <a:t>poziom wysoki.</a:t>
            </a:r>
          </a:p>
          <a:p>
            <a:pPr marL="0" indent="0" algn="just">
              <a:lnSpc>
                <a:spcPct val="100000"/>
              </a:lnSpc>
              <a:buFontTx/>
              <a:buNone/>
              <a:defRPr/>
            </a:pPr>
            <a:endParaRPr lang="pl-PL" sz="1000" dirty="0" smtClean="0"/>
          </a:p>
          <a:p>
            <a:pPr marL="0" indent="0" algn="just">
              <a:lnSpc>
                <a:spcPct val="100000"/>
              </a:lnSpc>
              <a:buFontTx/>
              <a:buNone/>
              <a:defRPr/>
            </a:pPr>
            <a:r>
              <a:rPr lang="pl-PL" dirty="0" smtClean="0"/>
              <a:t>Ocena poziomu zagrożeń w połączeniu z najwyższą klauzulą tajności przetwarzanych informacji niejawnych będzie determinowała zastosowanie </a:t>
            </a:r>
            <a:r>
              <a:rPr lang="pl-PL" b="1" dirty="0" smtClean="0">
                <a:solidFill>
                  <a:srgbClr val="FF0000"/>
                </a:solidFill>
              </a:rPr>
              <a:t>odpowiednich środków bezpieczeństwa fizycznego</a:t>
            </a:r>
            <a:r>
              <a:rPr lang="pl-PL" dirty="0" smtClean="0"/>
              <a:t>, których metodykę doboru określono </a:t>
            </a:r>
            <a:br>
              <a:rPr lang="pl-PL" dirty="0" smtClean="0"/>
            </a:br>
            <a:r>
              <a:rPr lang="pl-PL" dirty="0" smtClean="0"/>
              <a:t>w załączniku nr 2 do rozporządzenia.</a:t>
            </a:r>
          </a:p>
        </p:txBody>
      </p:sp>
      <p:sp>
        <p:nvSpPr>
          <p:cNvPr id="1536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6BC5833-196E-4C4F-82BF-D75BF56519E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(6/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16387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309086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Poziom zagrożeń określa się dla obszaru lub pomieszczenia niezależnie od klauzul tajności.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Każdorazowo należy uwzględnić inne czynniki.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Poziom zagrożeń to nie szacowanie ryzyka.</a:t>
            </a:r>
          </a:p>
        </p:txBody>
      </p:sp>
      <p:sp>
        <p:nvSpPr>
          <p:cNvPr id="16388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1E5085D-ED4C-4B10-A5F1-F181A06AFB1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638" y="9191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Poziom zagrożeń a szacowanie ryzyka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0275"/>
            <a:ext cx="8458200" cy="4657725"/>
          </a:xfrm>
        </p:spPr>
        <p:txBody>
          <a:bodyPr/>
          <a:lstStyle/>
          <a:p>
            <a:pPr marL="365125" indent="-365125" algn="just">
              <a:lnSpc>
                <a:spcPct val="14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Pojęcie poziomu zagrożeń związane jest z bezpieczeństwem fizycznym</a:t>
            </a:r>
            <a:r>
              <a:rPr lang="pl-PL" altLang="pl-PL" smtClean="0"/>
              <a:t>, tj. stosowaniem odpowiednich środków bezpieczeństwa fizycznego.</a:t>
            </a:r>
          </a:p>
          <a:p>
            <a:pPr marL="365125" indent="-365125" algn="just">
              <a:lnSpc>
                <a:spcPct val="14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Pojęcie ryzyka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(szacowanie ryzyka, zarządzaniem ryzykiem) </a:t>
            </a:r>
            <a:r>
              <a:rPr lang="pl-PL" altLang="pl-PL" b="1" smtClean="0">
                <a:solidFill>
                  <a:srgbClr val="FF0000"/>
                </a:solidFill>
              </a:rPr>
              <a:t>związane jest z bezpieczeństwem teleinformatycznym</a:t>
            </a:r>
            <a:r>
              <a:rPr lang="pl-PL" altLang="pl-PL" smtClean="0"/>
              <a:t>, tj. przetwarzaniem informacji niejawnych w systemach teleinformatycznych.</a:t>
            </a:r>
          </a:p>
        </p:txBody>
      </p:sp>
      <p:sp>
        <p:nvSpPr>
          <p:cNvPr id="7172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E8B38F9-93BE-4246-8F6E-8C1ACDEE683A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95500"/>
            <a:ext cx="8458200" cy="4418013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celu prawidłowego zabezpieczenia informacji niejawnych, </a:t>
            </a:r>
            <a:br>
              <a:rPr lang="pl-PL" altLang="pl-PL" smtClean="0"/>
            </a:br>
            <a:r>
              <a:rPr lang="pl-PL" altLang="pl-PL" smtClean="0"/>
              <a:t>w tym doboru odpowiednich środków bezpieczeństwa fizycznego należy określić </a:t>
            </a:r>
            <a:r>
              <a:rPr lang="pl-PL" altLang="pl-PL" b="1" smtClean="0">
                <a:solidFill>
                  <a:srgbClr val="FF0000"/>
                </a:solidFill>
              </a:rPr>
              <a:t>poziom zagrożeń </a:t>
            </a:r>
            <a:r>
              <a:rPr lang="pl-PL" altLang="pl-PL" smtClean="0"/>
              <a:t>związanych z nieuprawnionym ujawnieniem lub utratą informacji niejawnych.</a:t>
            </a:r>
          </a:p>
          <a:p>
            <a:pPr marL="0" indent="0" algn="just">
              <a:lnSpc>
                <a:spcPct val="12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20000"/>
              </a:lnSpc>
              <a:buFontTx/>
              <a:buNone/>
            </a:pPr>
            <a:r>
              <a:rPr lang="pl-PL" altLang="pl-PL" smtClean="0"/>
              <a:t>W celu określenia poziomu zagrożeń przeprowadza się </a:t>
            </a:r>
            <a:r>
              <a:rPr lang="pl-PL" altLang="pl-PL" b="1" smtClean="0">
                <a:solidFill>
                  <a:srgbClr val="FF0000"/>
                </a:solidFill>
              </a:rPr>
              <a:t>analizę</a:t>
            </a:r>
            <a:r>
              <a:rPr lang="pl-PL" altLang="pl-PL" smtClean="0"/>
              <a:t>, </a:t>
            </a:r>
            <a:br>
              <a:rPr lang="pl-PL" altLang="pl-PL" smtClean="0"/>
            </a:br>
            <a:r>
              <a:rPr lang="pl-PL" altLang="pl-PL" smtClean="0"/>
              <a:t>w której uwzględnia się wszystkie istotne czynniki mogące mieć wpływ na bezpieczeństwo informacji niejawnych.</a:t>
            </a:r>
          </a:p>
        </p:txBody>
      </p:sp>
      <p:sp>
        <p:nvSpPr>
          <p:cNvPr id="819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AFFD679-C284-4B38-B8C1-80927D91483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Poziom zagrożeń (1/2)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857375"/>
            <a:ext cx="8704262" cy="500062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Tx/>
              <a:buNone/>
            </a:pPr>
            <a:r>
              <a:rPr lang="pl-PL" altLang="pl-PL" smtClean="0"/>
              <a:t>Poziom zagrożeń określa się:</a:t>
            </a:r>
          </a:p>
          <a:p>
            <a:pPr marL="465138" lvl="1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dla pomieszczenia lub obszaru, w którym przetwarzane są informacje niejawne;</a:t>
            </a:r>
          </a:p>
          <a:p>
            <a:pPr marL="465138" lvl="1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mtClean="0"/>
              <a:t>przed rozpoczęciem przetwarzania informacji niejawnych, a także po każdej zmianie czynników, które uwzględnia się przy analizie poziomu zagrożeń.</a:t>
            </a:r>
          </a:p>
          <a:p>
            <a:pPr marL="0" indent="0" algn="just">
              <a:lnSpc>
                <a:spcPct val="100000"/>
              </a:lnSpc>
              <a:buFontTx/>
              <a:buNone/>
            </a:pPr>
            <a:endParaRPr lang="pl-PL" altLang="pl-PL" sz="1000" smtClean="0"/>
          </a:p>
          <a:p>
            <a:pPr marL="0" indent="0" algn="just">
              <a:lnSpc>
                <a:spcPct val="100000"/>
              </a:lnSpc>
              <a:buFontTx/>
              <a:buNone/>
            </a:pPr>
            <a:r>
              <a:rPr lang="pl-PL" altLang="pl-PL" smtClean="0"/>
              <a:t>Przy określaniu poziomu zagrożeń oceniane jest znaczenie czynnika dla bezpieczeństwa informacji niejawnych w konkretnej jednostce organizacyjnej, a nie sam czynnik jako taki.</a:t>
            </a:r>
          </a:p>
          <a:p>
            <a:pPr marL="0" indent="0" algn="just">
              <a:lnSpc>
                <a:spcPct val="100000"/>
              </a:lnSpc>
              <a:buFontTx/>
              <a:buNone/>
            </a:pPr>
            <a:endParaRPr lang="pl-PL" altLang="pl-PL" sz="1000" smtClean="0"/>
          </a:p>
          <a:p>
            <a:pPr marL="0" indent="0" algn="ctr">
              <a:lnSpc>
                <a:spcPct val="100000"/>
              </a:lnSpc>
              <a:buFontTx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Poziom zagrożeń określa się jako wysoki, średni lub niski</a:t>
            </a:r>
          </a:p>
        </p:txBody>
      </p:sp>
      <p:sp>
        <p:nvSpPr>
          <p:cNvPr id="9219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F9D8A07-57B6-4F55-B8E8-4B0C4B74DE9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 smtClean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792163"/>
            <a:ext cx="7737475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Poziom zagrożeń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  <a:endParaRPr lang="pl-PL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8363"/>
            <a:ext cx="8553450" cy="47196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Analizę poziomu zagrożeń dokonuje się w oparciu o </a:t>
            </a:r>
            <a:r>
              <a:rPr lang="pl-PL" altLang="pl-PL" b="1" smtClean="0">
                <a:solidFill>
                  <a:srgbClr val="FF0000"/>
                </a:solidFill>
              </a:rPr>
              <a:t>„Tabelę oceny istotności czynników zagrożeń”</a:t>
            </a:r>
            <a:r>
              <a:rPr lang="pl-PL" altLang="pl-PL" smtClean="0"/>
              <a:t> (zał. nr 1 do rozporządzenia ws. środków bezpieczeństwa fizycznego – obowiązek stosowania przez wszystkie jednostki organizacyjne, niezależnie od statusu).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W tabeli wskazano czynniki mające lub mogące mieć wpływ na bezpieczeństwo informacji niejawnych.</a:t>
            </a:r>
          </a:p>
        </p:txBody>
      </p:sp>
      <p:sp>
        <p:nvSpPr>
          <p:cNvPr id="10243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E2A0910-DC35-4B2A-8FF1-97EAAA9FBC69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223963" y="79216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(1/6)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386862" y="1794098"/>
          <a:ext cx="8458200" cy="4736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6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84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9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6942">
                  <a:extLst>
                    <a:ext uri="{9D8B030D-6E8A-4147-A177-3AD203B41FA5}">
                      <a16:colId xmlns:a16="http://schemas.microsoft.com/office/drawing/2014/main" val="2414866706"/>
                    </a:ext>
                  </a:extLst>
                </a:gridCol>
              </a:tblGrid>
              <a:tr h="526236"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Lp.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Czynnik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Ocena istotności czynnika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Uzasadnienie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Wskazówki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236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Bardzo istotny 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(8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Istotny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(4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Mało istotny</a:t>
                      </a:r>
                    </a:p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(1 </a:t>
                      </a:r>
                      <a:r>
                        <a:rPr lang="pl-PL" sz="1200" b="0" i="0" baseline="0" dirty="0" err="1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pkt</a:t>
                      </a:r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)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1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Klauzula tajności przetwarzanych informacji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Liczba materiałów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3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Postać informacji niejawnych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4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Liczba osób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5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Lokalizacja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6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Dostęp osób do budynku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6236">
                <a:tc>
                  <a:txBody>
                    <a:bodyPr/>
                    <a:lstStyle/>
                    <a:p>
                      <a:pPr algn="ctr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7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b="0" i="0" baseline="0" dirty="0" smtClean="0">
                          <a:ln>
                            <a:solidFill>
                              <a:srgbClr val="000000"/>
                            </a:solidFill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Inne czynniki</a:t>
                      </a:r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200" b="0" i="0" baseline="0" dirty="0">
                        <a:ln>
                          <a:solidFill>
                            <a:srgbClr val="000000"/>
                          </a:solidFill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9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267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144B0F9-7358-4D68-A4A4-1A5ED938A2F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1238250" y="722313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(2/6)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33638"/>
            <a:ext cx="8229600" cy="419258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smtClean="0"/>
              <a:t>Każdy z czynników podlega </a:t>
            </a:r>
            <a:r>
              <a:rPr lang="pl-PL" altLang="pl-PL" b="1" smtClean="0">
                <a:solidFill>
                  <a:srgbClr val="FF0000"/>
                </a:solidFill>
              </a:rPr>
              <a:t>indywidualnej ocenie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pod kątem znaczenia dla zagrożenia ujawnieniem lub utraty informacji niejawnych w konkretnej jednostce organizacyjnej, tj. powinien zostać oceniony jako czynnik, który ma </a:t>
            </a:r>
            <a:r>
              <a:rPr lang="pl-PL" altLang="pl-PL" i="1" smtClean="0"/>
              <a:t>„bardzo istotne znaczenie”, „istotne znaczenie” </a:t>
            </a:r>
            <a:r>
              <a:rPr lang="pl-PL" altLang="pl-PL" smtClean="0"/>
              <a:t>lub</a:t>
            </a:r>
            <a:r>
              <a:rPr lang="pl-PL" altLang="pl-PL" i="1" smtClean="0"/>
              <a:t> „małe znaczenie”.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i="1" smtClean="0"/>
              <a:t>	</a:t>
            </a:r>
          </a:p>
          <a:p>
            <a:pPr marL="0" indent="0" algn="just">
              <a:lnSpc>
                <a:spcPct val="150000"/>
              </a:lnSpc>
              <a:buFontTx/>
              <a:buNone/>
            </a:pPr>
            <a:r>
              <a:rPr lang="pl-PL" altLang="pl-PL" i="1" smtClean="0"/>
              <a:t>	</a:t>
            </a:r>
            <a:endParaRPr lang="pl-PL" altLang="pl-PL" smtClean="0"/>
          </a:p>
        </p:txBody>
      </p:sp>
      <p:sp>
        <p:nvSpPr>
          <p:cNvPr id="12291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A6F0F15-DBB8-469E-8376-FAD31190634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(3/6)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2222500"/>
            <a:ext cx="8648700" cy="4635500"/>
          </a:xfrm>
        </p:spPr>
        <p:txBody>
          <a:bodyPr/>
          <a:lstStyle/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Poszczególnym „ocenom istotności czynnika” przypisano następujące wartości punktowe: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>
                <a:solidFill>
                  <a:srgbClr val="FFCC66"/>
                </a:solidFill>
              </a:rPr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„bardzo 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8 punktów;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>
                <a:solidFill>
                  <a:srgbClr val="FFCC66"/>
                </a:solidFill>
              </a:rPr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4 punkty;</a:t>
            </a:r>
          </a:p>
          <a:p>
            <a:pPr marL="84138" indent="0" algn="just">
              <a:lnSpc>
                <a:spcPct val="12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200" smtClean="0"/>
              <a:t> </a:t>
            </a:r>
            <a:r>
              <a:rPr lang="pl-PL" altLang="pl-PL" sz="2200" b="1" smtClean="0">
                <a:solidFill>
                  <a:srgbClr val="FF0000"/>
                </a:solidFill>
              </a:rPr>
              <a:t>„mało istotny”</a:t>
            </a:r>
            <a:r>
              <a:rPr lang="pl-PL" altLang="pl-PL" sz="2200" smtClean="0">
                <a:solidFill>
                  <a:srgbClr val="FF0000"/>
                </a:solidFill>
              </a:rPr>
              <a:t> </a:t>
            </a:r>
            <a:r>
              <a:rPr lang="pl-PL" altLang="pl-PL" sz="2200" smtClean="0"/>
              <a:t>– 1 punkt.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 Liczba punktów </a:t>
            </a:r>
            <a:r>
              <a:rPr lang="pl-PL" altLang="pl-PL" sz="2200" b="1" smtClean="0">
                <a:solidFill>
                  <a:srgbClr val="FF0000"/>
                </a:solidFill>
              </a:rPr>
              <a:t>nie podlega modyfikacji.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r>
              <a:rPr lang="pl-PL" altLang="pl-PL" sz="2200" smtClean="0"/>
              <a:t>Wybór należy </a:t>
            </a:r>
            <a:r>
              <a:rPr lang="pl-PL" altLang="pl-PL" sz="2200" b="1" smtClean="0">
                <a:solidFill>
                  <a:srgbClr val="FF0000"/>
                </a:solidFill>
              </a:rPr>
              <a:t>uzasadnić</a:t>
            </a:r>
            <a:r>
              <a:rPr lang="pl-PL" altLang="pl-PL" sz="2200" smtClean="0"/>
              <a:t>, kierując się wskazówkami przedstawionymi </a:t>
            </a:r>
            <a:br>
              <a:rPr lang="pl-PL" altLang="pl-PL" sz="2200" smtClean="0"/>
            </a:br>
            <a:r>
              <a:rPr lang="pl-PL" altLang="pl-PL" sz="2200" smtClean="0"/>
              <a:t>w tabeli.</a:t>
            </a:r>
          </a:p>
          <a:p>
            <a:pPr marL="84138" indent="0" algn="just">
              <a:lnSpc>
                <a:spcPct val="120000"/>
              </a:lnSpc>
              <a:buFontTx/>
              <a:buNone/>
            </a:pPr>
            <a:endParaRPr lang="pl-PL" altLang="pl-PL" sz="2200" smtClean="0"/>
          </a:p>
        </p:txBody>
      </p:sp>
      <p:sp>
        <p:nvSpPr>
          <p:cNvPr id="13315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617362DE-1F78-44B1-95A5-54E2D77B56E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(4/6)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458200" cy="3556000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</a:rPr>
              <a:t>Uzasadnienie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będące podstawą przyznania odpowiedniej wartości punktowej </a:t>
            </a:r>
            <a:r>
              <a:rPr lang="pl-PL" altLang="pl-PL" b="1" smtClean="0">
                <a:solidFill>
                  <a:srgbClr val="FF0000"/>
                </a:solidFill>
              </a:rPr>
              <a:t>objęte jest zakresem kontroli prowadzonej przez ABW</a:t>
            </a:r>
            <a:r>
              <a:rPr lang="pl-PL" altLang="pl-PL" smtClean="0"/>
              <a:t>, o której mowa w art. 10 ust. 1 pkt 1 ustawy.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223963" y="820738"/>
            <a:ext cx="7737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Podstawowe kryteria i sposób określania poziomu zagrożeń (5/6)</a:t>
            </a:r>
          </a:p>
        </p:txBody>
      </p:sp>
      <p:sp>
        <p:nvSpPr>
          <p:cNvPr id="1434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F05A25C-0512-4130-AE39-AFDBE02359B4}" type="slidenum">
              <a:rPr kumimoji="0" lang="en-US" altLang="pl-PL" sz="1400">
                <a:solidFill>
                  <a:srgbClr val="002060"/>
                </a:solidFill>
              </a:rPr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random/>
  </p:transition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7011</TotalTime>
  <Words>601</Words>
  <Application>Microsoft Office PowerPoint</Application>
  <PresentationFormat>Pokaz na ekranie (4:3)</PresentationFormat>
  <Paragraphs>81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8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POZIOM ZAGROŻEŃ ZWIĄZANYCH  Z NIEUPRAWNIONYM DOSTĘPEM DO INFORMACJI NIEJAWNYCH  LUB ICH UTRATĄ</vt:lpstr>
      <vt:lpstr>Poziom zagrożeń a szacowanie ryzyka</vt:lpstr>
      <vt:lpstr>Poziom zagrożeń (1/2)</vt:lpstr>
      <vt:lpstr>Poziom zagrożeń (2/2)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238</cp:revision>
  <cp:lastPrinted>1999-06-07T07:49:35Z</cp:lastPrinted>
  <dcterms:created xsi:type="dcterms:W3CDTF">1999-03-01T08:43:28Z</dcterms:created>
  <dcterms:modified xsi:type="dcterms:W3CDTF">2026-01-16T09:37:48Z</dcterms:modified>
</cp:coreProperties>
</file>