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9"/>
  </p:notesMasterIdLst>
  <p:handoutMasterIdLst>
    <p:handoutMasterId r:id="rId30"/>
  </p:handoutMasterIdLst>
  <p:sldIdLst>
    <p:sldId id="280" r:id="rId2"/>
    <p:sldId id="281" r:id="rId3"/>
    <p:sldId id="282" r:id="rId4"/>
    <p:sldId id="283" r:id="rId5"/>
    <p:sldId id="284" r:id="rId6"/>
    <p:sldId id="321" r:id="rId7"/>
    <p:sldId id="307" r:id="rId8"/>
    <p:sldId id="322" r:id="rId9"/>
    <p:sldId id="309" r:id="rId10"/>
    <p:sldId id="285" r:id="rId11"/>
    <p:sldId id="313" r:id="rId12"/>
    <p:sldId id="314" r:id="rId13"/>
    <p:sldId id="315" r:id="rId14"/>
    <p:sldId id="316" r:id="rId15"/>
    <p:sldId id="319" r:id="rId16"/>
    <p:sldId id="310" r:id="rId17"/>
    <p:sldId id="317" r:id="rId18"/>
    <p:sldId id="311" r:id="rId19"/>
    <p:sldId id="312" r:id="rId20"/>
    <p:sldId id="286" r:id="rId21"/>
    <p:sldId id="297" r:id="rId22"/>
    <p:sldId id="298" r:id="rId23"/>
    <p:sldId id="318" r:id="rId24"/>
    <p:sldId id="287" r:id="rId25"/>
    <p:sldId id="304" r:id="rId26"/>
    <p:sldId id="320" r:id="rId27"/>
    <p:sldId id="305" r:id="rId28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9900"/>
    <a:srgbClr val="FFFFFF"/>
    <a:srgbClr val="FFFF99"/>
    <a:srgbClr val="FFFF00"/>
    <a:srgbClr val="FFCC66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660" autoAdjust="0"/>
    <p:restoredTop sz="94660" autoAdjust="0"/>
  </p:normalViewPr>
  <p:slideViewPr>
    <p:cSldViewPr snapToGrid="0">
      <p:cViewPr varScale="1">
        <p:scale>
          <a:sx n="84" d="100"/>
          <a:sy n="84" d="100"/>
        </p:scale>
        <p:origin x="183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770" y="-66"/>
      </p:cViewPr>
      <p:guideLst>
        <p:guide orient="horz" pos="3071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7" Type="http://schemas.openxmlformats.org/officeDocument/2006/relationships/slide" Target="slides/slide24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20.xml"/><Relationship Id="rId5" Type="http://schemas.openxmlformats.org/officeDocument/2006/relationships/slide" Target="slides/slide10.xml"/><Relationship Id="rId4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849212C-AF02-424D-8406-65AE0A4AA39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2325"/>
            <a:ext cx="502602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84047E5-6EA7-4DF4-8995-A92102B65E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D2B51183-9724-44C4-8A0B-8EB3E6D45B2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FCF8FF19-F4B1-4987-B0F3-EC832510B53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5302831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C38CC-4445-4A9C-BBC6-F44FD977A43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314AE-3D71-4A08-94C9-BE10FEA2973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222457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BA1FA-EE94-4114-B572-DE2AB28E461F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EB324-BE69-4871-8E29-9396394577D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257691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2EAB0-E644-4578-ABD3-F3DDC7B2315B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53B93-F715-4454-9099-924E90AFB64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297097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ED4D7-40F4-4AED-977D-B3FB46E2300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5AE21-0D13-436C-9083-BF7AB3F41C3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0640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7B835-2C9E-4023-930A-84759D643D0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87786-72DE-4A9F-9570-3EC9C2C32E9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073457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6EF3A-F72B-43E0-AACC-F6E50F20AC1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4838C-9922-46D5-AC81-1DDBFF03CEC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87725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BE526-6477-4E3C-8287-0C09EF2A71F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A790C-C8C5-4D20-9267-29324BC52DB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043556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E0F-C1EB-4E6C-83B4-A0A6930801B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E0DEC-7F25-4365-B0CB-0E28EDA9189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142063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EBF9B-9782-4B85-9E67-2F6FD45ADDF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F24BE-96F1-4209-8293-A1AB3189801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863094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C8D40-6506-4A0C-8A16-79AD93FCBC4A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79789-1BA5-42CF-B138-0C6473E5752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763705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1D280C7E-5777-4F5D-8B60-3231797E26D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920EF99-D2EC-447F-977D-A839501B8CC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itchFamily="18" charset="2"/>
              <a:buAutoNum type="arabicPeriod"/>
              <a:defRPr/>
            </a:pPr>
            <a:endParaRPr lang="en-GB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5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26"/>
            <p:cNvSpPr txBox="1">
              <a:spLocks noChangeArrowheads="1"/>
            </p:cNvSpPr>
            <p:nvPr userDrawn="1"/>
          </p:nvSpPr>
          <p:spPr bwMode="auto">
            <a:xfrm>
              <a:off x="1277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tx1"/>
                </a:buClr>
                <a:buSzPct val="75000"/>
                <a:buFont typeface="Symbol" panose="05050102010706020507" pitchFamily="18" charset="2"/>
                <a:buNone/>
                <a:defRPr/>
              </a:pPr>
              <a:r>
                <a:rPr lang="pl-PL" altLang="pl-PL" sz="1800" b="1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AGENCJA BEZPIECZEŃSTWA WEWNĘTRZNEGO</a:t>
              </a:r>
            </a:p>
          </p:txBody>
        </p:sp>
        <p:pic>
          <p:nvPicPr>
            <p:cNvPr id="1034" name="Picture 2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28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8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ransition spd="med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BD8588F-89A0-4F38-9FDB-B9F3ECA1FA3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371600"/>
            <a:ext cx="7815263" cy="4638675"/>
          </a:xfrm>
        </p:spPr>
        <p:txBody>
          <a:bodyPr/>
          <a:lstStyle/>
          <a:p>
            <a:pPr eaLnBrk="1" hangingPunct="1"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PEŁNOMOCNIK ds. OCHRONY INFORMACJI NIEJAWNYCH</a:t>
            </a:r>
            <a:b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  </a:t>
            </a:r>
            <a:r>
              <a:rPr lang="pl-PL" sz="4000" b="1" dirty="0" smtClean="0">
                <a:solidFill>
                  <a:srgbClr val="002060"/>
                </a:solidFill>
              </a:rPr>
              <a:t> </a:t>
            </a:r>
            <a:br>
              <a:rPr lang="pl-PL" sz="4000" b="1" dirty="0" smtClean="0">
                <a:solidFill>
                  <a:srgbClr val="002060"/>
                </a:solidFill>
              </a:rPr>
            </a:br>
            <a:r>
              <a:rPr lang="pl-PL" sz="4000" b="1" dirty="0" smtClean="0">
                <a:solidFill>
                  <a:srgbClr val="002060"/>
                </a:solidFill>
              </a:rPr>
              <a:t>PION OCHRONY</a:t>
            </a:r>
            <a:br>
              <a:rPr lang="pl-PL" sz="4000" b="1" dirty="0" smtClean="0">
                <a:solidFill>
                  <a:srgbClr val="002060"/>
                </a:solidFill>
              </a:rPr>
            </a:br>
            <a:endParaRPr lang="pl-PL" sz="4000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457200" y="5430838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kumimoji="0" lang="pl-PL" sz="2400" b="1" i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  <a:cs typeface="+mn-cs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CF52D33-C639-404A-9BA7-74B674B2E57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1879600"/>
            <a:ext cx="8428038" cy="4705350"/>
          </a:xfrm>
        </p:spPr>
        <p:txBody>
          <a:bodyPr anchor="ctr"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Opracowywanie i aktualizowanie, wymagającego akceptacji kierownika jednostki organizacyjnej, </a:t>
            </a:r>
            <a:r>
              <a:rPr lang="pl-PL" altLang="pl-PL" b="1" smtClean="0">
                <a:solidFill>
                  <a:srgbClr val="FF0000"/>
                </a:solidFill>
              </a:rPr>
              <a:t>planu ochrony informacji niejawnych</a:t>
            </a:r>
            <a:r>
              <a:rPr lang="pl-PL" altLang="pl-PL" smtClean="0"/>
              <a:t> w jednostce organizacyjnej, w tym w razie wprowadzenia stanu nadzwyczajnego, i nadzorowanie jego realizacji (art. 15 ust. 1 pkt 5). 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	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36675" y="107315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(6/18)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054225"/>
            <a:ext cx="8458200" cy="4803775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Font typeface="Wingdings" panose="05000000000000000000" pitchFamily="2" charset="2"/>
              <a:buNone/>
              <a:defRPr/>
            </a:pPr>
            <a:r>
              <a:rPr lang="pl-PL" dirty="0" smtClean="0"/>
              <a:t>Przedmiotowy </a:t>
            </a:r>
            <a:r>
              <a:rPr lang="pl-PL" b="1" dirty="0" smtClean="0">
                <a:solidFill>
                  <a:srgbClr val="FF0000"/>
                </a:solidFill>
              </a:rPr>
              <a:t>plan powinien zawierać </a:t>
            </a:r>
            <a:r>
              <a:rPr lang="pl-PL" dirty="0" smtClean="0"/>
              <a:t>elementy</a:t>
            </a:r>
            <a:r>
              <a:rPr lang="pl-PL" b="1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wskazane w § 9 rozporządzenia </a:t>
            </a:r>
            <a:r>
              <a:rPr lang="pl-PL" dirty="0" err="1" smtClean="0"/>
              <a:t>ws</a:t>
            </a:r>
            <a:r>
              <a:rPr lang="pl-PL" dirty="0" smtClean="0"/>
              <a:t>. środków bezpieczeństwa fizycznego, tj.:</a:t>
            </a:r>
          </a:p>
          <a:p>
            <a:pPr algn="just">
              <a:lnSpc>
                <a:spcPct val="110000"/>
              </a:lnSpc>
              <a:buFont typeface="Times New Roman" pitchFamily="18" charset="0"/>
              <a:buAutoNum type="arabicParenR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opis stref ochronnych</a:t>
            </a:r>
            <a:r>
              <a:rPr lang="pl-PL" dirty="0" smtClean="0"/>
              <a:t>, pomieszczeń lub obszarów, w których przetwarza się informacje niejawne o klauzuli „zastrzeżone”, </a:t>
            </a:r>
            <a:br>
              <a:rPr lang="pl-PL" dirty="0" smtClean="0"/>
            </a:br>
            <a:r>
              <a:rPr lang="pl-PL" dirty="0" smtClean="0"/>
              <a:t>w tym określenie ich granic i wprowadzonego systemu kontroli dostępu;</a:t>
            </a:r>
          </a:p>
          <a:p>
            <a:pPr algn="just">
              <a:lnSpc>
                <a:spcPct val="110000"/>
              </a:lnSpc>
              <a:buFont typeface="Times New Roman" pitchFamily="18" charset="0"/>
              <a:buAutoNum type="arabicParenR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procedury zarządzania uprawnieniami </a:t>
            </a:r>
            <a:r>
              <a:rPr lang="pl-PL" dirty="0" smtClean="0"/>
              <a:t>do wejścia, wyjścia </a:t>
            </a:r>
            <a:br>
              <a:rPr lang="pl-PL" dirty="0" smtClean="0"/>
            </a:br>
            <a:r>
              <a:rPr lang="pl-PL" dirty="0" smtClean="0"/>
              <a:t>i przebywania w strefach ochronnych;</a:t>
            </a:r>
          </a:p>
          <a:p>
            <a:pPr algn="just">
              <a:lnSpc>
                <a:spcPct val="110000"/>
              </a:lnSpc>
              <a:buFont typeface="Times New Roman" pitchFamily="18" charset="0"/>
              <a:buAutoNum type="arabicParenR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opis zastosowanych środków bezpieczeństwa fizycznego </a:t>
            </a:r>
            <a:r>
              <a:rPr lang="pl-PL" dirty="0" smtClean="0"/>
              <a:t>uwzględniający certyfikaty oraz poświadczenia zgodności;</a:t>
            </a:r>
          </a:p>
        </p:txBody>
      </p:sp>
      <p:sp>
        <p:nvSpPr>
          <p:cNvPr id="15363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0D68020-141A-48D2-B905-0B6F2F46432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73150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(7/18)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zawartości 2"/>
          <p:cNvSpPr>
            <a:spLocks noGrp="1"/>
          </p:cNvSpPr>
          <p:nvPr>
            <p:ph idx="1"/>
          </p:nvPr>
        </p:nvSpPr>
        <p:spPr>
          <a:xfrm>
            <a:off x="196850" y="1843088"/>
            <a:ext cx="8718550" cy="5014912"/>
          </a:xfrm>
        </p:spPr>
        <p:txBody>
          <a:bodyPr/>
          <a:lstStyle/>
          <a:p>
            <a:pPr marL="457200" indent="-457200" algn="just">
              <a:lnSpc>
                <a:spcPct val="95000"/>
              </a:lnSpc>
              <a:buFont typeface="Times New Roman" panose="02020603050405020304" pitchFamily="18" charset="0"/>
              <a:buAutoNum type="arabicParenR" startAt="4"/>
            </a:pPr>
            <a:r>
              <a:rPr lang="pl-PL" altLang="pl-PL" b="1" smtClean="0">
                <a:solidFill>
                  <a:srgbClr val="FF0000"/>
                </a:solidFill>
              </a:rPr>
              <a:t>procedury bezpieczeństwa </a:t>
            </a:r>
            <a:r>
              <a:rPr lang="pl-PL" altLang="pl-PL" smtClean="0"/>
              <a:t>dla strefy ochronnej I, strefy ochronnej II oraz specjalnej strefy ochronnej, określające </a:t>
            </a:r>
            <a:br>
              <a:rPr lang="pl-PL" altLang="pl-PL" smtClean="0"/>
            </a:br>
            <a:r>
              <a:rPr lang="pl-PL" altLang="pl-PL" smtClean="0"/>
              <a:t>w szczególności:</a:t>
            </a:r>
          </a:p>
          <a:p>
            <a:pPr marL="354013" lvl="1" algn="just">
              <a:lnSpc>
                <a:spcPct val="95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z="2400" smtClean="0"/>
              <a:t>klauzule tajności informacji niejawnych przetwarzanych w strefie;</a:t>
            </a:r>
          </a:p>
          <a:p>
            <a:pPr marL="354013" lvl="1" algn="just">
              <a:lnSpc>
                <a:spcPct val="95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z="2400" smtClean="0"/>
              <a:t>sposób sprawowania nadzoru przez osoby uprawnione </a:t>
            </a:r>
            <a:br>
              <a:rPr lang="pl-PL" altLang="pl-PL" sz="2400" smtClean="0"/>
            </a:br>
            <a:r>
              <a:rPr lang="pl-PL" altLang="pl-PL" sz="2400" smtClean="0"/>
              <a:t>w przypadku przebywania w strefie osób nieposiadających stałego upoważnienia do wstępu oraz sposób zabezpieczania przetwarzanych informacji niejawnych przed możliwością nieuprawnionego dostępu tych osób;</a:t>
            </a:r>
          </a:p>
          <a:p>
            <a:pPr marL="354013" lvl="1" algn="just">
              <a:lnSpc>
                <a:spcPct val="95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z="2400" smtClean="0"/>
              <a:t>w przypadku specjalnej strefy ochronnej, sposób akceptacji umieszczania linii komunikacyjnych, telefonów, innych urządzeń komunikacyjnych, sprzętu elektrycznego lub elektronicznego, znajdujących się w strefie;</a:t>
            </a:r>
          </a:p>
        </p:txBody>
      </p:sp>
      <p:sp>
        <p:nvSpPr>
          <p:cNvPr id="16387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D00BB47-E373-45EB-8D25-0DAFBE04535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936625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(8/18)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zawartości 2"/>
          <p:cNvSpPr>
            <a:spLocks noGrp="1"/>
          </p:cNvSpPr>
          <p:nvPr>
            <p:ph idx="1"/>
          </p:nvPr>
        </p:nvSpPr>
        <p:spPr>
          <a:xfrm>
            <a:off x="371475" y="1550988"/>
            <a:ext cx="8458200" cy="5307012"/>
          </a:xfrm>
        </p:spPr>
        <p:txBody>
          <a:bodyPr/>
          <a:lstStyle/>
          <a:p>
            <a:pPr marL="457200" indent="-457200" algn="just">
              <a:lnSpc>
                <a:spcPct val="100000"/>
              </a:lnSpc>
              <a:spcBef>
                <a:spcPct val="0"/>
              </a:spcBef>
              <a:buFont typeface="Times New Roman" panose="02020603050405020304" pitchFamily="18" charset="0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procedury zarządzania kluczami i kodami </a:t>
            </a:r>
            <a:r>
              <a:rPr lang="pl-PL" altLang="pl-PL" smtClean="0"/>
              <a:t>dostępu do szaf, pomieszczeń lub obszarów, w których są przetwarzane informacje niejawne; </a:t>
            </a:r>
          </a:p>
          <a:p>
            <a:pPr marL="457200" indent="-457200" algn="just">
              <a:lnSpc>
                <a:spcPct val="100000"/>
              </a:lnSpc>
              <a:spcBef>
                <a:spcPct val="0"/>
              </a:spcBef>
              <a:buFont typeface="Times New Roman" panose="02020603050405020304" pitchFamily="18" charset="0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procedury reagowania </a:t>
            </a:r>
            <a:r>
              <a:rPr lang="pl-PL" altLang="pl-PL" smtClean="0"/>
              <a:t>osób odpowiedzialnych za ochronę informacji niejawnych oraz personelu bezpieczeństwa </a:t>
            </a:r>
            <a:br>
              <a:rPr lang="pl-PL" altLang="pl-PL" smtClean="0"/>
            </a:br>
            <a:r>
              <a:rPr lang="pl-PL" altLang="pl-PL" smtClean="0"/>
              <a:t>w przypadku zagrożenia utratą lub ujawnieniem informacji niejawnych;</a:t>
            </a:r>
          </a:p>
          <a:p>
            <a:pPr marL="457200" indent="-457200" algn="just">
              <a:lnSpc>
                <a:spcPct val="100000"/>
              </a:lnSpc>
              <a:spcBef>
                <a:spcPct val="0"/>
              </a:spcBef>
              <a:buFont typeface="Times New Roman" panose="02020603050405020304" pitchFamily="18" charset="0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plany awaryjne </a:t>
            </a:r>
            <a:r>
              <a:rPr lang="pl-PL" altLang="pl-PL" smtClean="0"/>
              <a:t>uwzględniające potrzebę ochrony informacji niejawnych w razie wystąpienia sytuacji szczególnych, w tym wprowadzenia stanów nadzwyczajnych, w celu zapobieżenia utracie poufności, integralności lub dostępności informacji niejawnych. Plany awaryjne powinny zawierać również </a:t>
            </a:r>
            <a:r>
              <a:rPr lang="pl-PL" altLang="pl-PL" b="1" smtClean="0">
                <a:ea typeface="Verdana" panose="020B0604030504040204" pitchFamily="34" charset="0"/>
                <a:cs typeface="Verdana" panose="020B0604030504040204" pitchFamily="34" charset="0"/>
              </a:rPr>
              <a:t>procedury ewakuacji materiałów niejawnych, w tym </a:t>
            </a:r>
            <a:r>
              <a:rPr lang="pl-PL" altLang="pl-PL" b="1" smtClean="0"/>
              <a:t>miejsce ewakuacji</a:t>
            </a:r>
            <a:r>
              <a:rPr lang="pl-PL" altLang="pl-PL" smtClean="0"/>
              <a:t>.</a:t>
            </a:r>
          </a:p>
        </p:txBody>
      </p:sp>
      <p:sp>
        <p:nvSpPr>
          <p:cNvPr id="17411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3F72745-5589-428D-8E79-A421A025056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23975" y="817563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(9/18)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zawartości 2"/>
          <p:cNvSpPr>
            <a:spLocks noGrp="1"/>
          </p:cNvSpPr>
          <p:nvPr>
            <p:ph idx="1"/>
          </p:nvPr>
        </p:nvSpPr>
        <p:spPr>
          <a:xfrm>
            <a:off x="409575" y="1938338"/>
            <a:ext cx="8505825" cy="41783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Plan ochrony informacji niejawnych </a:t>
            </a:r>
            <a:r>
              <a:rPr lang="pl-PL" altLang="pl-PL" b="1" smtClean="0">
                <a:solidFill>
                  <a:srgbClr val="FF0000"/>
                </a:solidFill>
              </a:rPr>
              <a:t>zatwierdza kierownik jednostki organizacyjnej</a:t>
            </a:r>
            <a:r>
              <a:rPr lang="pl-PL" altLang="pl-PL" smtClean="0"/>
              <a:t>. Z przedmiotowym planem powinni zostać zapoznane osoby, które mają przypisane zadania mające na celu realizację jego zapisów.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przypadkach uzasadnionych organizacją ochrony informacji niejawnych plan ochrony informacji niejawnych </a:t>
            </a:r>
            <a:r>
              <a:rPr lang="pl-PL" altLang="pl-PL" b="1" smtClean="0">
                <a:solidFill>
                  <a:srgbClr val="FF0000"/>
                </a:solidFill>
              </a:rPr>
              <a:t>może zawierać dodatkowe elementy.</a:t>
            </a: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32A6B13-58FC-434C-BA2B-1B4FEBF5780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 smtClean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19175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(10/18)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31775" y="1843088"/>
            <a:ext cx="8683625" cy="5014912"/>
          </a:xfrm>
        </p:spPr>
        <p:txBody>
          <a:bodyPr/>
          <a:lstStyle/>
          <a:p>
            <a:pPr marL="342900" lvl="1" indent="-342900" algn="just">
              <a:buFont typeface="Wingdings" pitchFamily="2" charset="2"/>
              <a:buChar char="q"/>
              <a:defRPr/>
            </a:pPr>
            <a:r>
              <a:rPr lang="pl-PL" dirty="0" smtClean="0"/>
              <a:t>Pełnomocnik ochrony opracowuje:</a:t>
            </a:r>
          </a:p>
          <a:p>
            <a:pPr marL="531813" lvl="1" indent="-258763" algn="just">
              <a:buFont typeface="Wingdings" pitchFamily="2" charset="2"/>
              <a:buChar char="ü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dokumentację regulującą sposób i tryb przetwarzania informacji niejawnych o klauzuli „poufne” </a:t>
            </a:r>
            <a:r>
              <a:rPr lang="pl-PL" dirty="0" smtClean="0"/>
              <a:t>w podległych komórkach organizacyjnych (art. 43 ust. 3);</a:t>
            </a:r>
          </a:p>
          <a:p>
            <a:pPr marL="531813" lvl="1" indent="-258763" algn="just">
              <a:buFont typeface="Wingdings" pitchFamily="2" charset="2"/>
              <a:buChar char="ü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instrukcję dotyczącą sposobu i trybu przetwarzania informacji niejawnych o klauzuli „zastrzeżone”</a:t>
            </a:r>
            <a:r>
              <a:rPr lang="pl-PL" dirty="0" smtClean="0"/>
              <a:t> w podległych komórkach organizacyjnych oraz zakres i warunki stosowania środków bezpieczeństwa fizycznego w celu ich ochrony (art. 43 ust. 5).</a:t>
            </a:r>
          </a:p>
          <a:p>
            <a:pPr marL="273050" lvl="1" indent="-273050" algn="just">
              <a:buFont typeface="Wingdings" pitchFamily="2" charset="2"/>
              <a:buChar char="q"/>
              <a:defRPr/>
            </a:pPr>
            <a:r>
              <a:rPr lang="pl-PL" dirty="0" smtClean="0"/>
              <a:t>Zapisy zawarte w ww. dokumentacji powinny uwzględniać obowiązujące przepisy prawa oraz odzwierciedlać faktyczne rozwiązania przyjęte przez daną jednostkę w przedmiotowym obszarze.</a:t>
            </a:r>
          </a:p>
          <a:p>
            <a:pPr marL="273050" indent="-273050" algn="just">
              <a:defRPr/>
            </a:pPr>
            <a:r>
              <a:rPr lang="pl-PL" sz="2200" dirty="0" smtClean="0"/>
              <a:t>Wskazaną dokumentację zatwierdza kierownik jednostki organizacyjnej.</a:t>
            </a:r>
          </a:p>
          <a:p>
            <a:pPr marL="273050" indent="-273050" algn="just">
              <a:defRPr/>
            </a:pPr>
            <a:r>
              <a:rPr lang="pl-PL" sz="2200" dirty="0" smtClean="0"/>
              <a:t>Regulacje w niej zawarte powinny być objęte zakresem szkolenia prowadzonego przez pełnomocnika ochrony.</a:t>
            </a:r>
            <a:endParaRPr lang="pl-PL" sz="2200" dirty="0"/>
          </a:p>
        </p:txBody>
      </p:sp>
      <p:sp>
        <p:nvSpPr>
          <p:cNvPr id="19459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452449B-FF2D-4056-8F9A-DD04B7DE71B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73150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(11/18)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1892C60-7D6C-487A-A85D-85FAF2464B1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 smtClean="0"/>
          </a:p>
        </p:txBody>
      </p:sp>
      <p:sp>
        <p:nvSpPr>
          <p:cNvPr id="3" name="Prostokąt 2"/>
          <p:cNvSpPr/>
          <p:nvPr/>
        </p:nvSpPr>
        <p:spPr>
          <a:xfrm>
            <a:off x="355600" y="1719263"/>
            <a:ext cx="8420100" cy="49863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4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2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Prowadzenie szkoleń w zakresie ochrony informacji niejawnych </a:t>
            </a: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/>
            </a:r>
            <a:b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(art. 15 ust. 1 </a:t>
            </a:r>
            <a:r>
              <a:rPr lang="pl-PL" sz="2200" dirty="0" err="1">
                <a:solidFill>
                  <a:srgbClr val="000000"/>
                </a:solidFill>
                <a:latin typeface="+mn-lt"/>
                <a:cs typeface="Times New Roman" pitchFamily="18" charset="0"/>
              </a:rPr>
              <a:t>pkt</a:t>
            </a: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 6), w tym opracowanie konspektu zawierającego tematykę przedmiotowego szkolenia uwzględniającą zagadnienia wskazane w ustawie, tj.:</a:t>
            </a:r>
          </a:p>
          <a:p>
            <a:pPr marL="381000" indent="-381000" algn="just">
              <a:spcBef>
                <a:spcPts val="4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1) 	przepisy dot. ochrony informacji niejawnych oraz odpowiedzialności karnej, dyscyplinarnej i służbowej za ich naruszenie, w szczególności za nieuprawnione ujawnienie informacji niejawnych;</a:t>
            </a:r>
          </a:p>
          <a:p>
            <a:pPr marL="381000" indent="-381000" algn="just">
              <a:spcBef>
                <a:spcPts val="4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2)	zasady ochrony informacji niejawnych w zakresie niezbędnym do wykonywania pracy lub pełnienia służby, z uwzględnieniem zasad zarządzania ryzkiem bezpieczeństwa informacji niejawnych, </a:t>
            </a:r>
            <a:b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w szczególności szacowania ryzyka;</a:t>
            </a:r>
          </a:p>
          <a:p>
            <a:pPr marL="381000" indent="-381000" algn="just">
              <a:spcBef>
                <a:spcPts val="4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3)	sposób ochrony informacji niejawnych oraz postępowania </a:t>
            </a:r>
            <a:b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w sytuacjach zagrożenia dla takich informacji lub w przypadku ich ujawnienia.</a:t>
            </a:r>
            <a:endParaRPr lang="pl-PL" sz="22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97790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(12/18)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1A66F50-3283-46C0-864E-02DFD4D853A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 smtClean="0"/>
          </a:p>
        </p:txBody>
      </p:sp>
      <p:sp>
        <p:nvSpPr>
          <p:cNvPr id="3" name="Prostokąt 2"/>
          <p:cNvSpPr/>
          <p:nvPr/>
        </p:nvSpPr>
        <p:spPr>
          <a:xfrm>
            <a:off x="477838" y="1801813"/>
            <a:ext cx="8339137" cy="51704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Właściwość pełnomocnika ochrony </a:t>
            </a: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 prowadzenia szkoleń </a:t>
            </a:r>
            <a:b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 zakresie ochrony informacji niejawnych:</a:t>
            </a:r>
          </a:p>
          <a:p>
            <a:pPr marL="355600" indent="-3556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wobec osób zatrudnionych, pełniących służbę lub wykonujących czynności zlecone w danej jednostce organizacyjnej;</a:t>
            </a:r>
          </a:p>
          <a:p>
            <a:pPr marL="355600" indent="-3556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wobec pracowników przedsiębiorcy, posiadającego świadectwo trzeciego stopnia, w którym nie zatrudniono pełnomocnika ochrony </a:t>
            </a:r>
            <a:b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wykonującego umowę związaną z dostępem do informacji niejawnych na rzecz danej jednostki organizacyjnej.</a:t>
            </a:r>
          </a:p>
          <a:p>
            <a:pPr algn="just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Wyjątki:</a:t>
            </a:r>
          </a:p>
          <a:p>
            <a:pPr marL="355600" indent="-3556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zastępca pełnomocnika ochrony (szkolenie prowadzi ABW lub SKW);</a:t>
            </a:r>
          </a:p>
          <a:p>
            <a:pPr marL="355600" indent="-3556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kierownik jednostki organizacyjnej, w której przetwarzane są informacje niejawne o klauzuli „ściśle tajne” lub „tajne” (szkolenie prowadzi ABW lub SKW wspólnie z pełnomocnikiem ochrony).</a:t>
            </a:r>
            <a:endParaRPr lang="pl-PL" sz="22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99060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(13/18)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2D31AAE-B1A9-4535-AA36-AC5F6CDBE8A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 smtClean="0"/>
          </a:p>
        </p:txBody>
      </p:sp>
      <p:sp>
        <p:nvSpPr>
          <p:cNvPr id="3" name="Prostokąt 2"/>
          <p:cNvSpPr/>
          <p:nvPr/>
        </p:nvSpPr>
        <p:spPr>
          <a:xfrm>
            <a:off x="558800" y="1814513"/>
            <a:ext cx="8148638" cy="4940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Szkolenie:</a:t>
            </a:r>
          </a:p>
          <a:p>
            <a:pPr marL="355600" indent="-355600" algn="just">
              <a:lnSpc>
                <a:spcPct val="12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przeprowadza się nie rzadziej niż </a:t>
            </a:r>
            <a:r>
              <a:rPr lang="pl-P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raz na 5 lat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55600" indent="-355600" algn="just">
              <a:lnSpc>
                <a:spcPct val="12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kończy się wydaniem </a:t>
            </a:r>
            <a:r>
              <a:rPr lang="pl-P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zaświadczenia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wzór określa rozporządzenie Prezesa Rady Ministrów w przedmiotowej sprawie.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Odbierając zaświadczenie, osoba szkolona składa pisemne </a:t>
            </a:r>
            <a:r>
              <a:rPr lang="pl-P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oświadczenie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o zapoznaniu się z przepisami o ochronie informacji niejawnych.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Kopie zaświadczenia wraz z pisemnym oświadczeniem można włączyć do akt zakończonych postępowań sprawdzających.</a:t>
            </a:r>
            <a:endParaRPr lang="pl-PL" sz="24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107315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(14/18)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588634C-B866-4058-93E0-C4A5B20489E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 smtClean="0"/>
          </a:p>
        </p:txBody>
      </p:sp>
      <p:sp>
        <p:nvSpPr>
          <p:cNvPr id="3" name="Prostokąt 2"/>
          <p:cNvSpPr/>
          <p:nvPr/>
        </p:nvSpPr>
        <p:spPr>
          <a:xfrm>
            <a:off x="382588" y="2022475"/>
            <a:ext cx="8488362" cy="427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Prowadzenie </a:t>
            </a:r>
            <a:r>
              <a:rPr lang="pl-PL" sz="24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zwykłych postępowań sprawdzających</a:t>
            </a:r>
            <a:r>
              <a:rPr lang="pl-PL" sz="24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oraz kontrolnych postępowań sprawdzających (art. 15 ust. 1 </a:t>
            </a:r>
            <a:r>
              <a:rPr lang="pl-PL" sz="2400" dirty="0" err="1">
                <a:solidFill>
                  <a:srgbClr val="000000"/>
                </a:solidFill>
                <a:latin typeface="+mn-lt"/>
                <a:cs typeface="Times New Roman" pitchFamily="18" charset="0"/>
              </a:rPr>
              <a:t>pkt</a:t>
            </a: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 7):</a:t>
            </a:r>
          </a:p>
          <a:p>
            <a:pPr marL="381000" indent="-381000" algn="just">
              <a:lnSpc>
                <a:spcPct val="15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zgodnie z właściwością;</a:t>
            </a:r>
          </a:p>
          <a:p>
            <a:pPr marL="381000" indent="-381000" algn="just">
              <a:lnSpc>
                <a:spcPct val="15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wykazując najwyższą staranność co do jego zgodności </a:t>
            </a:r>
            <a:b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z przepisami ustawy.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Powyższe zagadnienie będzie szerzej prezentowane w części dotyczącej bezpieczeństwa osobowego.</a:t>
            </a:r>
            <a:endParaRPr lang="pl-PL" sz="24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107315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(15/18)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CB3E2B1-6249-40CA-97CF-3F6E6F8B86C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 smtClean="0"/>
          </a:p>
        </p:txBody>
      </p:sp>
      <p:sp>
        <p:nvSpPr>
          <p:cNvPr id="10035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1333500" y="909638"/>
            <a:ext cx="6838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Pełnomocnik ochrony (1/2)</a:t>
            </a:r>
            <a:r>
              <a:rPr lang="pl-PL" dirty="0" smtClean="0"/>
              <a:t> </a:t>
            </a:r>
          </a:p>
        </p:txBody>
      </p:sp>
      <p:sp>
        <p:nvSpPr>
          <p:cNvPr id="6148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124075"/>
            <a:ext cx="8382000" cy="4522788"/>
          </a:xfrm>
        </p:spPr>
        <p:txBody>
          <a:bodyPr anchor="ctr"/>
          <a:lstStyle/>
          <a:p>
            <a:pPr marL="457200" indent="-457200" algn="just" eaLnBrk="1" hangingPunct="1">
              <a:lnSpc>
                <a:spcPct val="130000"/>
              </a:lnSpc>
            </a:pPr>
            <a:r>
              <a:rPr lang="pl-PL" altLang="pl-PL" smtClean="0"/>
              <a:t>P</a:t>
            </a:r>
            <a:r>
              <a:rPr lang="pl-PL" altLang="pl-PL" smtClean="0">
                <a:cs typeface="Times New Roman" panose="02020603050405020304" pitchFamily="18" charset="0"/>
              </a:rPr>
              <a:t>odlega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bezpośrednio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kierownikowi jednostki organizacyjnej</a:t>
            </a:r>
            <a:r>
              <a:rPr lang="pl-PL" altLang="pl-PL" b="1" smtClean="0"/>
              <a:t> </a:t>
            </a:r>
            <a:r>
              <a:rPr lang="pl-PL" altLang="pl-PL" smtClean="0"/>
              <a:t>(art. 14 ust. 2).</a:t>
            </a:r>
          </a:p>
          <a:p>
            <a:pPr marL="457200" indent="-457200" algn="just" eaLnBrk="1" hangingPunct="1">
              <a:lnSpc>
                <a:spcPct val="130000"/>
              </a:lnSpc>
            </a:pPr>
            <a:r>
              <a:rPr lang="pl-PL" altLang="pl-PL" smtClean="0"/>
              <a:t>O</a:t>
            </a:r>
            <a:r>
              <a:rPr lang="pl-PL" altLang="pl-PL" smtClean="0">
                <a:cs typeface="Times New Roman" panose="02020603050405020304" pitchFamily="18" charset="0"/>
              </a:rPr>
              <a:t>dpowiada za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zapewnienie przestrzegania przepisów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/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o ochronie informacji niejawnych (art. 14.</a:t>
            </a:r>
            <a:r>
              <a:rPr lang="pl-PL" altLang="pl-PL" smtClean="0"/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ust. 2</a:t>
            </a:r>
            <a:r>
              <a:rPr lang="pl-PL" altLang="pl-PL" smtClean="0"/>
              <a:t>).</a:t>
            </a:r>
          </a:p>
          <a:p>
            <a:pPr marL="457200" indent="-457200" algn="just" eaLnBrk="1" hangingPunct="1">
              <a:lnSpc>
                <a:spcPct val="130000"/>
              </a:lnSpc>
            </a:pPr>
            <a:r>
              <a:rPr lang="pl-PL" altLang="pl-PL" smtClean="0"/>
              <a:t>Można mu powierzyć </a:t>
            </a:r>
            <a:r>
              <a:rPr lang="pl-PL" altLang="pl-PL" b="1" smtClean="0">
                <a:solidFill>
                  <a:srgbClr val="FF0000"/>
                </a:solidFill>
              </a:rPr>
              <a:t>dodatkowe zadania</a:t>
            </a:r>
            <a:r>
              <a:rPr lang="pl-PL" altLang="pl-PL" smtClean="0"/>
              <a:t>, jeżeli ich realizacja nie naruszy prawidłowego wykonywania zadań pełnomocnika ochrony (art. 15 ust. 4).</a:t>
            </a:r>
          </a:p>
          <a:p>
            <a:pPr marL="457200" indent="-457200" algn="just" eaLnBrk="1" hangingPunct="1">
              <a:lnSpc>
                <a:spcPct val="130000"/>
              </a:lnSpc>
            </a:pPr>
            <a:r>
              <a:rPr lang="pl-PL" altLang="pl-PL" smtClean="0"/>
              <a:t>Realizuje zadania przy pomocy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pionu ochrony</a:t>
            </a:r>
            <a:r>
              <a:rPr lang="pl-PL" altLang="pl-PL" smtClean="0">
                <a:cs typeface="Times New Roman" panose="02020603050405020304" pitchFamily="18" charset="0"/>
              </a:rPr>
              <a:t>, jeżeli został utworzony w jednostce organizacyjnej</a:t>
            </a:r>
            <a:r>
              <a:rPr lang="pl-PL" altLang="pl-PL" smtClean="0"/>
              <a:t> (</a:t>
            </a:r>
            <a:r>
              <a:rPr lang="pl-PL" altLang="pl-PL" smtClean="0">
                <a:cs typeface="Times New Roman" panose="02020603050405020304" pitchFamily="18" charset="0"/>
              </a:rPr>
              <a:t>art. 15 ust. 2</a:t>
            </a:r>
            <a:r>
              <a:rPr lang="pl-PL" altLang="pl-PL" smtClean="0"/>
              <a:t>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4B51F43-44A7-4C57-B0C3-D0B3AE84FE4A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 smtClean="0"/>
          </a:p>
        </p:txBody>
      </p:sp>
      <p:sp>
        <p:nvSpPr>
          <p:cNvPr id="10957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65288"/>
            <a:ext cx="8305800" cy="5083175"/>
          </a:xfrm>
        </p:spPr>
        <p:txBody>
          <a:bodyPr anchor="ctr"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pl-PL" sz="2000" dirty="0" smtClean="0"/>
              <a:t>Prowadzenie </a:t>
            </a:r>
            <a:r>
              <a:rPr lang="pl-PL" sz="2000" b="1" dirty="0" smtClean="0">
                <a:solidFill>
                  <a:srgbClr val="FF0000"/>
                </a:solidFill>
              </a:rPr>
              <a:t>aktualnego wykazu osób </a:t>
            </a:r>
            <a:r>
              <a:rPr lang="pl-PL" sz="2000" dirty="0" smtClean="0"/>
              <a:t>zatrudnionych lub pełniących służbę </a:t>
            </a:r>
            <a:br>
              <a:rPr lang="pl-PL" sz="2000" dirty="0" smtClean="0"/>
            </a:br>
            <a:r>
              <a:rPr lang="pl-PL" sz="2000" dirty="0" smtClean="0"/>
              <a:t>w jednostce organizacyjnej albo wykonujących czynności zlecone, które posiadają uprawnienia do dostępu do informacji niejawnych, oraz osób, którym odmówiono wydania poświadczenia bezpieczeństwa lub je cofnięto, obejmującego wyłącznie:</a:t>
            </a:r>
          </a:p>
          <a:p>
            <a:pPr marL="450850" lvl="1" indent="-27305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AutoNum type="alphaLcParenR"/>
              <a:defRPr/>
            </a:pPr>
            <a:r>
              <a:rPr lang="pl-PL" sz="2000" dirty="0" smtClean="0"/>
              <a:t>imię i nazwisko;</a:t>
            </a:r>
          </a:p>
          <a:p>
            <a:pPr marL="450850" lvl="1" indent="-27305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AutoNum type="alphaLcParenR"/>
              <a:defRPr/>
            </a:pPr>
            <a:r>
              <a:rPr lang="pl-PL" sz="2000" dirty="0" smtClean="0"/>
              <a:t>numer PESEL;</a:t>
            </a:r>
          </a:p>
          <a:p>
            <a:pPr marL="450850" lvl="1" indent="-27305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AutoNum type="alphaLcParenR"/>
              <a:defRPr/>
            </a:pPr>
            <a:r>
              <a:rPr lang="pl-PL" sz="2000" dirty="0" smtClean="0"/>
              <a:t>imię ojca;</a:t>
            </a:r>
          </a:p>
          <a:p>
            <a:pPr marL="450850" lvl="1" indent="-27305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AutoNum type="alphaLcParenR"/>
              <a:defRPr/>
            </a:pPr>
            <a:r>
              <a:rPr lang="pl-PL" sz="2000" dirty="0" smtClean="0"/>
              <a:t>datę i miejsce urodzenia;</a:t>
            </a:r>
          </a:p>
          <a:p>
            <a:pPr marL="450850" lvl="1" indent="-27305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AutoNum type="alphaLcParenR"/>
              <a:defRPr/>
            </a:pPr>
            <a:r>
              <a:rPr lang="pl-PL" sz="2000" dirty="0" smtClean="0"/>
              <a:t>adres miejsca zamieszkania lub pobytu;</a:t>
            </a:r>
          </a:p>
          <a:p>
            <a:pPr marL="450850" lvl="1" indent="-27305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AutoNum type="alphaLcParenR"/>
              <a:defRPr/>
            </a:pPr>
            <a:r>
              <a:rPr lang="pl-PL" sz="2000" dirty="0" smtClean="0"/>
              <a:t>określenie dokumentu kończącego procedurę, datę jego wydania oraz numer (art. 15 ust. 1 </a:t>
            </a:r>
            <a:r>
              <a:rPr lang="pl-PL" sz="2000" dirty="0" err="1" smtClean="0"/>
              <a:t>pkt</a:t>
            </a:r>
            <a:r>
              <a:rPr lang="pl-PL" sz="2000" dirty="0" smtClean="0"/>
              <a:t> 8).</a:t>
            </a: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None/>
              <a:defRPr/>
            </a:pPr>
            <a:r>
              <a:rPr lang="pl-PL" sz="2000" b="1" dirty="0" smtClean="0">
                <a:solidFill>
                  <a:srgbClr val="002060"/>
                </a:solidFill>
              </a:rPr>
              <a:t>UWAGA: </a:t>
            </a:r>
            <a:r>
              <a:rPr lang="pl-PL" sz="2000" dirty="0" smtClean="0"/>
              <a:t>przedmiotowy wykaz obejmuje również: osoby mające dostęp do informacji niejawnych z mocy prawa (np. sędziów, prokuratorów); osoby mające dostęp do informacji niejawnych o klauzuli „zastrzeżone” na podstawie  pisemnego upoważnienia kierownika jednostki; osoby mające dostęp na podstawie zgody wydanej w trybie art. 34 ust. 5 lub ust. 9 ustawy.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36675" y="89535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(16/18)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B660BCF-1EC6-4CC1-8A4E-68E3895A881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1801813"/>
            <a:ext cx="8158162" cy="4843462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Przekazywanie odpowiednio ABW lub SKW do ewidencji, </a:t>
            </a:r>
            <a:br>
              <a:rPr lang="pl-PL" altLang="pl-PL" smtClean="0"/>
            </a:br>
            <a:r>
              <a:rPr lang="pl-PL" altLang="pl-PL" smtClean="0"/>
              <a:t>o których mowa w art. 73 ust. 1 </a:t>
            </a:r>
            <a:r>
              <a:rPr lang="pl-PL" altLang="pl-PL" b="1" smtClean="0">
                <a:solidFill>
                  <a:srgbClr val="FF0000"/>
                </a:solidFill>
              </a:rPr>
              <a:t>danych, o których mowa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w art. 73 ust. 2</a:t>
            </a:r>
            <a:r>
              <a:rPr lang="pl-PL" altLang="pl-PL" smtClean="0"/>
              <a:t>, osób uprawnionych do dostępu do informacji niejawnych, a także osób, którym odmówiono wydania poświadczenia bezpieczeństwa lub wobec których podjęto decyzję o cofnięciu poświadczenia bezpieczeństwa, na podstawie wykazu (art. 15 ust. 1 pkt 9).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Uwaga:</a:t>
            </a:r>
            <a:r>
              <a:rPr lang="pl-PL" altLang="pl-PL" b="1" smtClean="0">
                <a:solidFill>
                  <a:srgbClr val="FFC000"/>
                </a:solidFill>
              </a:rPr>
              <a:t> </a:t>
            </a:r>
            <a:r>
              <a:rPr lang="pl-PL" altLang="pl-PL" smtClean="0"/>
              <a:t>Na podstawie powyższego należy powiadamiać ABW lub SKW o fakcie wydania przez kierownika jednostki organizacyjnej zgody w trybie art. 34 ust. 9.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73150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(17/18)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F461AD0-8439-45C9-A357-018D4462296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1828800"/>
            <a:ext cx="8466138" cy="4816475"/>
          </a:xfrm>
        </p:spPr>
        <p:txBody>
          <a:bodyPr/>
          <a:lstStyle/>
          <a:p>
            <a:pPr marL="0" indent="0" algn="just"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Niezwłoczne poinformowanie kierownika jednostki organizacyjnej oraz podjęcie </a:t>
            </a:r>
            <a:r>
              <a:rPr lang="pl-PL" altLang="pl-PL" b="1" smtClean="0">
                <a:solidFill>
                  <a:srgbClr val="FF0000"/>
                </a:solidFill>
              </a:rPr>
              <a:t>działań w celu wyjaśnienia okoliczności naruszenia przepisów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oraz ograniczenie jego negatywnych skutków (art. 17 ust. 1). 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Niezwłoczne powiadamianie odpowiednio ABW albo SKW </a:t>
            </a:r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mtClean="0"/>
              <a:t>w przypadku naruszenia przepisów o ochronie informacji niejawnych oznaczonych klauzulą </a:t>
            </a:r>
            <a:r>
              <a:rPr lang="pl-PL" altLang="pl-PL" b="1" smtClean="0">
                <a:solidFill>
                  <a:srgbClr val="FF0000"/>
                </a:solidFill>
              </a:rPr>
              <a:t>„poufne” lub wyższą </a:t>
            </a:r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mtClean="0"/>
              <a:t>(art. 17 ust. 2).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Uwaga:</a:t>
            </a:r>
            <a:r>
              <a:rPr lang="pl-PL" altLang="pl-PL" b="1" smtClean="0">
                <a:solidFill>
                  <a:srgbClr val="FFC000"/>
                </a:solidFill>
              </a:rPr>
              <a:t> </a:t>
            </a:r>
            <a:r>
              <a:rPr lang="pl-PL" altLang="pl-PL" smtClean="0"/>
              <a:t>w zawiadomieniu dotyczącym powyższego naruszenia należy wskazać osoby, które tego się dopuściły, a także wyniki podjętych działań. 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73150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(18/</a:t>
            </a:r>
            <a:r>
              <a:rPr lang="pl-PL" dirty="0" err="1" smtClean="0">
                <a:cs typeface="Times New Roman" pitchFamily="18" charset="0"/>
              </a:rPr>
              <a:t>18</a:t>
            </a:r>
            <a:r>
              <a:rPr lang="pl-PL" dirty="0" smtClean="0">
                <a:cs typeface="Times New Roman" pitchFamily="18" charset="0"/>
              </a:rPr>
              <a:t>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55738" y="77311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Pozostałe zadania w obszarze ochrony informacji niejawnych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763" y="1974850"/>
            <a:ext cx="8458200" cy="4883150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pl-PL" sz="2000" dirty="0" smtClean="0"/>
              <a:t>W przypadku </a:t>
            </a:r>
            <a:r>
              <a:rPr lang="pl-PL" sz="2000" b="1" dirty="0" smtClean="0">
                <a:solidFill>
                  <a:srgbClr val="FF0000"/>
                </a:solidFill>
              </a:rPr>
              <a:t>zawarcia umów związanych z dostępem do informacji niejawnych </a:t>
            </a:r>
            <a:r>
              <a:rPr lang="pl-PL" sz="2000" dirty="0" smtClean="0"/>
              <a:t>jednostka organizacyjna zlecająca: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pl-PL" sz="2000" dirty="0" smtClean="0"/>
              <a:t>opracowuje do umowy </a:t>
            </a:r>
            <a:r>
              <a:rPr lang="pl-PL" sz="2000" b="1" dirty="0" smtClean="0">
                <a:solidFill>
                  <a:srgbClr val="FF0000"/>
                </a:solidFill>
              </a:rPr>
              <a:t>instrukcję bezpieczeństwa przemysłowego </a:t>
            </a:r>
            <a:r>
              <a:rPr lang="pl-PL" sz="2000" dirty="0" smtClean="0"/>
              <a:t>(zgodnie z wymogami wskazanymi w ustawie);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pl-PL" sz="2000" dirty="0" smtClean="0"/>
              <a:t>wyznacza </a:t>
            </a:r>
            <a:r>
              <a:rPr lang="pl-PL" sz="2000" b="1" dirty="0" smtClean="0">
                <a:solidFill>
                  <a:srgbClr val="FF0000"/>
                </a:solidFill>
              </a:rPr>
              <a:t>osobę odpowiedzialną za nadzorowanie, kontrolę i doradztwo </a:t>
            </a:r>
            <a:r>
              <a:rPr lang="pl-PL" sz="2000" dirty="0" smtClean="0"/>
              <a:t>w zakresie wykonywania przez przedsiębiorcę obowiązku ochrony informacji wytworzonych w związku z realizacją umowy;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pl-PL" sz="2000" b="1" dirty="0" smtClean="0">
                <a:solidFill>
                  <a:srgbClr val="FF0000"/>
                </a:solidFill>
              </a:rPr>
              <a:t>informuje ABW lub SKW o fakcie zawarcia i zakończenia umowy</a:t>
            </a:r>
            <a:r>
              <a:rPr lang="pl-PL" sz="2000" dirty="0" smtClean="0"/>
              <a:t>, wskazując m.in. przedmiot umowy i najwyższą klauzulę tajności informacji niejawnych, do których dostęp będzie wiązał się z wykonywaniem umowy.</a:t>
            </a:r>
            <a:endParaRPr lang="pl-PL" sz="2000" b="1" dirty="0" smtClean="0">
              <a:solidFill>
                <a:srgbClr val="FFC000"/>
              </a:solidFill>
            </a:endParaRPr>
          </a:p>
          <a:p>
            <a:pPr marL="0" indent="0" algn="just">
              <a:spcBef>
                <a:spcPts val="1800"/>
              </a:spcBef>
              <a:buFont typeface="Wingdings" panose="05000000000000000000" pitchFamily="2" charset="2"/>
              <a:buNone/>
              <a:defRPr/>
            </a:pPr>
            <a:r>
              <a:rPr lang="pl-PL" sz="2000" b="1" dirty="0" smtClean="0">
                <a:solidFill>
                  <a:srgbClr val="002060"/>
                </a:solidFill>
              </a:rPr>
              <a:t>UWAGA:</a:t>
            </a:r>
            <a:r>
              <a:rPr lang="pl-PL" sz="2000" dirty="0" smtClean="0"/>
              <a:t> Obowiązek informacyjny dot. zawarcia i zakończenia umowy spoczywa również na jednostce wykonującej umowę.</a:t>
            </a:r>
          </a:p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pl-PL" sz="2000" dirty="0" smtClean="0"/>
              <a:t>Powyższe zagadnienie będzie szerzej prezentowane w części dotyczącej bezpieczeństwa przemysłowego.</a:t>
            </a:r>
            <a:endParaRPr lang="pl-PL" sz="2000" dirty="0"/>
          </a:p>
        </p:txBody>
      </p:sp>
      <p:sp>
        <p:nvSpPr>
          <p:cNvPr id="27652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D1AC508-CB4F-46C8-AC3A-E966B7D7AC1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869E79A-6DD0-491F-96EE-7A2114D7D1F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pl-PL" sz="1400" smtClean="0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Pion ochrony (1/3)</a:t>
            </a:r>
            <a:r>
              <a:rPr lang="pl-PL" dirty="0" smtClean="0"/>
              <a:t> 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7500" y="2027238"/>
            <a:ext cx="8382000" cy="4381500"/>
          </a:xfrm>
        </p:spPr>
        <p:txBody>
          <a:bodyPr anchor="ctr"/>
          <a:lstStyle/>
          <a:p>
            <a:pPr marL="457200" indent="-457200" algn="just" eaLnBrk="1" hangingPunct="1">
              <a:lnSpc>
                <a:spcPct val="130000"/>
              </a:lnSpc>
              <a:buFont typeface="Wingdings" panose="05000000000000000000" pitchFamily="2" charset="2"/>
              <a:buAutoNum type="arabicPeriod"/>
            </a:pPr>
            <a:r>
              <a:rPr lang="pl-PL" altLang="pl-PL" b="1" smtClean="0">
                <a:solidFill>
                  <a:srgbClr val="FF0000"/>
                </a:solidFill>
              </a:rPr>
              <a:t>Utworzenie pionu ochrony determinuje:</a:t>
            </a:r>
          </a:p>
          <a:p>
            <a:pPr marL="876300" lvl="1" indent="-419100" algn="just" eaLnBrk="1" hangingPunct="1">
              <a:lnSpc>
                <a:spcPct val="130000"/>
              </a:lnSpc>
            </a:pPr>
            <a:r>
              <a:rPr lang="pl-PL" altLang="pl-PL" sz="2400" smtClean="0"/>
              <a:t>funkcjonowanie kancelarii tajnej;</a:t>
            </a:r>
          </a:p>
          <a:p>
            <a:pPr marL="876300" lvl="1" indent="-419100" algn="just" eaLnBrk="1" hangingPunct="1">
              <a:lnSpc>
                <a:spcPct val="130000"/>
              </a:lnSpc>
            </a:pPr>
            <a:r>
              <a:rPr lang="pl-PL" altLang="pl-PL" sz="2400" smtClean="0"/>
              <a:t>przetwarzanie informacji niejawnych w systemach teleinformatycznych.</a:t>
            </a:r>
          </a:p>
          <a:p>
            <a:pPr marL="457200" indent="-457200" algn="just" eaLnBrk="1" hangingPunct="1">
              <a:lnSpc>
                <a:spcPct val="130000"/>
              </a:lnSpc>
              <a:buFont typeface="Wingdings" panose="05000000000000000000" pitchFamily="2" charset="2"/>
              <a:buAutoNum type="arabicPeriod"/>
            </a:pPr>
            <a:r>
              <a:rPr lang="pl-PL" altLang="pl-PL" b="1" smtClean="0">
                <a:solidFill>
                  <a:srgbClr val="FF0000"/>
                </a:solidFill>
              </a:rPr>
              <a:t>W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yodrębnion</a:t>
            </a:r>
            <a:r>
              <a:rPr lang="pl-PL" altLang="pl-PL" b="1" smtClean="0">
                <a:solidFill>
                  <a:srgbClr val="FF0000"/>
                </a:solidFill>
              </a:rPr>
              <a:t>a</a:t>
            </a:r>
            <a:r>
              <a:rPr lang="pl-PL" altLang="pl-PL" b="1" smtClean="0">
                <a:solidFill>
                  <a:srgbClr val="FFCC66"/>
                </a:solidFill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komórk</a:t>
            </a:r>
            <a:r>
              <a:rPr lang="pl-PL" altLang="pl-PL" smtClean="0"/>
              <a:t>a</a:t>
            </a:r>
            <a:r>
              <a:rPr lang="pl-PL" altLang="pl-PL" smtClean="0">
                <a:cs typeface="Times New Roman" panose="02020603050405020304" pitchFamily="18" charset="0"/>
              </a:rPr>
              <a:t> organizacyjn</a:t>
            </a:r>
            <a:r>
              <a:rPr lang="pl-PL" altLang="pl-PL" smtClean="0"/>
              <a:t>a</a:t>
            </a:r>
            <a:r>
              <a:rPr lang="pl-PL" altLang="pl-PL" smtClean="0">
                <a:cs typeface="Times New Roman" panose="02020603050405020304" pitchFamily="18" charset="0"/>
              </a:rPr>
              <a:t> do spraw ochrony informacji niejawnych.</a:t>
            </a:r>
          </a:p>
          <a:p>
            <a:pPr marL="457200" indent="-457200" algn="just" eaLnBrk="1" hangingPunct="1">
              <a:lnSpc>
                <a:spcPct val="130000"/>
              </a:lnSpc>
              <a:buFont typeface="Wingdings" panose="05000000000000000000" pitchFamily="2" charset="2"/>
              <a:buAutoNum type="arabicPeriod"/>
            </a:pPr>
            <a:r>
              <a:rPr lang="pl-PL" altLang="pl-PL" b="1" smtClean="0">
                <a:solidFill>
                  <a:srgbClr val="FF0000"/>
                </a:solidFill>
              </a:rPr>
              <a:t>Podlega pełnomocnikowi ochrony.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82875"/>
            <a:ext cx="8458200" cy="331152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przypadku utworzenia pionu ochrony istotne jest wskazanie </a:t>
            </a:r>
            <a:br>
              <a:rPr lang="pl-PL" altLang="pl-PL" smtClean="0"/>
            </a:br>
            <a:r>
              <a:rPr lang="pl-PL" altLang="pl-PL" smtClean="0"/>
              <a:t>w dokumentacji określającej zakres obowiązków (czynności) poszczególnych pracowników ochrony, ich </a:t>
            </a:r>
            <a:r>
              <a:rPr lang="pl-PL" altLang="pl-PL" b="1" smtClean="0">
                <a:solidFill>
                  <a:srgbClr val="FF0000"/>
                </a:solidFill>
              </a:rPr>
              <a:t>podległości w zakresie ochrony informacji niejawnych</a:t>
            </a:r>
            <a:r>
              <a:rPr lang="pl-PL" altLang="pl-PL" smtClean="0"/>
              <a:t> pełnomocnikowi ochrony.</a:t>
            </a:r>
            <a:endParaRPr lang="pl-PL" altLang="pl-PL" b="1" smtClean="0">
              <a:solidFill>
                <a:srgbClr val="FF9900"/>
              </a:solidFill>
            </a:endParaRPr>
          </a:p>
        </p:txBody>
      </p:sp>
      <p:sp>
        <p:nvSpPr>
          <p:cNvPr id="29699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288A5A4-438F-4C09-92FB-83613FE16D08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pl-PL" sz="1400"/>
          </a:p>
        </p:txBody>
      </p:sp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Pion ochrony (2/3)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43038" y="663575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Pion ochrony (3/</a:t>
            </a:r>
            <a:r>
              <a:rPr lang="pl-PL" dirty="0" err="1" smtClean="0">
                <a:cs typeface="Times New Roman" pitchFamily="18" charset="0"/>
              </a:rPr>
              <a:t>3</a:t>
            </a:r>
            <a:r>
              <a:rPr lang="pl-PL" dirty="0" smtClean="0">
                <a:cs typeface="Times New Roman" pitchFamily="18" charset="0"/>
              </a:rPr>
              <a:t>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4650" y="1577975"/>
            <a:ext cx="8458200" cy="5280025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pl-PL" b="1" spc="10" dirty="0" smtClean="0">
                <a:solidFill>
                  <a:srgbClr val="FF0000"/>
                </a:solidFill>
              </a:rPr>
              <a:t>Pracownikiem pionu ochrony może być osoba, która:</a:t>
            </a:r>
          </a:p>
          <a:p>
            <a:pPr algn="just" eaLnBrk="1" hangingPunct="1">
              <a:lnSpc>
                <a:spcPct val="100000"/>
              </a:lnSpc>
              <a:spcBef>
                <a:spcPct val="25000"/>
              </a:spcBef>
              <a:buClrTx/>
              <a:buSzTx/>
              <a:buFontTx/>
              <a:buChar char="-"/>
              <a:defRPr/>
            </a:pPr>
            <a:r>
              <a:rPr kumimoji="0" lang="pl-PL" spc="10" dirty="0" smtClean="0"/>
              <a:t>p</a:t>
            </a:r>
            <a:r>
              <a:rPr kumimoji="0" lang="pl-PL" spc="10" dirty="0" smtClean="0">
                <a:cs typeface="Times New Roman" pitchFamily="18" charset="0"/>
              </a:rPr>
              <a:t>osiada obywatelstwo polskie (z wyjątkiem zatrudnionych </a:t>
            </a:r>
            <a:br>
              <a:rPr kumimoji="0" lang="pl-PL" spc="10" dirty="0" smtClean="0">
                <a:cs typeface="Times New Roman" pitchFamily="18" charset="0"/>
              </a:rPr>
            </a:br>
            <a:r>
              <a:rPr kumimoji="0" lang="pl-PL" spc="10" dirty="0" smtClean="0">
                <a:cs typeface="Times New Roman" pitchFamily="18" charset="0"/>
              </a:rPr>
              <a:t>u przedsiębiorcy);</a:t>
            </a:r>
          </a:p>
          <a:p>
            <a:pPr algn="just" eaLnBrk="1" hangingPunct="1">
              <a:lnSpc>
                <a:spcPct val="100000"/>
              </a:lnSpc>
              <a:spcBef>
                <a:spcPct val="25000"/>
              </a:spcBef>
              <a:buClrTx/>
              <a:buSzTx/>
              <a:buFontTx/>
              <a:buChar char="-"/>
              <a:defRPr/>
            </a:pPr>
            <a:r>
              <a:rPr kumimoji="0" lang="pl-PL" spc="10" dirty="0" smtClean="0"/>
              <a:t>u</a:t>
            </a:r>
            <a:r>
              <a:rPr kumimoji="0" lang="pl-PL" spc="10" dirty="0" smtClean="0">
                <a:cs typeface="Times New Roman" pitchFamily="18" charset="0"/>
              </a:rPr>
              <a:t>zyskała odpowiednie poświadczenie bezpieczeństwa lub upoważnienie („zastrzeżone”);</a:t>
            </a:r>
          </a:p>
          <a:p>
            <a:pPr algn="just" eaLnBrk="1" hangingPunct="1">
              <a:lnSpc>
                <a:spcPct val="100000"/>
              </a:lnSpc>
              <a:spcBef>
                <a:spcPct val="25000"/>
              </a:spcBef>
              <a:buClrTx/>
              <a:buSzTx/>
              <a:buFontTx/>
              <a:buChar char="-"/>
              <a:defRPr/>
            </a:pPr>
            <a:r>
              <a:rPr kumimoji="0" lang="pl-PL" spc="10" dirty="0" smtClean="0"/>
              <a:t>o</a:t>
            </a:r>
            <a:r>
              <a:rPr kumimoji="0" lang="pl-PL" spc="10" dirty="0" smtClean="0">
                <a:cs typeface="Times New Roman" pitchFamily="18" charset="0"/>
              </a:rPr>
              <a:t>dbyła przeszkolenie w zakresie ochrony informacji niejawnych.</a:t>
            </a:r>
          </a:p>
          <a:p>
            <a:pPr marL="0" indent="0" algn="just" eaLnBrk="1" hangingPunct="1">
              <a:lnSpc>
                <a:spcPct val="100000"/>
              </a:lnSpc>
              <a:spcBef>
                <a:spcPts val="120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pl-PL" b="1" spc="10" dirty="0" smtClean="0">
                <a:solidFill>
                  <a:srgbClr val="002060"/>
                </a:solidFill>
                <a:cs typeface="Times New Roman" pitchFamily="18" charset="0"/>
              </a:rPr>
              <a:t>UWAGA:</a:t>
            </a:r>
            <a:r>
              <a:rPr kumimoji="0" lang="pl-PL" spc="10" dirty="0" smtClean="0">
                <a:cs typeface="Times New Roman" pitchFamily="18" charset="0"/>
              </a:rPr>
              <a:t> Kwestia odpowiedniości poświadczenia bezpieczeństwa związana jest z zakresem obowiązków pracownika pionu ochrony (z wyjątkiem zatrudnionych u przedsiębiorcy oraz w przypadku administratora systemu, w którym przetwarzane są informacje niejawne międzynarodowe NATO i UE).</a:t>
            </a:r>
            <a:endParaRPr lang="pl-PL" dirty="0"/>
          </a:p>
        </p:txBody>
      </p:sp>
      <p:sp>
        <p:nvSpPr>
          <p:cNvPr id="30724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383B37D-423D-487E-BB09-3F3C78B45DBA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26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24088"/>
            <a:ext cx="8458200" cy="4633912"/>
          </a:xfrm>
        </p:spPr>
        <p:txBody>
          <a:bodyPr/>
          <a:lstStyle/>
          <a:p>
            <a:pPr marL="419100" indent="-419100" algn="just">
              <a:lnSpc>
                <a:spcPct val="130000"/>
              </a:lnSpc>
            </a:pPr>
            <a:r>
              <a:rPr lang="pl-PL" altLang="pl-PL" smtClean="0"/>
              <a:t>Spełnianie wymogów formalnych przez:</a:t>
            </a:r>
          </a:p>
          <a:p>
            <a:pPr marL="723900" lvl="2" indent="-273050" algn="just">
              <a:lnSpc>
                <a:spcPct val="130000"/>
              </a:lnSpc>
              <a:buFont typeface="Symbol" panose="05050102010706020507" pitchFamily="18" charset="2"/>
              <a:buChar char="-"/>
            </a:pPr>
            <a:r>
              <a:rPr lang="pl-PL" altLang="pl-PL" sz="2400" smtClean="0"/>
              <a:t>pełnomocnika/zastępcę pełnomocnika ochrony przed powołaniem na przedmiotową funkcję (stanowisko);</a:t>
            </a:r>
          </a:p>
          <a:p>
            <a:pPr marL="723900" lvl="2" indent="-273050" algn="just">
              <a:lnSpc>
                <a:spcPct val="130000"/>
              </a:lnSpc>
              <a:buFont typeface="Symbol" panose="05050102010706020507" pitchFamily="18" charset="2"/>
              <a:buChar char="-"/>
            </a:pPr>
            <a:r>
              <a:rPr lang="pl-PL" altLang="pl-PL" sz="2400" smtClean="0"/>
              <a:t>pracowników pionu ochrony przed podjęciem zatrudnienia </a:t>
            </a:r>
            <a:br>
              <a:rPr lang="pl-PL" altLang="pl-PL" sz="2400" smtClean="0"/>
            </a:br>
            <a:r>
              <a:rPr lang="pl-PL" altLang="pl-PL" sz="2400" smtClean="0"/>
              <a:t>w pionie ochrony.</a:t>
            </a:r>
          </a:p>
          <a:p>
            <a:pPr marL="419100" lvl="1" indent="-419100" algn="just">
              <a:lnSpc>
                <a:spcPct val="130000"/>
              </a:lnSpc>
              <a:buFont typeface="Wingdings" panose="05000000000000000000" pitchFamily="2" charset="2"/>
              <a:buChar char="q"/>
            </a:pPr>
            <a:r>
              <a:rPr lang="pl-PL" altLang="pl-PL" sz="2400" smtClean="0"/>
              <a:t>Zadania pełnomocnika ochrony.</a:t>
            </a:r>
          </a:p>
          <a:p>
            <a:pPr marL="419100" lvl="1" indent="-419100" algn="just">
              <a:lnSpc>
                <a:spcPct val="130000"/>
              </a:lnSpc>
              <a:buFont typeface="Wingdings" panose="05000000000000000000" pitchFamily="2" charset="2"/>
              <a:buChar char="q"/>
            </a:pPr>
            <a:r>
              <a:rPr lang="pl-PL" altLang="pl-PL" sz="2400" smtClean="0"/>
              <a:t>Rola pionu ochrony.</a:t>
            </a:r>
          </a:p>
        </p:txBody>
      </p:sp>
      <p:sp>
        <p:nvSpPr>
          <p:cNvPr id="31748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63EEE55-10B8-4516-BE4F-F921018B177A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27</a:t>
            </a:fld>
            <a:endParaRPr kumimoji="0" lang="en-US" altLang="pl-PL" sz="140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15CF649-2F49-450C-B24E-1DF25A92A4C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3500" y="841375"/>
            <a:ext cx="6838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Pełnomocnik ochrony (2/</a:t>
            </a:r>
            <a:r>
              <a:rPr lang="pl-PL" dirty="0" err="1" smtClean="0">
                <a:cs typeface="Times New Roman" pitchFamily="18" charset="0"/>
              </a:rPr>
              <a:t>2</a:t>
            </a:r>
            <a:r>
              <a:rPr lang="pl-PL" dirty="0" smtClean="0">
                <a:cs typeface="Times New Roman" pitchFamily="18" charset="0"/>
              </a:rPr>
              <a:t>)</a:t>
            </a:r>
            <a:r>
              <a:rPr lang="pl-PL" dirty="0" smtClean="0"/>
              <a:t> 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997075"/>
            <a:ext cx="8512175" cy="4479925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Pełnomocnikiem ochrony może być osoba, która posiada: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obywatelstwo polskie;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wyższe wykształcenie;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odpowiednie poświadczenie bezpieczeństwa </a:t>
            </a:r>
            <a:r>
              <a:rPr lang="pl-PL" altLang="pl-PL" smtClean="0"/>
              <a:t>wydane przez ABW albo SKW, tj. do najwyższej klauzuli przetwarzanych </a:t>
            </a:r>
            <a:br>
              <a:rPr lang="pl-PL" altLang="pl-PL" smtClean="0"/>
            </a:br>
            <a:r>
              <a:rPr lang="pl-PL" altLang="pl-PL" smtClean="0"/>
              <a:t>w jednostce organizacyjnej informacji niejawnych;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zaświadczenie o przeszkoleniu </a:t>
            </a:r>
            <a:r>
              <a:rPr lang="pl-PL" altLang="pl-PL" smtClean="0"/>
              <a:t>w zakresie o.i.n. przeprowadzonym przez ABW albo SKW (zgodnie z art. 19 ust.  3 - konieczność posiadania aktualnego zaświadczenia).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6D07B62-222C-40B0-9F8E-9864D2F4EE1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 smtClean="0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3500" y="785813"/>
            <a:ext cx="6838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Zastępca pełnomocnika ochrony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51000"/>
            <a:ext cx="8458200" cy="50292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defRPr/>
            </a:pPr>
            <a:r>
              <a:rPr lang="pl-PL" dirty="0" smtClean="0"/>
              <a:t>Kierownik jednostki </a:t>
            </a:r>
            <a:r>
              <a:rPr lang="pl-PL" b="1" dirty="0" smtClean="0">
                <a:solidFill>
                  <a:srgbClr val="FF0000"/>
                </a:solidFill>
              </a:rPr>
              <a:t>może zatrudnić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zastępcę lub zastępców pełnomocnika ochrony (art. 14 ust. 4).</a:t>
            </a:r>
          </a:p>
          <a:p>
            <a:pPr marL="381000" indent="-381000" algn="just" eaLnBrk="1" hangingPunct="1">
              <a:lnSpc>
                <a:spcPct val="120000"/>
              </a:lnSpc>
              <a:defRPr/>
            </a:pPr>
            <a:r>
              <a:rPr lang="pl-PL" dirty="0" smtClean="0"/>
              <a:t>Osoba pełniąca funkcję zastępcy pełnomocnika ochrony </a:t>
            </a:r>
            <a:r>
              <a:rPr lang="pl-PL" b="1" dirty="0" smtClean="0">
                <a:solidFill>
                  <a:srgbClr val="FF0000"/>
                </a:solidFill>
              </a:rPr>
              <a:t>musi spełniać wymogi </a:t>
            </a:r>
            <a:r>
              <a:rPr lang="pl-PL" dirty="0" smtClean="0"/>
              <a:t>przewidziane dla pełnomocnika ochrony.</a:t>
            </a:r>
          </a:p>
          <a:p>
            <a:pPr marL="381000" indent="-381000" algn="just" eaLnBrk="1" hangingPunct="1">
              <a:lnSpc>
                <a:spcPct val="120000"/>
              </a:lnSpc>
              <a:defRPr/>
            </a:pPr>
            <a:r>
              <a:rPr lang="pl-PL" dirty="0" smtClean="0"/>
              <a:t>Szczegółowy zakres czynności zastępcy pełnomocnika ochrony </a:t>
            </a:r>
            <a:r>
              <a:rPr lang="pl-PL" b="1" dirty="0" smtClean="0">
                <a:solidFill>
                  <a:srgbClr val="FF0000"/>
                </a:solidFill>
              </a:rPr>
              <a:t>określa kierownik jednostki organizacyjnej.  </a:t>
            </a:r>
          </a:p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002060"/>
                </a:solidFill>
              </a:rPr>
              <a:t>Przedmiotowy dokument stanowi podstawę działania zastępcy pełnomocnika ochrony, a więc może on wykonywać wyłącznie te zadania, które zostały w nim wskazane.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1F0AE14-2B83-4151-9EC1-F973CFD88AC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 smtClean="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73150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(1/18)</a:t>
            </a:r>
            <a:r>
              <a:rPr lang="pl-PL" dirty="0" smtClean="0"/>
              <a:t> 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8613" y="1801813"/>
            <a:ext cx="8582025" cy="4933950"/>
          </a:xfrm>
        </p:spPr>
        <p:txBody>
          <a:bodyPr anchor="ctr"/>
          <a:lstStyle/>
          <a:p>
            <a:pPr marL="0" indent="0" algn="just">
              <a:lnSpc>
                <a:spcPct val="11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Zapewnienie ochrony informacji niejawnych</a:t>
            </a:r>
            <a:r>
              <a:rPr lang="pl-PL" dirty="0" smtClean="0"/>
              <a:t>, w tym stosowanie środków bezpieczeństwa fizycznego (art. 15 ust. 1 </a:t>
            </a:r>
            <a:r>
              <a:rPr lang="pl-PL" dirty="0" err="1" smtClean="0"/>
              <a:t>pkt</a:t>
            </a:r>
            <a:r>
              <a:rPr lang="pl-PL" dirty="0" smtClean="0"/>
              <a:t> 1):</a:t>
            </a:r>
          </a:p>
          <a:p>
            <a:pPr marL="381000" indent="-381000" algn="just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opracowanie dokumentacji określającej poziom zagrożeń związanych z nieuprawnionym dostępem do informacji niejawnych lub ich utratą;</a:t>
            </a:r>
          </a:p>
          <a:p>
            <a:pPr marL="381000" indent="-381000" algn="just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przeprowadzenie metodyki doboru środków bezpieczeństwa fizycznego stosownie do obowiązujących daną jednostkę organizacyjną przepisów (zał. Nr 2 do rozporządzenia Rady Ministrów </a:t>
            </a:r>
            <a:r>
              <a:rPr lang="pl-PL" dirty="0" err="1" smtClean="0"/>
              <a:t>ws</a:t>
            </a:r>
            <a:r>
              <a:rPr lang="pl-PL" dirty="0" smtClean="0"/>
              <a:t>. środków bezpieczeństwa fizycznego lub zarządzenie wydane w trybie art. 47 ust. 3 ustawy).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306FF87-0AC0-4A37-97E9-19F501DBAAE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28613" y="1636713"/>
            <a:ext cx="8582025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lnSpc>
                <a:spcPct val="12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None/>
              <a:defRPr/>
            </a:pPr>
            <a: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  <a:t>W przypadku przetwarzania informacji niejawnych o klauzuli </a:t>
            </a:r>
            <a:r>
              <a:rPr lang="pl-PL" sz="2400" b="1" kern="0" dirty="0">
                <a:solidFill>
                  <a:srgbClr val="FF0000"/>
                </a:solidFill>
                <a:latin typeface="+mn-lt"/>
                <a:cs typeface="+mn-cs"/>
              </a:rPr>
              <a:t>„poufne” lub wyższej </a:t>
            </a:r>
            <a: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  <a:t>dodatkowo:</a:t>
            </a:r>
          </a:p>
          <a:p>
            <a:pPr marL="381000" indent="-381000" algn="just">
              <a:lnSpc>
                <a:spcPct val="12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  <a:t>zorganizowanie stref ochronnych (wg kryteriów określonych </a:t>
            </a:r>
            <a:b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</a:br>
            <a: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  <a:t>w rozporządzeniu </a:t>
            </a:r>
            <a:r>
              <a:rPr lang="pl-PL" sz="2400" kern="0" dirty="0" err="1">
                <a:solidFill>
                  <a:srgbClr val="000000"/>
                </a:solidFill>
                <a:latin typeface="+mn-lt"/>
                <a:cs typeface="+mn-cs"/>
              </a:rPr>
              <a:t>ws</a:t>
            </a:r>
            <a: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  <a:t>. środków bezpieczeństwa fizycznego);</a:t>
            </a:r>
          </a:p>
          <a:p>
            <a:pPr marL="381000" indent="-381000" algn="just">
              <a:lnSpc>
                <a:spcPct val="12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  <a:t>stosowanie  wyposażenia i urządzeń służących ochronie  informacji niejawnych, którym przyznano odpowiednie certyfikaty.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107315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(2/18)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4EF5BA9-8FDC-4D43-AF24-84CF1B2D936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 smtClean="0"/>
          </a:p>
        </p:txBody>
      </p:sp>
      <p:sp>
        <p:nvSpPr>
          <p:cNvPr id="5" name="Prostokąt 4"/>
          <p:cNvSpPr/>
          <p:nvPr/>
        </p:nvSpPr>
        <p:spPr>
          <a:xfrm>
            <a:off x="450850" y="1787525"/>
            <a:ext cx="8324850" cy="48196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Zapewnienie ochrony systemów teleinformatycznych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w których są przetwarzane informacje niejawne (art. 15 ust. 1 </a:t>
            </a:r>
            <a:r>
              <a:rPr lang="pl-PL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pkt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2):</a:t>
            </a:r>
          </a:p>
          <a:p>
            <a:pPr marL="381000" indent="-3810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przestrzeganie wypełniania wymogów formalnych przez administratora systemu i inspektora bezpieczeństwa teleinformatycznego;</a:t>
            </a:r>
          </a:p>
          <a:p>
            <a:pPr marL="381000" indent="-3810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przestrzeganie obowiązku przetwarzania informacji niejawnych wyłącznie w akredytowanych systemach  teleinformatycznych;</a:t>
            </a:r>
          </a:p>
          <a:p>
            <a:pPr marL="381000" indent="-3810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przestrzeganie terminu ważności wydanego świadectwa akredytacji;</a:t>
            </a:r>
          </a:p>
          <a:p>
            <a:pPr marL="381000" indent="-3810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nadzór nad wykonywaniem obowiązków przez administratora systemu i inspektora bezpieczeństwa teleinformatycznego.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963613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(3/18)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AB1B172-FBEA-494E-BF93-2B47B45476DA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 smtClean="0"/>
          </a:p>
        </p:txBody>
      </p:sp>
      <p:sp>
        <p:nvSpPr>
          <p:cNvPr id="12291" name="Prostokąt 2"/>
          <p:cNvSpPr>
            <a:spLocks noChangeArrowheads="1"/>
          </p:cNvSpPr>
          <p:nvPr/>
        </p:nvSpPr>
        <p:spPr bwMode="auto">
          <a:xfrm>
            <a:off x="558800" y="2252663"/>
            <a:ext cx="8216900" cy="294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b="1">
                <a:solidFill>
                  <a:srgbClr val="FF0000"/>
                </a:solidFill>
                <a:cs typeface="Times New Roman" panose="02020603050405020304" pitchFamily="18" charset="0"/>
              </a:rPr>
              <a:t>Zarządzanie ryzykiem</a:t>
            </a:r>
            <a:r>
              <a:rPr lang="pl-PL" altLang="pl-PL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>
                <a:cs typeface="Times New Roman" panose="02020603050405020304" pitchFamily="18" charset="0"/>
              </a:rPr>
              <a:t>bezpieczeństwa informacji niejawnych,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>
                <a:cs typeface="Times New Roman" panose="02020603050405020304" pitchFamily="18" charset="0"/>
              </a:rPr>
              <a:t>w szczególności szacowanie ryzyka (art. 15 ust. 1 pkt 3):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pl-PL" altLang="pl-PL">
                <a:cs typeface="Times New Roman" panose="02020603050405020304" pitchFamily="18" charset="0"/>
              </a:rPr>
              <a:t>przeprowadzenie procesu analizy i oceny ryzyka. Wyniki procesu szacowania ryzyka wymagają akceptacji kierownika jednostki organizacyjnej.</a:t>
            </a:r>
            <a:endParaRPr lang="pl-PL" altLang="pl-PL">
              <a:latin typeface="Tahoma" panose="020B060403050404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107315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(4/18)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5E6F6AD-5015-4BF3-8D65-D326EAAA7495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 smtClean="0"/>
          </a:p>
        </p:txBody>
      </p:sp>
      <p:sp>
        <p:nvSpPr>
          <p:cNvPr id="3" name="Prostokąt 2"/>
          <p:cNvSpPr/>
          <p:nvPr/>
        </p:nvSpPr>
        <p:spPr>
          <a:xfrm>
            <a:off x="382588" y="1752600"/>
            <a:ext cx="8488362" cy="5040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Kontrola ochrony informacji niejawnych</a:t>
            </a:r>
            <a:r>
              <a:rPr lang="pl-PL" sz="24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oraz przestrzegania przepisów o ochronie tych informacji, w szczególności okresowa (co najmniej raz na trzy lata) kontrola ewidencji, materiałów </a:t>
            </a:r>
            <a:b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i obiegu dokumentów (art. 15 ust. 1 </a:t>
            </a:r>
            <a:r>
              <a:rPr lang="pl-PL" sz="2400" dirty="0" err="1">
                <a:solidFill>
                  <a:srgbClr val="000000"/>
                </a:solidFill>
                <a:latin typeface="+mn-lt"/>
                <a:cs typeface="Times New Roman" pitchFamily="18" charset="0"/>
              </a:rPr>
              <a:t>pkt</a:t>
            </a: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 4):</a:t>
            </a:r>
          </a:p>
          <a:p>
            <a:pPr marL="381000" indent="-3810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opracowanie dokumentacji potwierdzającej fakt prowadzenia kontroli, wskazując w niej zakres przedmiotowy kontroli, skład członków komisji posiadających stosowne uprawnienia dostępowe (odpowiednie poświadczenie bezpieczeństwa oraz aktualne zaświadczenie o przeszkoleniu), wyniki kontroli wraz ze stwierdzonymi nieprawidłowościami oraz zalecenia pokontrolne;</a:t>
            </a:r>
          </a:p>
          <a:p>
            <a:pPr marL="381000" indent="-3810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przedmiotowa dokumentacja powinna być zatwierdzona przez kierownika jednostki organizacyjnej.</a:t>
            </a:r>
            <a:endParaRPr lang="pl-PL" sz="24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963613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(5/18)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6753</TotalTime>
  <Words>2081</Words>
  <Application>Microsoft Office PowerPoint</Application>
  <PresentationFormat>Pokaz na ekranie (4:3)</PresentationFormat>
  <Paragraphs>159</Paragraphs>
  <Slides>27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5" baseType="lpstr">
      <vt:lpstr>Tahoma</vt:lpstr>
      <vt:lpstr>Arial</vt:lpstr>
      <vt:lpstr>Times New Roman</vt:lpstr>
      <vt:lpstr>Wingdings</vt:lpstr>
      <vt:lpstr>Monotype Sorts</vt:lpstr>
      <vt:lpstr>Symbol</vt:lpstr>
      <vt:lpstr>Verdana</vt:lpstr>
      <vt:lpstr>BBŁiI - pl</vt:lpstr>
      <vt:lpstr>PEŁNOMOCNIK ds. OCHRONY INFORMACJI NIEJAWNYCH     PION OCHRONY </vt:lpstr>
      <vt:lpstr>Pełnomocnik ochrony (1/2) </vt:lpstr>
      <vt:lpstr>Pełnomocnik ochrony (2/2) </vt:lpstr>
      <vt:lpstr>Zastępca pełnomocnika ochrony</vt:lpstr>
      <vt:lpstr>Zadania pełnomocnika ochrony (1/18)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Zadania pełnomocnika ochrony (7/18) </vt:lpstr>
      <vt:lpstr>Zadania pełnomocnika ochrony (8/18) </vt:lpstr>
      <vt:lpstr>Zadania pełnomocnika ochrony (9/18) </vt:lpstr>
      <vt:lpstr>Zadania pełnomocnika ochrony (10/18) </vt:lpstr>
      <vt:lpstr>Zadania pełnomocnika ochrony (11/18)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Zadania pełnomocnika ochrony (17/18) </vt:lpstr>
      <vt:lpstr>Zadania pełnomocnika ochrony (18/18) </vt:lpstr>
      <vt:lpstr>Pozostałe zadania w obszarze ochrony informacji niejawnych</vt:lpstr>
      <vt:lpstr>Pion ochrony (1/3) </vt:lpstr>
      <vt:lpstr>Prezentacja programu PowerPoint</vt:lpstr>
      <vt:lpstr>Pion ochrony (3/3)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297</cp:revision>
  <cp:lastPrinted>1999-06-07T07:49:35Z</cp:lastPrinted>
  <dcterms:created xsi:type="dcterms:W3CDTF">1999-03-01T08:43:28Z</dcterms:created>
  <dcterms:modified xsi:type="dcterms:W3CDTF">2026-01-16T09:36:45Z</dcterms:modified>
</cp:coreProperties>
</file>