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37"/>
  </p:notesMasterIdLst>
  <p:handoutMasterIdLst>
    <p:handoutMasterId r:id="rId38"/>
  </p:handoutMasterIdLst>
  <p:sldIdLst>
    <p:sldId id="257" r:id="rId2"/>
    <p:sldId id="259" r:id="rId3"/>
    <p:sldId id="261" r:id="rId4"/>
    <p:sldId id="262" r:id="rId5"/>
    <p:sldId id="303" r:id="rId6"/>
    <p:sldId id="266" r:id="rId7"/>
    <p:sldId id="267" r:id="rId8"/>
    <p:sldId id="280" r:id="rId9"/>
    <p:sldId id="281" r:id="rId10"/>
    <p:sldId id="282" r:id="rId11"/>
    <p:sldId id="283" r:id="rId12"/>
    <p:sldId id="284" r:id="rId13"/>
    <p:sldId id="285" r:id="rId14"/>
    <p:sldId id="268" r:id="rId15"/>
    <p:sldId id="269" r:id="rId16"/>
    <p:sldId id="294" r:id="rId17"/>
    <p:sldId id="296" r:id="rId18"/>
    <p:sldId id="297" r:id="rId19"/>
    <p:sldId id="270" r:id="rId20"/>
    <p:sldId id="304" r:id="rId21"/>
    <p:sldId id="311" r:id="rId22"/>
    <p:sldId id="312" r:id="rId23"/>
    <p:sldId id="306" r:id="rId24"/>
    <p:sldId id="313" r:id="rId25"/>
    <p:sldId id="307" r:id="rId26"/>
    <p:sldId id="309" r:id="rId27"/>
    <p:sldId id="314" r:id="rId28"/>
    <p:sldId id="276" r:id="rId29"/>
    <p:sldId id="277" r:id="rId30"/>
    <p:sldId id="286" r:id="rId31"/>
    <p:sldId id="287" r:id="rId32"/>
    <p:sldId id="289" r:id="rId33"/>
    <p:sldId id="290" r:id="rId34"/>
    <p:sldId id="298" r:id="rId35"/>
    <p:sldId id="308" r:id="rId36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9900"/>
    <a:srgbClr val="FFFFFF"/>
    <a:srgbClr val="FFFF99"/>
    <a:srgbClr val="FFFF00"/>
    <a:srgbClr val="FFCC66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9" autoAdjust="0"/>
    <p:restoredTop sz="97755" autoAdjust="0"/>
  </p:normalViewPr>
  <p:slideViewPr>
    <p:cSldViewPr snapToGrid="0">
      <p:cViewPr varScale="1">
        <p:scale>
          <a:sx n="80" d="100"/>
          <a:sy n="80" d="100"/>
        </p:scale>
        <p:origin x="124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08"/>
    </p:cViewPr>
  </p:sorterViewPr>
  <p:notesViewPr>
    <p:cSldViewPr snapToGrid="0">
      <p:cViewPr varScale="1">
        <p:scale>
          <a:sx n="58" d="100"/>
          <a:sy n="58" d="100"/>
        </p:scale>
        <p:origin x="-1770" y="-66"/>
      </p:cViewPr>
      <p:guideLst>
        <p:guide orient="horz" pos="3071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9.xml"/><Relationship Id="rId3" Type="http://schemas.openxmlformats.org/officeDocument/2006/relationships/slide" Target="slides/slide4.xml"/><Relationship Id="rId7" Type="http://schemas.openxmlformats.org/officeDocument/2006/relationships/slide" Target="slides/slide15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14.xml"/><Relationship Id="rId5" Type="http://schemas.openxmlformats.org/officeDocument/2006/relationships/slide" Target="slides/slide7.xml"/><Relationship Id="rId10" Type="http://schemas.openxmlformats.org/officeDocument/2006/relationships/slide" Target="slides/slide29.xml"/><Relationship Id="rId4" Type="http://schemas.openxmlformats.org/officeDocument/2006/relationships/slide" Target="slides/slide6.xml"/><Relationship Id="rId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C6BFA8B-77FB-4C49-A627-F873FF145AB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2325"/>
            <a:ext cx="502602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57856BD-4A46-44D2-8BF8-BD03938F80D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DAD6CE2-8E27-4ED3-AB17-69012A81766F}" type="slidenum">
              <a:rPr kumimoji="0" lang="pl-PL" altLang="pl-PL" smtClean="0"/>
              <a:pPr>
                <a:spcBef>
                  <a:spcPct val="0"/>
                </a:spcBef>
              </a:pPr>
              <a:t>1</a:t>
            </a:fld>
            <a:endParaRPr kumimoji="0" lang="pl-PL" altLang="pl-PL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4BDA4696-85BE-45A2-89DF-DC9CC948F98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99D911F7-DBE2-421A-8903-D5D5676C89C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041003902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8A8E7-98D9-4D96-A353-AC67910274C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C6E09-DA22-4212-9E61-0CA87289B3A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88209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9121E-AAEF-4173-AE63-9D8951DC0E7A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7336E-210D-43FB-823F-3045BD69263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992343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38E14-5AA3-4BC2-B6BF-D6D0E34B0007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0918E-42DA-4CD6-B044-093D061F959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798991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694FD-00A1-4E80-921F-28BD683681C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37C1F-D7DF-44EB-BBBF-214F9A15CDF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284994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72B64-77D5-4577-B052-F3EE86B7025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4F3C3-3B0D-47CE-B860-7A54A669095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60812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C8E73-7A85-44B5-B727-7D77CE8614B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D8A7B-7851-4C4E-B157-E5813A2B879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746999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31F7B-E67B-4EC0-9D25-3E0E89771727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175D7-8425-4D4A-8C54-3041207459F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542973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1EBD8-5514-4D3B-8EC1-89380EDC957F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508B0-9EAF-444C-89F1-5DB17004B39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735377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E01C6-4841-4FE3-92F6-062DBE48C10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1D2FE-728F-4678-926C-6368CD66324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51656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0E344-9803-4344-B854-9313E808B73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F4FCF-FEA7-4DB8-9A39-3F9B14815D0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88057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latin typeface="Tahoma" pitchFamily="34" charset="0"/>
              </a:defRPr>
            </a:lvl1pPr>
          </a:lstStyle>
          <a:p>
            <a:pPr>
              <a:defRPr/>
            </a:pPr>
            <a:fld id="{27FA4A0D-9BF6-4ACE-8062-D6200520B25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1A9A5E2-2972-4606-A2C5-BA25CCC926D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itchFamily="18" charset="2"/>
              <a:buAutoNum type="arabicPeriod"/>
              <a:defRPr/>
            </a:pPr>
            <a:endParaRPr lang="en-GB" sz="200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6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27"/>
            <p:cNvSpPr txBox="1">
              <a:spLocks noChangeArrowheads="1"/>
            </p:cNvSpPr>
            <p:nvPr userDrawn="1"/>
          </p:nvSpPr>
          <p:spPr bwMode="auto">
            <a:xfrm>
              <a:off x="1453" y="268"/>
              <a:ext cx="3537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pl-PL" altLang="pl-PL" sz="1800" b="1" smtClean="0">
                  <a:solidFill>
                    <a:srgbClr val="000000"/>
                  </a:solidFill>
                </a:rPr>
                <a:t>AGENCJA BEZPIECZEŃSTWA WEWNĘTRZNEGO</a:t>
              </a:r>
            </a:p>
          </p:txBody>
        </p:sp>
        <p:pic>
          <p:nvPicPr>
            <p:cNvPr id="1034" name="Picture 2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29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4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ransition spd="slow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Times New Roman" pitchFamily="18" charset="0"/>
          <a:cs typeface="Times New Roman" pitchFamily="18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Times New Roman" pitchFamily="18" charset="0"/>
          <a:cs typeface="Times New Roman" pitchFamily="18" charset="0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Times New Roman" pitchFamily="18" charset="0"/>
          <a:cs typeface="Times New Roman" pitchFamily="18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Times New Roman" pitchFamily="18" charset="0"/>
          <a:cs typeface="Times New Roman" pitchFamily="18" charset="0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3267895-B20B-497D-ABB1-04E65AA9237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50813" y="2085975"/>
            <a:ext cx="8743950" cy="25971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ORGANIZACJA SYSTEMU OCHRONY </a:t>
            </a:r>
            <a:b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INFORMACJI NIEJAWNYCH RP</a:t>
            </a:r>
            <a:r>
              <a:rPr lang="pl-PL" sz="4000" b="1" dirty="0" smtClean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8158AA5-6C6B-43E5-BC26-1713A5D7B18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Klasyfikowanie informacji niejawnych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6/</a:t>
            </a:r>
            <a:r>
              <a:rPr lang="pl-PL" smtClean="0"/>
              <a:t>14)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00288"/>
            <a:ext cx="8458200" cy="4557712"/>
          </a:xfrm>
        </p:spPr>
        <p:txBody>
          <a:bodyPr/>
          <a:lstStyle/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AutoNum type="arabicParenR" startAt="4"/>
            </a:pPr>
            <a:r>
              <a:rPr lang="pl-PL" altLang="pl-PL" smtClean="0"/>
              <a:t>utrudni wykonywanie czynności operacyjno-rozpoznawczych prowadzonych w celu zapewnienia bezpieczeństwa państwa lub ścigania sprawców zbrodni przez służby lub instytucje do tego uprawnione;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AutoNum type="arabicParenR" startAt="4"/>
            </a:pPr>
            <a:r>
              <a:rPr lang="pl-PL" altLang="pl-PL" smtClean="0"/>
              <a:t>w istotny sposób zakłóci funkcjonowanie organów ścigania </a:t>
            </a:r>
            <a:br>
              <a:rPr lang="pl-PL" altLang="pl-PL" smtClean="0"/>
            </a:br>
            <a:r>
              <a:rPr lang="pl-PL" altLang="pl-PL" smtClean="0"/>
              <a:t>i wymiaru sprawiedliwości;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AutoNum type="arabicParenR" startAt="4"/>
            </a:pPr>
            <a:r>
              <a:rPr lang="pl-PL" altLang="pl-PL" smtClean="0"/>
              <a:t>przyniesie stratę znacznych rozmiarów w interesach ekonomicznych RP.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(art. 5 ust. 2)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9F3C9D7-6022-437B-A10B-C968DCC677D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 smtClean="0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Klasyfikowanie informacji niejawnych </a:t>
            </a:r>
            <a:r>
              <a:rPr lang="pl-PL" dirty="0" smtClean="0"/>
              <a:t>(</a:t>
            </a:r>
            <a:r>
              <a:rPr lang="pl-PL" dirty="0" smtClean="0">
                <a:cs typeface="Times New Roman" pitchFamily="18" charset="0"/>
              </a:rPr>
              <a:t>7/</a:t>
            </a:r>
            <a:r>
              <a:rPr lang="pl-PL" dirty="0" smtClean="0"/>
              <a:t>14)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2520950"/>
            <a:ext cx="8458200" cy="4081463"/>
          </a:xfrm>
        </p:spPr>
        <p:txBody>
          <a:bodyPr/>
          <a:lstStyle/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Informacjom niejawnym nadaje się klauzulę </a:t>
            </a:r>
            <a:r>
              <a:rPr lang="pl-PL" altLang="pl-PL" b="1" smtClean="0">
                <a:solidFill>
                  <a:srgbClr val="FF0000"/>
                </a:solidFill>
              </a:rPr>
              <a:t>„poufne” („Pf”)</a:t>
            </a:r>
            <a:r>
              <a:rPr lang="pl-PL" altLang="pl-PL" smtClean="0"/>
              <a:t>, jeżeli ich nieuprawnione ujawnienie spowoduje </a:t>
            </a:r>
            <a:r>
              <a:rPr lang="pl-PL" altLang="pl-PL" b="1" i="1" u="sng" smtClean="0">
                <a:solidFill>
                  <a:srgbClr val="002060"/>
                </a:solidFill>
              </a:rPr>
              <a:t>szkodę</a:t>
            </a:r>
            <a:r>
              <a:rPr lang="pl-PL" altLang="pl-PL" smtClean="0"/>
              <a:t> dla RP przez to, że:</a:t>
            </a:r>
          </a:p>
          <a:p>
            <a:pPr marL="531813" lvl="1" indent="-352425" algn="just">
              <a:lnSpc>
                <a:spcPct val="13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400" smtClean="0"/>
              <a:t>utrudni prowadzenie bieżącej polityki zagranicznej RP;</a:t>
            </a:r>
          </a:p>
          <a:p>
            <a:pPr marL="531813" lvl="1" indent="-352425" algn="just">
              <a:lnSpc>
                <a:spcPct val="13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400" smtClean="0"/>
              <a:t>utrudni realizację przedsięwzięć obronnych lub negatywnie wpłynie na zdolność bojową Sił Zbrojnych RP;</a:t>
            </a:r>
          </a:p>
          <a:p>
            <a:pPr marL="531813" lvl="1" indent="-352425" algn="just">
              <a:lnSpc>
                <a:spcPct val="13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400" smtClean="0"/>
              <a:t>zakłóci porządek publiczny lub zagrozi bezpieczeństwu obywateli;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45F7756-3928-4DC9-B0A1-D8EC6F763615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 smtClean="0"/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1073150"/>
            <a:ext cx="6657975" cy="9525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Klasyfikowanie informacji niejawnych </a:t>
            </a:r>
            <a:r>
              <a:rPr lang="pl-PL" smtClean="0"/>
              <a:t>(8</a:t>
            </a:r>
            <a:r>
              <a:rPr lang="pl-PL" smtClean="0">
                <a:cs typeface="Times New Roman" pitchFamily="18" charset="0"/>
              </a:rPr>
              <a:t>/14</a:t>
            </a:r>
            <a:r>
              <a:rPr lang="pl-PL" smtClean="0"/>
              <a:t>)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38375"/>
            <a:ext cx="8458200" cy="4619625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AutoNum type="arabicParenR" startAt="4"/>
            </a:pPr>
            <a:r>
              <a:rPr lang="pl-PL" altLang="pl-PL" smtClean="0"/>
              <a:t>utrudni wykonywanie zadań służbom lub instytucjom odpowiedzialnym za ochronę bezpieczeństwa lub podstawowych interesów RP;</a:t>
            </a:r>
          </a:p>
          <a:p>
            <a:pPr marL="457200" indent="-457200" algn="just">
              <a:buFont typeface="Wingdings" panose="05000000000000000000" pitchFamily="2" charset="2"/>
              <a:buAutoNum type="arabicParenR" startAt="4"/>
            </a:pPr>
            <a:r>
              <a:rPr lang="pl-PL" altLang="pl-PL" smtClean="0"/>
              <a:t>utrudni wykonywanie zadań służbom lub instytucjom odpowiedzialnym za ochronę porządku publicznego, bezpieczeństwa obywateli lub ściganie sprawców przestępstw skarbowych oraz organom wymiaru sprawiedliwości;</a:t>
            </a:r>
          </a:p>
          <a:p>
            <a:pPr marL="457200" indent="-457200" algn="just">
              <a:buFont typeface="Wingdings" panose="05000000000000000000" pitchFamily="2" charset="2"/>
              <a:buAutoNum type="arabicParenR" startAt="4"/>
            </a:pPr>
            <a:r>
              <a:rPr lang="pl-PL" altLang="pl-PL" smtClean="0"/>
              <a:t>zagrozi stabilności systemu finansowego RP;</a:t>
            </a:r>
          </a:p>
          <a:p>
            <a:pPr marL="457200" indent="-457200" algn="just">
              <a:buFont typeface="Wingdings" panose="05000000000000000000" pitchFamily="2" charset="2"/>
              <a:buAutoNum type="arabicParenR" startAt="4"/>
            </a:pPr>
            <a:r>
              <a:rPr lang="pl-PL" altLang="pl-PL" smtClean="0"/>
              <a:t>wpłynie niekorzystnie na funkcjonowanie gospodarki narodowej.</a:t>
            </a:r>
          </a:p>
          <a:p>
            <a:pPr marL="457200" indent="-457200" algn="just">
              <a:buFont typeface="Wingdings" panose="05000000000000000000" pitchFamily="2" charset="2"/>
              <a:buNone/>
            </a:pPr>
            <a:r>
              <a:rPr lang="pl-PL" altLang="pl-PL" smtClean="0"/>
              <a:t>(art. 5 ust. 3)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CD28570-2178-4133-B5A4-60FDF2759B6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 smtClean="0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Klasyfikowanie informacji niejawnych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9/</a:t>
            </a:r>
            <a:r>
              <a:rPr lang="pl-PL" smtClean="0"/>
              <a:t>14)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Informacjom niejawnym nadaje się klauzulę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(„Z”)</a:t>
            </a:r>
            <a:r>
              <a:rPr lang="pl-PL" altLang="pl-PL" smtClean="0"/>
              <a:t>, jeżeli nie nadano im wyższej klauzuli tajności, a ich nieuprawnione ujawnienie może mieć </a:t>
            </a:r>
            <a:r>
              <a:rPr lang="pl-PL" altLang="pl-PL" b="1" i="1" u="sng" smtClean="0">
                <a:solidFill>
                  <a:srgbClr val="002060"/>
                </a:solidFill>
              </a:rPr>
              <a:t>szkodliwy wpływ</a:t>
            </a:r>
            <a:r>
              <a:rPr lang="pl-PL" altLang="pl-PL" b="1" i="1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na wykonywanie przez organy władzy publicznej lub inne jednostki organizacyjne zadań w zakresie obrony narodowej, polityki zagranicznej, bezpieczeństwa publicznego, przestrzegania praw i wolności obywateli, wymiaru sprawiedliwości albo interesów ekonomicznych RP (art. 5 ust.4).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0660C60-4665-4290-959A-75B0703C44D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 smtClean="0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Klasyfikowanie informacji niejawnych </a:t>
            </a:r>
            <a:r>
              <a:rPr lang="pl-PL" smtClean="0"/>
              <a:t>(10</a:t>
            </a:r>
            <a:r>
              <a:rPr lang="pl-PL" smtClean="0">
                <a:cs typeface="Times New Roman" pitchFamily="18" charset="0"/>
              </a:rPr>
              <a:t>/</a:t>
            </a:r>
            <a:r>
              <a:rPr lang="pl-PL" smtClean="0"/>
              <a:t>14) 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3700" y="2225675"/>
            <a:ext cx="8382000" cy="4632325"/>
          </a:xfrm>
        </p:spPr>
        <p:txBody>
          <a:bodyPr anchor="ctr"/>
          <a:lstStyle/>
          <a:p>
            <a:pPr marL="381000" indent="-381000" algn="just">
              <a:lnSpc>
                <a:spcPct val="120000"/>
              </a:lnSpc>
            </a:pPr>
            <a:r>
              <a:rPr lang="pl-PL" altLang="pl-PL" smtClean="0"/>
              <a:t>Klauzulę tajności nadaje osoba, która jest </a:t>
            </a:r>
            <a:r>
              <a:rPr lang="pl-PL" altLang="pl-PL" b="1" smtClean="0">
                <a:solidFill>
                  <a:srgbClr val="FF0000"/>
                </a:solidFill>
              </a:rPr>
              <a:t>uprawniona do podpisania dokumentu lub oznaczenia</a:t>
            </a:r>
            <a:r>
              <a:rPr lang="pl-PL" altLang="pl-PL" smtClean="0"/>
              <a:t> innego niż dokument materiału (art. 6 ust. 1).</a:t>
            </a:r>
          </a:p>
          <a:p>
            <a:pPr marL="381000" indent="-381000" algn="just">
              <a:lnSpc>
                <a:spcPct val="120000"/>
              </a:lnSpc>
            </a:pPr>
            <a:r>
              <a:rPr lang="pl-PL" altLang="pl-PL" smtClean="0"/>
              <a:t>Informacje niejawne podlegają ochronie w sposób określony </a:t>
            </a:r>
            <a:br>
              <a:rPr lang="pl-PL" altLang="pl-PL" smtClean="0"/>
            </a:br>
            <a:r>
              <a:rPr lang="pl-PL" altLang="pl-PL" smtClean="0"/>
              <a:t>w ustawie </a:t>
            </a:r>
            <a:r>
              <a:rPr lang="pl-PL" altLang="pl-PL" b="1" smtClean="0">
                <a:solidFill>
                  <a:srgbClr val="FF0000"/>
                </a:solidFill>
              </a:rPr>
              <a:t>do czasu zniesienia lub zmiany klauzuli tajności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(art. 6 ust. 2).</a:t>
            </a:r>
          </a:p>
          <a:p>
            <a:pPr marL="381000" indent="-381000" algn="just">
              <a:lnSpc>
                <a:spcPct val="120000"/>
              </a:lnSpc>
            </a:pPr>
            <a:r>
              <a:rPr lang="pl-PL" altLang="pl-PL" smtClean="0"/>
              <a:t>Osoba, która nadaje klauzulę tajności, może określić </a:t>
            </a:r>
            <a:r>
              <a:rPr lang="pl-PL" altLang="pl-PL" b="1" smtClean="0">
                <a:solidFill>
                  <a:srgbClr val="FF0000"/>
                </a:solidFill>
              </a:rPr>
              <a:t>datę lub wydarzenie</a:t>
            </a:r>
            <a:r>
              <a:rPr lang="pl-PL" altLang="pl-PL" smtClean="0"/>
              <a:t>, po których nastąpi zniesienie lub zmiana klauzuli tajności (art. 6 ust. 2).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98B7E58-C12C-46AD-B219-8CE00E6F601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 smtClean="0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79563" y="841375"/>
            <a:ext cx="6838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Klasyfikowanie informacji niejawnych </a:t>
            </a:r>
            <a:r>
              <a:rPr lang="pl-PL" dirty="0" smtClean="0"/>
              <a:t>(11/14)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019300"/>
            <a:ext cx="8458200" cy="48387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smtClean="0"/>
              <a:t>Zniesienie lub zmiana klauzuli tajności są możliwe wyłącznie po wyrażeniu </a:t>
            </a:r>
            <a:r>
              <a:rPr lang="pl-PL" altLang="pl-PL" b="1" smtClean="0">
                <a:solidFill>
                  <a:srgbClr val="FF0000"/>
                </a:solidFill>
              </a:rPr>
              <a:t>pisemnej zgody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przez osobę, która nadała klauzulę, albo jej przełożonego w przypadku ustania lub zmiany ustawowych przesłanek ochrony (art. 6 ust. 3).</a:t>
            </a:r>
          </a:p>
          <a:p>
            <a:pPr marL="381000" indent="-381000" algn="just" eaLnBrk="1" hangingPunct="1">
              <a:lnSpc>
                <a:spcPct val="120000"/>
              </a:lnSpc>
            </a:pPr>
            <a:endParaRPr lang="pl-PL" altLang="pl-PL" sz="1000" smtClean="0"/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Pisemną zgodę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na zniesienie lub zmianę klauzuli tajności </a:t>
            </a:r>
            <a:br>
              <a:rPr lang="pl-PL" altLang="pl-PL" smtClean="0"/>
            </a:br>
            <a:r>
              <a:rPr lang="pl-PL" altLang="pl-PL" smtClean="0"/>
              <a:t>w przypadku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„ściśle tajne” wyraża kierownik jednostki organizacyjnej</a:t>
            </a:r>
            <a:r>
              <a:rPr lang="pl-PL" altLang="pl-PL" smtClean="0"/>
              <a:t>, </a:t>
            </a:r>
            <a:br>
              <a:rPr lang="pl-PL" altLang="pl-PL" smtClean="0"/>
            </a:br>
            <a:r>
              <a:rPr lang="pl-PL" altLang="pl-PL" smtClean="0"/>
              <a:t>w której materiałowi została nadana klauzula tajności </a:t>
            </a:r>
            <a:br>
              <a:rPr lang="pl-PL" altLang="pl-PL" smtClean="0"/>
            </a:br>
            <a:r>
              <a:rPr lang="pl-PL" altLang="pl-PL" smtClean="0"/>
              <a:t>(art. 6 ust. 5).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3D5E0F0-4A1F-45E0-AE40-7E00B09F305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 smtClean="0"/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1073150"/>
            <a:ext cx="6838950" cy="10287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Klasyfikowanie informacji niejawnych </a:t>
            </a:r>
            <a:r>
              <a:rPr lang="pl-PL" smtClean="0"/>
              <a:t>(12</a:t>
            </a:r>
            <a:r>
              <a:rPr lang="pl-PL" smtClean="0">
                <a:cs typeface="Times New Roman" pitchFamily="18" charset="0"/>
              </a:rPr>
              <a:t>/</a:t>
            </a:r>
            <a:r>
              <a:rPr lang="pl-PL" smtClean="0"/>
              <a:t>14)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6088" y="2300288"/>
            <a:ext cx="8458200" cy="4557712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</a:pPr>
            <a:r>
              <a:rPr lang="pl-PL" altLang="pl-PL" smtClean="0"/>
              <a:t>Kierownicy jednostek organizacyjnych przeprowadzają </a:t>
            </a:r>
            <a:r>
              <a:rPr lang="pl-PL" altLang="pl-PL" b="1" smtClean="0">
                <a:solidFill>
                  <a:srgbClr val="FF0000"/>
                </a:solidFill>
              </a:rPr>
              <a:t>nie rzadziej niż raz na 5 lat przegląd materiałów</a:t>
            </a:r>
            <a:r>
              <a:rPr lang="pl-PL" altLang="pl-PL" smtClean="0"/>
              <a:t> w celu ustalenia, czy spełniają ustawowe przesłanki ochrony (art. 6 ust. 4). 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Uprawnienia w zakresie zniesienia lub zmiany klauzuli tajności materiału przechodzą, w przypadku rozwiązania, zniesienia, likwidacji, upadłości obejmującej likwidację majątku upadłego, przekształcenia lub reorganizacji jednostki organizacyjnej, na jej </a:t>
            </a:r>
            <a:r>
              <a:rPr lang="pl-PL" altLang="pl-PL" b="1" smtClean="0">
                <a:solidFill>
                  <a:srgbClr val="FF0000"/>
                </a:solidFill>
              </a:rPr>
              <a:t>następcę prawnego.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W razie braku następcy prawnego uprawnienia w tym zakresie przechodzą na ABW lub SKW </a:t>
            </a:r>
            <a:br>
              <a:rPr lang="pl-PL" altLang="pl-PL" smtClean="0"/>
            </a:br>
            <a:r>
              <a:rPr lang="pl-PL" altLang="pl-PL" smtClean="0"/>
              <a:t>(art. 6 ust. 7). </a:t>
            </a:r>
            <a:endParaRPr lang="pl-PL" altLang="pl-PL" sz="18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36378B5-0850-4606-81B3-64771B39A5F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 smtClean="0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Klasyfikowanie informacji niejawnych </a:t>
            </a:r>
            <a:r>
              <a:rPr lang="pl-PL" smtClean="0"/>
              <a:t>(13</a:t>
            </a:r>
            <a:r>
              <a:rPr lang="pl-PL" smtClean="0">
                <a:cs typeface="Times New Roman" pitchFamily="18" charset="0"/>
              </a:rPr>
              <a:t>/</a:t>
            </a:r>
            <a:r>
              <a:rPr lang="pl-PL" smtClean="0"/>
              <a:t>14)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003675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pl-PL" altLang="pl-PL" smtClean="0"/>
              <a:t>Odbiorca materiału, w przypadku stwierdzenia zawyżenia lub zaniżenia klauzuli tajności, może zwrócić się do osoby, która ją nadała, albo przełożonego tej osoby z </a:t>
            </a:r>
            <a:r>
              <a:rPr lang="pl-PL" altLang="pl-PL" b="1" smtClean="0">
                <a:solidFill>
                  <a:srgbClr val="FF0000"/>
                </a:solidFill>
              </a:rPr>
              <a:t>wnioskiem </a:t>
            </a:r>
            <a:r>
              <a:rPr lang="pl-PL" altLang="pl-PL" smtClean="0"/>
              <a:t>o dokonanie stosownej zmiany (art. 9 ust. 1).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W przypadku odmowy dokonania zmiany lub nieudzielania odpowiedzi w ciągu 30 dni od daty złożenia wniosku, odbiorca materiału może zwrócić się odpowiednio do ABW lub SKW </a:t>
            </a:r>
            <a:br>
              <a:rPr lang="pl-PL" altLang="pl-PL" smtClean="0"/>
            </a:br>
            <a:r>
              <a:rPr lang="pl-PL" altLang="pl-PL" smtClean="0"/>
              <a:t>o </a:t>
            </a:r>
            <a:r>
              <a:rPr lang="pl-PL" altLang="pl-PL" b="1" smtClean="0">
                <a:solidFill>
                  <a:srgbClr val="FF0000"/>
                </a:solidFill>
              </a:rPr>
              <a:t>rozstrzygnięcie sporu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(art. 9 ust. 2).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C2F8862-D61A-4866-A9BB-1C0D26A2391A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 smtClean="0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Klasyfikowanie informacji niejawnych </a:t>
            </a:r>
            <a:r>
              <a:rPr lang="pl-PL" smtClean="0"/>
              <a:t>(14</a:t>
            </a:r>
            <a:r>
              <a:rPr lang="pl-PL" smtClean="0">
                <a:cs typeface="Times New Roman" pitchFamily="18" charset="0"/>
              </a:rPr>
              <a:t>/</a:t>
            </a:r>
            <a:r>
              <a:rPr lang="pl-PL" smtClean="0"/>
              <a:t>14)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4013"/>
            <a:ext cx="8458200" cy="3449637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pl-PL" altLang="pl-PL" smtClean="0"/>
              <a:t>Spór </a:t>
            </a:r>
            <a:r>
              <a:rPr lang="pl-PL" altLang="pl-PL" b="1" smtClean="0">
                <a:solidFill>
                  <a:srgbClr val="FF0000"/>
                </a:solidFill>
              </a:rPr>
              <a:t>ABW lub SKW rozstrzyga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w terminie </a:t>
            </a:r>
            <a:r>
              <a:rPr lang="pl-PL" altLang="pl-PL" b="1" smtClean="0">
                <a:solidFill>
                  <a:srgbClr val="FF0000"/>
                </a:solidFill>
              </a:rPr>
              <a:t>30 dni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od daty złożenia wniosku o jego rozstrzygnięcie (art. 9 ust. 3).</a:t>
            </a:r>
          </a:p>
          <a:p>
            <a:pPr algn="just">
              <a:lnSpc>
                <a:spcPct val="120000"/>
              </a:lnSpc>
            </a:pPr>
            <a:endParaRPr lang="pl-PL" altLang="pl-PL" sz="1000" smtClean="0"/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Jeżeli stroną sporu jest ABW albo SKW, to spór rozstrzyga Prezes Rady Ministrów w terminie 30 dni od daty złożenia wniosku o jego rozstrzygnięcie (art. 9 ust. 4).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B792310-C3E8-4638-9B87-AFE4831F5F0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 smtClean="0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636588"/>
            <a:ext cx="6838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Ochrona informacji niejawnych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4788" y="1735138"/>
            <a:ext cx="8712200" cy="4959350"/>
          </a:xfrm>
        </p:spPr>
        <p:txBody>
          <a:bodyPr anchor="ctr"/>
          <a:lstStyle/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</a:rPr>
              <a:t>Chronione bez względu na upływ czasu pozostają</a:t>
            </a:r>
            <a:r>
              <a:rPr lang="pl-PL" sz="2200" dirty="0" smtClean="0">
                <a:solidFill>
                  <a:srgbClr val="FF0000"/>
                </a:solidFill>
              </a:rPr>
              <a:t> </a:t>
            </a:r>
            <a:r>
              <a:rPr lang="pl-PL" sz="2200" dirty="0" smtClean="0"/>
              <a:t>(art. 7 ust. 1):</a:t>
            </a:r>
          </a:p>
          <a:p>
            <a:pPr marL="542925" lvl="1" indent="-363538" algn="just">
              <a:lnSpc>
                <a:spcPct val="100000"/>
              </a:lnSpc>
              <a:buFont typeface="Wingdings" pitchFamily="2" charset="2"/>
              <a:buChar char="q"/>
              <a:defRPr/>
            </a:pPr>
            <a:r>
              <a:rPr lang="pl-PL" dirty="0" smtClean="0"/>
              <a:t>dane mogące doprowadzić do identyfikacji funkcjonariuszy, żołnierzy lub pracowników służb i instytucji, uprawnionych do wykonywania na podstawie ustawy </a:t>
            </a:r>
            <a:r>
              <a:rPr lang="pl-PL" b="1" dirty="0" smtClean="0">
                <a:solidFill>
                  <a:srgbClr val="FF0000"/>
                </a:solidFill>
              </a:rPr>
              <a:t>czynności operacyjno-rozpoznawczych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jako funkcjonariuszy, żołnierzy lub pracowników wykonujących te czynności;</a:t>
            </a:r>
          </a:p>
          <a:p>
            <a:pPr marL="542925" lvl="1" indent="-363538" algn="just">
              <a:lnSpc>
                <a:spcPct val="100000"/>
              </a:lnSpc>
              <a:buFont typeface="Wingdings" pitchFamily="2" charset="2"/>
              <a:buChar char="q"/>
              <a:defRPr/>
            </a:pPr>
            <a:r>
              <a:rPr lang="pl-PL" dirty="0" smtClean="0"/>
              <a:t>dane mogące doprowadzić do identyfikacji osób, które </a:t>
            </a:r>
            <a:r>
              <a:rPr lang="pl-PL" b="1" dirty="0" smtClean="0">
                <a:solidFill>
                  <a:srgbClr val="FF0000"/>
                </a:solidFill>
              </a:rPr>
              <a:t>udzieliły pomocy w zakresie czynności operacyjno-rozpoznawczych</a:t>
            </a:r>
            <a:r>
              <a:rPr lang="pl-PL" dirty="0" smtClean="0"/>
              <a:t> służbom</a:t>
            </a:r>
            <a:br>
              <a:rPr lang="pl-PL" dirty="0" smtClean="0"/>
            </a:br>
            <a:r>
              <a:rPr lang="pl-PL" dirty="0" smtClean="0"/>
              <a:t>i instytucjom uprawnionym do ich wykonywania na podstawie ustawy;</a:t>
            </a:r>
          </a:p>
          <a:p>
            <a:pPr marL="542925" lvl="1" indent="-363538" algn="just">
              <a:lnSpc>
                <a:spcPct val="100000"/>
              </a:lnSpc>
              <a:buFont typeface="Wingdings" pitchFamily="2" charset="2"/>
              <a:buChar char="q"/>
              <a:defRPr/>
            </a:pPr>
            <a:r>
              <a:rPr lang="pl-PL" dirty="0" smtClean="0"/>
              <a:t>informacje niejawne uzyskane od organów innych państw lub organizacji międzynarodowych, </a:t>
            </a:r>
            <a:r>
              <a:rPr lang="pl-PL" b="1" dirty="0" smtClean="0">
                <a:solidFill>
                  <a:srgbClr val="FF0000"/>
                </a:solidFill>
              </a:rPr>
              <a:t>jeżeli taki był warunek ich udostępnienia.</a:t>
            </a:r>
          </a:p>
          <a:p>
            <a:pPr marL="1609725" lvl="1" indent="-1430338" algn="just">
              <a:lnSpc>
                <a:spcPct val="100000"/>
              </a:lnSpc>
              <a:buFont typeface="Times New Roman" panose="02020603050405020304" pitchFamily="18" charset="0"/>
              <a:buNone/>
              <a:defRPr/>
            </a:pPr>
            <a:r>
              <a:rPr lang="pl-PL" b="1" dirty="0" smtClean="0">
                <a:solidFill>
                  <a:srgbClr val="002060"/>
                </a:solidFill>
              </a:rPr>
              <a:t>UWAGA: Powyższe nie dotyczy w/</a:t>
            </a:r>
            <a:r>
              <a:rPr lang="pl-PL" b="1" dirty="0" err="1" smtClean="0">
                <a:solidFill>
                  <a:srgbClr val="002060"/>
                </a:solidFill>
              </a:rPr>
              <a:t>w</a:t>
            </a:r>
            <a:r>
              <a:rPr lang="pl-PL" b="1" dirty="0" smtClean="0">
                <a:solidFill>
                  <a:srgbClr val="002060"/>
                </a:solidFill>
              </a:rPr>
              <a:t> danych, które zostały przekazane do IPN.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052915D-07FA-41C1-819B-E0D5A5DE5A3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 smtClean="0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Definicje </a:t>
            </a:r>
            <a:r>
              <a:rPr lang="pl-PL" dirty="0" smtClean="0"/>
              <a:t>(</a:t>
            </a:r>
            <a:r>
              <a:rPr lang="pl-PL" dirty="0" smtClean="0">
                <a:cs typeface="Times New Roman" pitchFamily="18" charset="0"/>
              </a:rPr>
              <a:t>1/3</a:t>
            </a:r>
            <a:r>
              <a:rPr lang="pl-PL" dirty="0" smtClean="0"/>
              <a:t>)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0375" y="2022475"/>
            <a:ext cx="8315325" cy="3810000"/>
          </a:xfrm>
        </p:spPr>
        <p:txBody>
          <a:bodyPr anchor="ctr"/>
          <a:lstStyle/>
          <a:p>
            <a:pPr marL="0" indent="0" algn="just" eaLnBrk="1" hangingPunct="1">
              <a:lnSpc>
                <a:spcPct val="14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Przetwarzaniem informacji niejawnych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– są wszelkie operacje wykonywane w odniesieniu do informacji niejawnych i na tych informacjach, w szczególności ich wytwarzanie, modyfikowanie, kopiowanie, klasyfikowanie, gromadzenie, przechowywanie, przekazanie (w tym również ustnie) lub udostępnienie </a:t>
            </a:r>
            <a:br>
              <a:rPr lang="pl-PL" altLang="pl-PL" smtClean="0"/>
            </a:br>
            <a:r>
              <a:rPr lang="pl-PL" altLang="pl-PL" smtClean="0"/>
              <a:t>(art. 2 pkt 5).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1073150"/>
            <a:ext cx="7180263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Okresy ochronne a okresy przechowywania </a:t>
            </a:r>
            <a:br>
              <a:rPr lang="pl-PL" dirty="0" smtClean="0"/>
            </a:br>
            <a:r>
              <a:rPr lang="pl-PL" dirty="0" smtClean="0"/>
              <a:t>informacji niejawnych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675" y="2247900"/>
            <a:ext cx="8594725" cy="4419600"/>
          </a:xfrm>
        </p:spPr>
        <p:txBody>
          <a:bodyPr/>
          <a:lstStyle/>
          <a:p>
            <a:pPr marL="355600" indent="-355600" algn="just">
              <a:lnSpc>
                <a:spcPct val="120000"/>
              </a:lnSpc>
            </a:pPr>
            <a:r>
              <a:rPr lang="pl-PL" altLang="pl-PL" smtClean="0"/>
              <a:t>Okresy ochronne informacji niejawnych determinują </a:t>
            </a:r>
            <a:r>
              <a:rPr lang="pl-PL" altLang="pl-PL" b="1" smtClean="0">
                <a:solidFill>
                  <a:srgbClr val="FF0000"/>
                </a:solidFill>
              </a:rPr>
              <a:t>przesłanki określone w art. 5 ustawy.</a:t>
            </a:r>
          </a:p>
          <a:p>
            <a:pPr marL="355600" indent="-355600" algn="just">
              <a:lnSpc>
                <a:spcPct val="120000"/>
              </a:lnSpc>
            </a:pPr>
            <a:r>
              <a:rPr lang="pl-PL" altLang="pl-PL" smtClean="0"/>
              <a:t>Okresy przechowywania związane są z </a:t>
            </a:r>
            <a:r>
              <a:rPr lang="pl-PL" altLang="pl-PL" b="1" smtClean="0">
                <a:solidFill>
                  <a:srgbClr val="FF0000"/>
                </a:solidFill>
              </a:rPr>
              <a:t>przepisami archiwalnymi</a:t>
            </a:r>
            <a:r>
              <a:rPr lang="pl-PL" altLang="pl-PL" smtClean="0"/>
              <a:t>, tj. ustawą z dnia 14 lipca 1983 r. o narodowym zasobie archiwalnym i archiwach oraz rozporządzeniem Ministra Kultury i Dziedzictwa Narodowego z dnia 20 października 2015 r. w sprawie klasyfikowania i kwalifikowania dokumentacji, przekazywania materiałów archiwalnych do archiwów państwowych i brakowania dokumentacji niearchiwalnej </a:t>
            </a:r>
            <a:r>
              <a:rPr lang="pl-PL" altLang="pl-PL" b="1" smtClean="0">
                <a:solidFill>
                  <a:srgbClr val="002060"/>
                </a:solidFill>
              </a:rPr>
              <a:t>(wyjątek – tzw. archiwa wyodrębnione i przedsiębiorcy).</a:t>
            </a:r>
          </a:p>
        </p:txBody>
      </p:sp>
      <p:sp>
        <p:nvSpPr>
          <p:cNvPr id="25604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57DD636-E599-413D-BE23-078965854807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Okres ochronny</a:t>
            </a:r>
            <a:endParaRPr lang="pl-PL" dirty="0"/>
          </a:p>
        </p:txBody>
      </p:sp>
      <p:sp>
        <p:nvSpPr>
          <p:cNvPr id="26627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70113"/>
            <a:ext cx="8458200" cy="450373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Do czasu zniesienia klauzuli tajności </a:t>
            </a:r>
            <a:r>
              <a:rPr lang="pl-PL" altLang="pl-PL" smtClean="0"/>
              <a:t>informacje są chronione </a:t>
            </a:r>
            <a:br>
              <a:rPr lang="pl-PL" altLang="pl-PL" smtClean="0"/>
            </a:br>
            <a:r>
              <a:rPr lang="pl-PL" altLang="pl-PL" smtClean="0"/>
              <a:t>i udostępniane zgodnie z zasadami przewidzianymi dla nadanej klauzuli tajności.</a:t>
            </a:r>
          </a:p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UWAGA:</a:t>
            </a:r>
          </a:p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przypadku zniesienia klauzuli tajności należy dokonać czynności materialno-technicznych, polegających na skreśleniu dotychczasowej klauzuli oraz dokonaniu stosownych adnotacji. </a:t>
            </a:r>
          </a:p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Powyższe kwestie będą szczegółowo omawianie w bloku dotyczącym „Zasad ewidencji i obiegu materiałów niejawnych”.</a:t>
            </a:r>
          </a:p>
        </p:txBody>
      </p:sp>
      <p:sp>
        <p:nvSpPr>
          <p:cNvPr id="26628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610C44F-BB19-4A35-AB0B-BA275EEB30D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Archiwizowanie i brakowanie materiałów niejawnych – jednostki państwowe (1/2)</a:t>
            </a:r>
            <a:endParaRPr lang="pl-PL" dirty="0"/>
          </a:p>
        </p:txBody>
      </p:sp>
      <p:sp>
        <p:nvSpPr>
          <p:cNvPr id="27651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4140200"/>
          </a:xfrm>
        </p:spPr>
        <p:txBody>
          <a:bodyPr/>
          <a:lstStyle/>
          <a:p>
            <a:pPr marL="355600" indent="-355600" algn="just"/>
            <a:r>
              <a:rPr lang="pl-PL" altLang="pl-PL" smtClean="0"/>
              <a:t>Na podstawie tzw. „przepisów archiwalnych” w jednostce organizacyjnej niebędącej przedsiębiorcą należy opracować </a:t>
            </a:r>
            <a:r>
              <a:rPr lang="pl-PL" altLang="pl-PL" b="1" smtClean="0">
                <a:solidFill>
                  <a:srgbClr val="FF0000"/>
                </a:solidFill>
              </a:rPr>
              <a:t>jednolity rzeczowy wykaz akt</a:t>
            </a:r>
            <a:r>
              <a:rPr lang="pl-PL" altLang="pl-PL" smtClean="0"/>
              <a:t>, który określa klasyfikację dokumentacji powstającej w toku działalności jednostki oraz zawiera kwalifikację archiwalną.</a:t>
            </a:r>
          </a:p>
          <a:p>
            <a:pPr marL="355600" indent="-355600" algn="just"/>
            <a:r>
              <a:rPr lang="pl-PL" altLang="pl-PL" smtClean="0"/>
              <a:t>W przypadku informacji niejawnych mających wartość archiwalną należy je przechowywać zgodnie z okresem przechowywania wynikającym z jednolitego rzeczowego wykazu akt i w warunkach przewidzianych dla nadanej klauzuli tajności (w przypadku zniesienia klauzuli tajności dokument przechowywany z wyłączeniem stosowania przepisów o.i.n.).</a:t>
            </a:r>
          </a:p>
        </p:txBody>
      </p:sp>
      <p:sp>
        <p:nvSpPr>
          <p:cNvPr id="27652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22FAC3B-B9A0-4D27-96FB-611F8EF9046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pl-PL" altLang="pl-PL" smtClean="0"/>
              <a:t>Brakowanie (niszczenie) dokumentacji niearchiwalnej, w tym oznaczonej kategorią „Bc”, następuje na podstawie zgody właściwego państwowego archiwum (wyjątek - archiwa wyodrębnione).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Fakt dokonania brakowania dokumentują </a:t>
            </a:r>
            <a:r>
              <a:rPr lang="pl-PL" altLang="pl-PL" b="1" smtClean="0">
                <a:solidFill>
                  <a:srgbClr val="FF0000"/>
                </a:solidFill>
              </a:rPr>
              <a:t>protokoły brakowania</a:t>
            </a:r>
            <a:r>
              <a:rPr lang="pl-PL" altLang="pl-PL" smtClean="0"/>
              <a:t> (zniszczenia), które wymagają zatwierdzenia przez kierownika jednostki. </a:t>
            </a:r>
          </a:p>
        </p:txBody>
      </p:sp>
      <p:sp>
        <p:nvSpPr>
          <p:cNvPr id="28675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521DCAF-A12C-414B-B409-12B490ABBB2C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pl-PL" sz="140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Archiwizowanie i brakowanie materiałów niejawnych – jednostki państwowe (2/2)</a:t>
            </a:r>
            <a:endParaRPr lang="pl-PL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Brakowanie materiałów niejawnych – przedsiębiorcy</a:t>
            </a:r>
            <a:endParaRPr lang="pl-PL" dirty="0"/>
          </a:p>
        </p:txBody>
      </p:sp>
      <p:sp>
        <p:nvSpPr>
          <p:cNvPr id="2969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38400"/>
            <a:ext cx="8154988" cy="4194175"/>
          </a:xfrm>
        </p:spPr>
        <p:txBody>
          <a:bodyPr/>
          <a:lstStyle/>
          <a:p>
            <a:pPr marL="355600" indent="-355600" algn="just">
              <a:lnSpc>
                <a:spcPct val="150000"/>
              </a:lnSpc>
            </a:pPr>
            <a:r>
              <a:rPr lang="pl-PL" altLang="pl-PL" smtClean="0"/>
              <a:t>Brakowanie dokumentacji niejawnej przetwarzanej </a:t>
            </a:r>
            <a:br>
              <a:rPr lang="pl-PL" altLang="pl-PL" smtClean="0"/>
            </a:br>
            <a:r>
              <a:rPr lang="pl-PL" altLang="pl-PL" smtClean="0"/>
              <a:t>u przedsiębiorców następuje przy uwzględnieniu zapisów zawartych w instrukcji bezpieczeństwa przemysłowego (nie jest wymagana zgoda archiwum państwowego).</a:t>
            </a:r>
          </a:p>
          <a:p>
            <a:pPr marL="355600" indent="-355600" algn="just">
              <a:lnSpc>
                <a:spcPct val="150000"/>
              </a:lnSpc>
            </a:pPr>
            <a:r>
              <a:rPr lang="pl-PL" altLang="pl-PL" smtClean="0"/>
              <a:t>Fakt dokonania brakowania dokumentują </a:t>
            </a:r>
            <a:r>
              <a:rPr lang="pl-PL" altLang="pl-PL" b="1" smtClean="0">
                <a:solidFill>
                  <a:srgbClr val="FF0000"/>
                </a:solidFill>
              </a:rPr>
              <a:t>protokoły brakowania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(zniszczenia), które wymagają zatwierdzenia przez kierownika przedsiębiorcy.</a:t>
            </a:r>
          </a:p>
        </p:txBody>
      </p:sp>
      <p:sp>
        <p:nvSpPr>
          <p:cNvPr id="29700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16E563B-64E9-4B56-B2CD-752549DF347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675" y="2319338"/>
            <a:ext cx="8609013" cy="4027487"/>
          </a:xfrm>
        </p:spPr>
        <p:txBody>
          <a:bodyPr/>
          <a:lstStyle/>
          <a:p>
            <a:pPr marL="355600" indent="-355600" algn="just" eaLnBrk="1" hangingPunct="1">
              <a:lnSpc>
                <a:spcPct val="150000"/>
              </a:lnSpc>
            </a:pPr>
            <a:r>
              <a:rPr lang="pl-PL" altLang="pl-PL" smtClean="0"/>
              <a:t>Kierownik jednostki organizacyjnej </a:t>
            </a:r>
            <a:r>
              <a:rPr lang="pl-PL" altLang="pl-PL" b="1" smtClean="0">
                <a:solidFill>
                  <a:srgbClr val="FF0000"/>
                </a:solidFill>
              </a:rPr>
              <a:t>odpowiada za ochronę informacji niejawnych</a:t>
            </a:r>
            <a:r>
              <a:rPr lang="pl-PL" altLang="pl-PL" smtClean="0"/>
              <a:t>, w szczególności za zorganizowanie </a:t>
            </a:r>
            <a:br>
              <a:rPr lang="pl-PL" altLang="pl-PL" smtClean="0"/>
            </a:br>
            <a:r>
              <a:rPr lang="pl-PL" altLang="pl-PL" smtClean="0"/>
              <a:t>i zapewnienie funkcjonowania tej ochrony.</a:t>
            </a:r>
          </a:p>
          <a:p>
            <a:pPr marL="355600" indent="-355600" algn="just" eaLnBrk="1" hangingPunct="1">
              <a:lnSpc>
                <a:spcPct val="150000"/>
              </a:lnSpc>
            </a:pPr>
            <a:r>
              <a:rPr lang="pl-PL" altLang="pl-PL" smtClean="0"/>
              <a:t>Kierownikiem jednostki organizacyjnej jest osoba, która zgodnie z obowiązującymi daną jednostkę przepisami prawa, umocowana jest do </a:t>
            </a:r>
            <a:r>
              <a:rPr lang="pl-PL" altLang="pl-PL" b="1" smtClean="0">
                <a:solidFill>
                  <a:srgbClr val="FF0000"/>
                </a:solidFill>
              </a:rPr>
              <a:t>kierowania (zarządzania) jednostką.</a:t>
            </a:r>
          </a:p>
        </p:txBody>
      </p:sp>
      <p:sp>
        <p:nvSpPr>
          <p:cNvPr id="30723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DF389B6-481E-478C-BA4F-6C1031CB78B9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pl-PL" sz="1400"/>
          </a:p>
        </p:txBody>
      </p:sp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(1/10)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974850"/>
            <a:ext cx="8648700" cy="4883150"/>
          </a:xfrm>
        </p:spPr>
        <p:txBody>
          <a:bodyPr/>
          <a:lstStyle/>
          <a:p>
            <a:pPr marL="355600" indent="-355600" algn="just" eaLnBrk="1" hangingPunct="1">
              <a:lnSpc>
                <a:spcPct val="120000"/>
              </a:lnSpc>
            </a:pPr>
            <a:r>
              <a:rPr lang="pl-PL" altLang="pl-PL" smtClean="0"/>
              <a:t>Niedopuszczalnym i sprzecznym z art. 14 ust. 1 ustawy jest  wyznaczenie do pełnienia funkcji kierownika jednostki organizacyjnej w rozumieniu przepisów ustawy, innej osoby niż faktycznie kierująca daną jednostką, np. zastępcy, bądź innego podległego pracownika.</a:t>
            </a:r>
          </a:p>
          <a:p>
            <a:pPr marL="355600" indent="-355600" algn="just" eaLnBrk="1" hangingPunct="1">
              <a:lnSpc>
                <a:spcPct val="120000"/>
              </a:lnSpc>
            </a:pPr>
            <a:r>
              <a:rPr lang="pl-PL" altLang="pl-PL" smtClean="0"/>
              <a:t>Dopuszczalnym jest natomiast </a:t>
            </a:r>
            <a:r>
              <a:rPr lang="pl-PL" altLang="pl-PL" b="1" smtClean="0">
                <a:solidFill>
                  <a:srgbClr val="FF0000"/>
                </a:solidFill>
              </a:rPr>
              <a:t>imienne upoważnienie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przez kierownika jednostki organizacyjnej podległych mu pracowników </a:t>
            </a:r>
            <a:r>
              <a:rPr lang="pl-PL" altLang="pl-PL" b="1" smtClean="0">
                <a:solidFill>
                  <a:srgbClr val="FF0000"/>
                </a:solidFill>
              </a:rPr>
              <a:t>do wykonywania jego ustawowych zadań (szczegółowo wymienionych)</a:t>
            </a:r>
            <a:r>
              <a:rPr lang="pl-PL" altLang="pl-PL" smtClean="0"/>
              <a:t> w obszarze ochrony informacji niejawnych.</a:t>
            </a:r>
          </a:p>
          <a:p>
            <a:pPr marL="355600" indent="-355600" algn="ctr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Wyjątek – bezpieczeństwo przemysłowe</a:t>
            </a:r>
          </a:p>
        </p:txBody>
      </p:sp>
      <p:sp>
        <p:nvSpPr>
          <p:cNvPr id="31747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15EA93B-F2B1-4DD6-BFEA-C87FB273B593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26</a:t>
            </a:fld>
            <a:endParaRPr kumimoji="0" lang="en-US" altLang="pl-PL" sz="140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(2/10)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60538"/>
            <a:ext cx="8458200" cy="5097462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pl-PL" sz="2200" dirty="0" smtClean="0"/>
              <a:t>Z uwagi na odpowiedzialność kierownika jednostki organizacyjnej za ochronę informacji niejawnych, wymagane jest aby posiadał odpowiednie uprawnienia dostępowe, tj.:</a:t>
            </a:r>
          </a:p>
          <a:p>
            <a:pPr marL="273050" indent="-273050" algn="just">
              <a:buFont typeface="Wingdings" panose="05000000000000000000" pitchFamily="2" charset="2"/>
              <a:buChar char="ü"/>
              <a:defRPr/>
            </a:pPr>
            <a:r>
              <a:rPr lang="pl-PL" sz="2200" b="1" dirty="0" smtClean="0">
                <a:solidFill>
                  <a:srgbClr val="FF0000"/>
                </a:solidFill>
              </a:rPr>
              <a:t>poświadczenie bezpieczeństwa </a:t>
            </a:r>
            <a:r>
              <a:rPr lang="pl-PL" sz="2200" dirty="0" smtClean="0"/>
              <a:t>upoważniające do dostępu do najwyższej klauzuli przetwarzanych w jednostce informacji niejawnych;</a:t>
            </a:r>
          </a:p>
          <a:p>
            <a:pPr marL="273050" indent="-273050" algn="just">
              <a:buFont typeface="Wingdings" panose="05000000000000000000" pitchFamily="2" charset="2"/>
              <a:buChar char="ü"/>
              <a:defRPr/>
            </a:pPr>
            <a:r>
              <a:rPr lang="pl-PL" sz="2200" b="1" dirty="0" smtClean="0">
                <a:solidFill>
                  <a:srgbClr val="FF0000"/>
                </a:solidFill>
              </a:rPr>
              <a:t>aktualne zaświadczenie o przeszkoleniu </a:t>
            </a:r>
            <a:r>
              <a:rPr lang="pl-PL" sz="2200" dirty="0" smtClean="0"/>
              <a:t>w zakresie ochrony informacji niejawnych.</a:t>
            </a:r>
          </a:p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pl-PL" sz="2200" b="1" dirty="0" smtClean="0">
                <a:solidFill>
                  <a:srgbClr val="002060"/>
                </a:solidFill>
              </a:rPr>
              <a:t>Wyjątki w zakresie obowiązku posiadania poświadczenia bezpieczeństwa:</a:t>
            </a:r>
          </a:p>
          <a:p>
            <a:pPr marL="273050" indent="-273050" algn="just">
              <a:buFont typeface="Wingdings" panose="05000000000000000000" pitchFamily="2" charset="2"/>
              <a:buChar char="ü"/>
              <a:defRPr/>
            </a:pPr>
            <a:r>
              <a:rPr lang="pl-PL" sz="2200" b="1" dirty="0" smtClean="0">
                <a:solidFill>
                  <a:srgbClr val="FF0000"/>
                </a:solidFill>
              </a:rPr>
              <a:t>art. 34 ust. 10 ustawy;</a:t>
            </a:r>
          </a:p>
          <a:p>
            <a:pPr marL="273050" indent="-273050" algn="just">
              <a:buFont typeface="Wingdings" panose="05000000000000000000" pitchFamily="2" charset="2"/>
              <a:buChar char="ü"/>
              <a:defRPr/>
            </a:pPr>
            <a:r>
              <a:rPr lang="pl-PL" sz="2200" dirty="0" smtClean="0"/>
              <a:t>w przypadku przetwarzania informacji niejawnych o najwyższej klauzuli </a:t>
            </a:r>
            <a:r>
              <a:rPr lang="pl-PL" sz="2200" b="1" dirty="0" smtClean="0">
                <a:solidFill>
                  <a:srgbClr val="FF0000"/>
                </a:solidFill>
              </a:rPr>
              <a:t>„zastrzeżone” </a:t>
            </a:r>
            <a:r>
              <a:rPr lang="pl-PL" sz="2200" dirty="0" smtClean="0"/>
              <a:t>– dostęp kierownika jednostki następuje </a:t>
            </a:r>
            <a:br>
              <a:rPr lang="pl-PL" sz="2200" dirty="0" smtClean="0"/>
            </a:br>
            <a:r>
              <a:rPr lang="pl-PL" sz="2200" b="1" dirty="0" smtClean="0">
                <a:solidFill>
                  <a:srgbClr val="FF0000"/>
                </a:solidFill>
              </a:rPr>
              <a:t>z mocy prawa.</a:t>
            </a:r>
          </a:p>
        </p:txBody>
      </p:sp>
      <p:sp>
        <p:nvSpPr>
          <p:cNvPr id="32771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3FEB10E-47C0-43E1-857F-2F347E96FAD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27</a:t>
            </a:fld>
            <a:endParaRPr kumimoji="0" lang="en-US" altLang="pl-PL" sz="1400" smtClean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4575" y="800100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(3/10) </a:t>
            </a:r>
          </a:p>
        </p:txBody>
      </p:sp>
    </p:spTree>
  </p:cSld>
  <p:clrMapOvr>
    <a:masterClrMapping/>
  </p:clrMapOvr>
  <p:transition spd="slow">
    <p:rand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6FB3402-FCF5-44B4-9FA2-AA22763C970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28</a:t>
            </a:fld>
            <a:endParaRPr kumimoji="0" lang="en-US" altLang="pl-PL" sz="14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1300" y="1808163"/>
            <a:ext cx="8775700" cy="5049837"/>
          </a:xfrm>
        </p:spPr>
        <p:txBody>
          <a:bodyPr anchor="ctr"/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Kierownik jednostki organizacyjnej w obszarze ochrony informacji niejawnych w szczególności:</a:t>
            </a:r>
          </a:p>
          <a:p>
            <a:pPr marL="623888" lvl="1" indent="-381000" algn="just" eaLnBrk="1" hangingPunct="1"/>
            <a:r>
              <a:rPr lang="pl-PL" altLang="pl-PL" sz="2400" smtClean="0"/>
              <a:t>zatrudnia pełnomocnika ochrony oraz jego zastępcę lub zastępców i organizuje pion ochrony;</a:t>
            </a:r>
          </a:p>
          <a:p>
            <a:pPr marL="623888" lvl="1" indent="-381000" algn="just" eaLnBrk="1" hangingPunct="1"/>
            <a:r>
              <a:rPr lang="pl-PL" altLang="pl-PL" sz="2400" smtClean="0"/>
              <a:t>określa szczegółowy zakres czynności zastępcy pełnomocnika ochrony;</a:t>
            </a:r>
          </a:p>
          <a:p>
            <a:pPr marL="623888" lvl="1" indent="-381000" algn="just" eaLnBrk="1" hangingPunct="1"/>
            <a:r>
              <a:rPr lang="pl-PL" altLang="pl-PL" sz="2400" smtClean="0"/>
              <a:t>tworzy kancelarię tajną, jeżeli w podległej mu jednostce przetwarzane są informacje oznaczone klauzulą </a:t>
            </a:r>
            <a:r>
              <a:rPr lang="pl-PL" altLang="pl-PL" sz="2400" b="1" smtClean="0">
                <a:solidFill>
                  <a:srgbClr val="FF0000"/>
                </a:solidFill>
              </a:rPr>
              <a:t>„tajne”</a:t>
            </a:r>
            <a:r>
              <a:rPr lang="pl-PL" altLang="pl-PL" sz="2400" smtClean="0">
                <a:solidFill>
                  <a:srgbClr val="FF0000"/>
                </a:solidFill>
              </a:rPr>
              <a:t> </a:t>
            </a:r>
            <a:r>
              <a:rPr lang="pl-PL" altLang="pl-PL" sz="2400" smtClean="0"/>
              <a:t/>
            </a:r>
            <a:br>
              <a:rPr lang="pl-PL" altLang="pl-PL" sz="2400" smtClean="0"/>
            </a:br>
            <a:r>
              <a:rPr lang="pl-PL" altLang="pl-PL" sz="2400" smtClean="0"/>
              <a:t>lub </a:t>
            </a:r>
            <a:r>
              <a:rPr lang="pl-PL" altLang="pl-PL" sz="2400" b="1" smtClean="0">
                <a:solidFill>
                  <a:srgbClr val="FF0000"/>
                </a:solidFill>
              </a:rPr>
              <a:t>„ściśle tajne”</a:t>
            </a:r>
            <a:r>
              <a:rPr lang="pl-PL" altLang="pl-PL" sz="2400" smtClean="0">
                <a:solidFill>
                  <a:srgbClr val="FF0000"/>
                </a:solidFill>
              </a:rPr>
              <a:t> </a:t>
            </a:r>
            <a:r>
              <a:rPr lang="pl-PL" altLang="pl-PL" sz="2400" smtClean="0"/>
              <a:t>i zatrudnia jej kierownika; </a:t>
            </a:r>
          </a:p>
          <a:p>
            <a:pPr marL="623888" lvl="1" indent="-381000" algn="just" eaLnBrk="1" hangingPunct="1"/>
            <a:r>
              <a:rPr lang="pl-PL" altLang="pl-PL" sz="2400" smtClean="0"/>
              <a:t>może wyrazić zgodę na przetwarzanie w kancelarii tajnej informacji niejawnych o klauzuli „poufne” lub „zastrzeżone”;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(4/10)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420060D-14D3-4494-AB33-27E855C1981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29</a:t>
            </a:fld>
            <a:endParaRPr kumimoji="0" lang="en-US" altLang="pl-PL" sz="14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0500" y="1762125"/>
            <a:ext cx="8804275" cy="5095875"/>
          </a:xfrm>
        </p:spPr>
        <p:txBody>
          <a:bodyPr anchor="ctr"/>
          <a:lstStyle/>
          <a:p>
            <a:pPr marL="804863" lvl="1" indent="-354013" algn="just" eaLnBrk="1" hangingPunct="1">
              <a:lnSpc>
                <a:spcPct val="120000"/>
              </a:lnSpc>
            </a:pPr>
            <a:r>
              <a:rPr lang="pl-PL" altLang="pl-PL" sz="2400" smtClean="0"/>
              <a:t>wyraża pisemną zgodę na </a:t>
            </a:r>
            <a:r>
              <a:rPr lang="pl-PL" altLang="pl-PL" sz="2400" b="1" smtClean="0">
                <a:solidFill>
                  <a:srgbClr val="FF0000"/>
                </a:solidFill>
              </a:rPr>
              <a:t>zniesienie lub zmianę klauzuli tajności</a:t>
            </a:r>
            <a:r>
              <a:rPr lang="pl-PL" altLang="pl-PL" sz="2400" smtClean="0"/>
              <a:t> w przypadku informacji niejawnych o klauzuli „ściśle tajne” wytworzonych w jednostce organizacyjnej;</a:t>
            </a:r>
          </a:p>
          <a:p>
            <a:pPr marL="804863" lvl="1" indent="-354013" algn="just" eaLnBrk="1" hangingPunct="1">
              <a:lnSpc>
                <a:spcPct val="120000"/>
              </a:lnSpc>
            </a:pPr>
            <a:r>
              <a:rPr lang="pl-PL" altLang="pl-PL" sz="2400" smtClean="0"/>
              <a:t>przeprowadza </a:t>
            </a:r>
            <a:r>
              <a:rPr lang="pl-PL" altLang="pl-PL" sz="2400" b="1" smtClean="0">
                <a:solidFill>
                  <a:srgbClr val="FF0000"/>
                </a:solidFill>
              </a:rPr>
              <a:t>nie rzadziej niż raz na 5 lat </a:t>
            </a:r>
            <a:r>
              <a:rPr lang="pl-PL" altLang="pl-PL" sz="2400" smtClean="0"/>
              <a:t>przegląd materiałów w celu ustalenia, czy spełniają ustawowe przesłanki ochrony (powyższy przegląd odnosi się wyłącznie do dokumentów niejawnych </a:t>
            </a:r>
            <a:r>
              <a:rPr lang="pl-PL" altLang="pl-PL" sz="2400" b="1" smtClean="0">
                <a:solidFill>
                  <a:srgbClr val="002060"/>
                </a:solidFill>
              </a:rPr>
              <a:t>wytworzonych w danej jednostce</a:t>
            </a:r>
            <a:r>
              <a:rPr lang="pl-PL" altLang="pl-PL" sz="2400" smtClean="0"/>
              <a:t>; istotny jest fakt udokumentowania przedmiotowego przeglądu);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(5/10)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02B442A-6D8A-4BA7-B318-F55586B6258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Definicje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2/3</a:t>
            </a:r>
            <a:r>
              <a:rPr lang="pl-PL" smtClean="0"/>
              <a:t>) 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1475" y="2117725"/>
            <a:ext cx="8324850" cy="3998913"/>
          </a:xfrm>
        </p:spPr>
        <p:txBody>
          <a:bodyPr anchor="ctr"/>
          <a:lstStyle/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Rękojmią zachowania tajemnicy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– jest zdolność osoby do spełnienia ustawowych wymogów dla zapewnienia ochrony informacji niejawnych przed ich nieuprawnionym ujawnieniem, stwierdzona w wyniku przeprowadzenia postępowania sprawdzającego (art. 2 pkt 2).</a:t>
            </a:r>
          </a:p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Zatrudnieniem</a:t>
            </a:r>
            <a:r>
              <a:rPr lang="pl-PL" altLang="pl-PL" b="1" smtClean="0"/>
              <a:t> </a:t>
            </a:r>
            <a:r>
              <a:rPr lang="pl-PL" altLang="pl-PL" smtClean="0"/>
              <a:t>– jest również odpowiednio powołanie, mianowanie lub wyznaczenie (art. 2 pkt 18).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D441C41-F260-4EAA-AB12-0C37081EECD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30</a:t>
            </a:fld>
            <a:endParaRPr kumimoji="0" lang="en-US" altLang="pl-PL" sz="140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887538"/>
            <a:ext cx="8458200" cy="4970462"/>
          </a:xfrm>
        </p:spPr>
        <p:txBody>
          <a:bodyPr/>
          <a:lstStyle/>
          <a:p>
            <a:pPr marL="355600" lvl="1" indent="-266700" algn="just" eaLnBrk="1" hangingPunct="1">
              <a:lnSpc>
                <a:spcPct val="100000"/>
              </a:lnSpc>
            </a:pPr>
            <a:r>
              <a:rPr lang="pl-PL" altLang="pl-PL" sz="2000" smtClean="0"/>
              <a:t>współdziała ze służbami i instytucjami uprawnionymi do prowadzenia poszerzonych postępowań sprawdzających, kontrolnych postępowań sprawdzających oraz postępowań bezpieczeństwa przemysłowego, w szczególności udostępniając funkcjonariuszom, pracownikom albo żołnierzom tych służb i instytucji, po przedstawieniu przez nich pisemnego upoważnienia, pozostające w ich dyspozycji informacje i dokumenty niezbędne do realizacji czynności w ramach tych postępowań;</a:t>
            </a:r>
          </a:p>
          <a:p>
            <a:pPr marL="355600" lvl="1" indent="-266700" algn="just" eaLnBrk="1" hangingPunct="1">
              <a:lnSpc>
                <a:spcPct val="100000"/>
              </a:lnSpc>
            </a:pPr>
            <a:r>
              <a:rPr lang="pl-PL" altLang="pl-PL" sz="2000" smtClean="0"/>
              <a:t>wnioskuje odpowiednio do ABW lub SKW o przeprowadzenie poszerzonego postępowania sprawdzającego (art. 23 ust. 2);</a:t>
            </a:r>
          </a:p>
          <a:p>
            <a:pPr marL="355600" lvl="1" indent="-266700" algn="just" eaLnBrk="1" hangingPunct="1">
              <a:lnSpc>
                <a:spcPct val="100000"/>
              </a:lnSpc>
            </a:pPr>
            <a:r>
              <a:rPr lang="pl-PL" altLang="pl-PL" sz="2000" smtClean="0"/>
              <a:t>wydaje pisemne polecenie przeprowadzenia zwykłego postępowania sprawdzającego (art. 23 ust. 1);</a:t>
            </a:r>
          </a:p>
          <a:p>
            <a:pPr marL="355600" lvl="1" indent="-266700" algn="just" eaLnBrk="1" hangingPunct="1">
              <a:lnSpc>
                <a:spcPct val="100000"/>
              </a:lnSpc>
            </a:pPr>
            <a:r>
              <a:rPr lang="pl-PL" altLang="pl-PL" sz="2000" smtClean="0"/>
              <a:t>wnioskuje </a:t>
            </a:r>
            <a:r>
              <a:rPr lang="pl-PL" altLang="pl-PL" sz="2000" b="1" smtClean="0">
                <a:solidFill>
                  <a:srgbClr val="FF0000"/>
                </a:solidFill>
              </a:rPr>
              <a:t>co najmniej 6 miesięcy</a:t>
            </a:r>
            <a:r>
              <a:rPr lang="pl-PL" altLang="pl-PL" sz="2000" smtClean="0">
                <a:solidFill>
                  <a:srgbClr val="FF0000"/>
                </a:solidFill>
              </a:rPr>
              <a:t> </a:t>
            </a:r>
            <a:r>
              <a:rPr lang="pl-PL" altLang="pl-PL" sz="2000" smtClean="0"/>
              <a:t>przed upływem terminu ważności poświadczenia bezpieczeństwa do właściwego organu o przeprowadzenie kolejnego postępowania sprawdzającego (art. 32 ust. 1);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(6/10)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0A08BFB-8BA8-4DAA-9DC6-0364C69D75B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31</a:t>
            </a:fld>
            <a:endParaRPr kumimoji="0" lang="en-US" altLang="pl-PL" sz="140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951038"/>
            <a:ext cx="8626475" cy="4660900"/>
          </a:xfrm>
        </p:spPr>
        <p:txBody>
          <a:bodyPr/>
          <a:lstStyle/>
          <a:p>
            <a:pPr marL="357188" lvl="1" algn="just" eaLnBrk="1" hangingPunct="1">
              <a:lnSpc>
                <a:spcPct val="100000"/>
              </a:lnSpc>
            </a:pPr>
            <a:r>
              <a:rPr lang="pl-PL" altLang="pl-PL" smtClean="0"/>
              <a:t>informuje w </a:t>
            </a:r>
            <a:r>
              <a:rPr lang="pl-PL" altLang="pl-PL" b="1" smtClean="0">
                <a:solidFill>
                  <a:srgbClr val="FF0000"/>
                </a:solidFill>
              </a:rPr>
              <a:t>terminie 7 dni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organ, który wydał poświadczenie bezpieczeństwa, oraz odpowiednio ABW lub SKW o zatrudnieniu osoby przedstawiającej takie poświadczenie (art. 34 ust. 2);</a:t>
            </a:r>
          </a:p>
          <a:p>
            <a:pPr marL="357188" lvl="1" algn="just" eaLnBrk="1" hangingPunct="1">
              <a:lnSpc>
                <a:spcPct val="100000"/>
              </a:lnSpc>
            </a:pPr>
            <a:r>
              <a:rPr lang="pl-PL" altLang="pl-PL" smtClean="0"/>
              <a:t>wydaje pisemne upoważnienie do dostępu do informacji niejawnych do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</a:t>
            </a:r>
            <a:r>
              <a:rPr lang="pl-PL" altLang="pl-PL" smtClean="0"/>
              <a:t>osobie, która nie posiada poświadczenia bezpieczeństwa (art. 21 ust. 4);</a:t>
            </a:r>
          </a:p>
          <a:p>
            <a:pPr marL="357188" lvl="1" algn="just" eaLnBrk="1" hangingPunct="1">
              <a:lnSpc>
                <a:spcPct val="100000"/>
              </a:lnSpc>
            </a:pPr>
            <a:r>
              <a:rPr lang="pl-PL" altLang="pl-PL" smtClean="0"/>
              <a:t>informuje odpowiednio ABW lub SKW o utworzeniu lub likwidacji kancelarii tajnej, z określeniem klauzuli tajności przetwarzanych w niej informacji niejawnych;</a:t>
            </a:r>
          </a:p>
          <a:p>
            <a:pPr marL="357188" lvl="1" algn="just" eaLnBrk="1" hangingPunct="1">
              <a:lnSpc>
                <a:spcPct val="100000"/>
              </a:lnSpc>
            </a:pPr>
            <a:r>
              <a:rPr lang="pl-PL" altLang="pl-PL" smtClean="0"/>
              <a:t>zatwierdza opracowaną przez pełnomocnika ochrony dokumentację odnoszącą się do obszaru ochrony informacji niejawnych (o której szczegółowo w bloku dotyczącym „Zadań pełnomocnika ochrony”);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(7/10)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8C26511-9051-434A-B2CE-6623101BCF7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32</a:t>
            </a:fld>
            <a:endParaRPr kumimoji="0" lang="en-US" altLang="pl-PL" sz="140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09750"/>
            <a:ext cx="8201025" cy="5048250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  <a:tabLst>
                <a:tab pos="0" algn="l"/>
              </a:tabLst>
            </a:pPr>
            <a:r>
              <a:rPr lang="pl-PL" altLang="pl-PL" sz="2200" b="1" smtClean="0">
                <a:solidFill>
                  <a:srgbClr val="FF0000"/>
                </a:solidFill>
              </a:rPr>
              <a:t>Kierownik jednostki organizacyjnej w przypadku przetwarzania informacji niejawnych w systemach teleinformatycznych:</a:t>
            </a:r>
            <a:endParaRPr lang="pl-PL" altLang="pl-PL" sz="2200" smtClean="0">
              <a:solidFill>
                <a:srgbClr val="FF0000"/>
              </a:solidFill>
            </a:endParaRPr>
          </a:p>
          <a:p>
            <a:pPr marL="531813" lvl="1" indent="-352425" algn="just">
              <a:buFont typeface="Symbol" panose="05050102010706020507" pitchFamily="18" charset="2"/>
              <a:buChar char="-"/>
              <a:tabLst>
                <a:tab pos="0" algn="l"/>
              </a:tabLst>
            </a:pPr>
            <a:r>
              <a:rPr lang="pl-PL" altLang="pl-PL" smtClean="0"/>
              <a:t>udziela akredytacji bezpieczeństwa teleinformatycznego dla    systemu teleinformatycznego przeznaczonego do przetwarzania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przez zatwierdzenie dokumentacji bezpieczeństwa systemu teleinformatycznego (art. 48 ust. 9);</a:t>
            </a:r>
          </a:p>
          <a:p>
            <a:pPr marL="531813" lvl="1" indent="-352425" algn="just">
              <a:buFont typeface="Symbol" panose="05050102010706020507" pitchFamily="18" charset="2"/>
              <a:buChar char="-"/>
              <a:tabLst>
                <a:tab pos="0" algn="l"/>
              </a:tabLst>
            </a:pPr>
            <a:r>
              <a:rPr lang="pl-PL" altLang="pl-PL" smtClean="0"/>
              <a:t>w ciągu </a:t>
            </a:r>
            <a:r>
              <a:rPr lang="pl-PL" altLang="pl-PL" b="1" smtClean="0">
                <a:solidFill>
                  <a:srgbClr val="FF0000"/>
                </a:solidFill>
              </a:rPr>
              <a:t>30 dni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od udzielenia akredytacji, o której mowa powyżej, przekazuje odpowiednio ABW lub SKW dokumentację bezpieczeństwa systemu teleinformatycznego;</a:t>
            </a:r>
          </a:p>
          <a:p>
            <a:pPr marL="531813" lvl="1" indent="-352425" algn="just">
              <a:buFont typeface="Symbol" panose="05050102010706020507" pitchFamily="18" charset="2"/>
              <a:buChar char="-"/>
              <a:tabLst>
                <a:tab pos="0" algn="l"/>
              </a:tabLst>
            </a:pPr>
            <a:r>
              <a:rPr lang="pl-PL" altLang="pl-PL" smtClean="0"/>
              <a:t>akceptuje wyniki procesu szacowania ryzyka dla bezpieczeństwa informacji niejawnych oraz jest odpowiedzialny za właściwą organizację bezpieczeństwa teleinformatycznego (art. 49 ust. 7);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(8/10)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EDB4F10-692D-49E6-9023-68773AC6902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33</a:t>
            </a:fld>
            <a:endParaRPr kumimoji="0" lang="en-US" altLang="pl-PL" sz="140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963" y="1855788"/>
            <a:ext cx="8458200" cy="4975225"/>
          </a:xfrm>
        </p:spPr>
        <p:txBody>
          <a:bodyPr/>
          <a:lstStyle/>
          <a:p>
            <a:pPr marL="531813" lvl="1" indent="-352425" algn="just">
              <a:lnSpc>
                <a:spcPct val="120000"/>
              </a:lnSpc>
            </a:pPr>
            <a:r>
              <a:rPr lang="pl-PL" altLang="pl-PL" smtClean="0"/>
              <a:t>wyznacza</a:t>
            </a:r>
            <a:r>
              <a:rPr lang="pl-PL" altLang="pl-PL" b="1" smtClean="0"/>
              <a:t> </a:t>
            </a:r>
            <a:r>
              <a:rPr lang="pl-PL" altLang="pl-PL" smtClean="0"/>
              <a:t>pracownika lub pracowników pionu ochrony pełniących funkcję </a:t>
            </a:r>
            <a:r>
              <a:rPr lang="pl-PL" altLang="pl-PL" b="1" smtClean="0">
                <a:solidFill>
                  <a:srgbClr val="FF0000"/>
                </a:solidFill>
              </a:rPr>
              <a:t>inspektora bezpieczeństwa teleinformatycznego</a:t>
            </a:r>
            <a:r>
              <a:rPr lang="pl-PL" altLang="pl-PL" smtClean="0"/>
              <a:t>, odpowiedzialnych za weryfikację i bieżącą kontrolę zgodności funkcjonowania systemu teleinformatycznego ze szczególnymi wymaganiami bezpieczeństwa oraz przestrzegania procedur bezpiecznej eksploatacji (art. 52 ust. 1 pkt 1);</a:t>
            </a:r>
          </a:p>
          <a:p>
            <a:pPr marL="531813" lvl="1" indent="-352425" algn="just">
              <a:lnSpc>
                <a:spcPct val="120000"/>
              </a:lnSpc>
            </a:pPr>
            <a:r>
              <a:rPr lang="pl-PL" altLang="pl-PL" smtClean="0"/>
              <a:t>wyznacza osobę lub zespół osób, niepełniących funkcji inspektora bezpieczeństwa teleinformatycznego, odpowiedzialnych za funkcjonowanie systemu teleinformatycznego oraz za przestrzeganie zasad i wymagań bezpieczeństwa przewidzianych dla systemu teleinformatycznego, zwanych </a:t>
            </a:r>
            <a:r>
              <a:rPr lang="pl-PL" altLang="pl-PL" b="1" smtClean="0">
                <a:solidFill>
                  <a:srgbClr val="FF0000"/>
                </a:solidFill>
              </a:rPr>
              <a:t>administratorem systemu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(art. 52 ust. 1 pkt 2).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(9/10)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08DC709-6B62-4521-AB07-40DB6AA09FB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34</a:t>
            </a:fld>
            <a:endParaRPr kumimoji="0" lang="en-US" altLang="pl-PL" sz="14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3" y="1974850"/>
            <a:ext cx="8686800" cy="4883150"/>
          </a:xfrm>
        </p:spPr>
        <p:txBody>
          <a:bodyPr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b="1" smtClean="0">
              <a:solidFill>
                <a:srgbClr val="FF9900"/>
              </a:solidFill>
            </a:endParaRPr>
          </a:p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Ponadto</a:t>
            </a:r>
            <a:r>
              <a:rPr lang="pl-PL" altLang="pl-PL" b="1" smtClean="0">
                <a:solidFill>
                  <a:srgbClr val="FF0000"/>
                </a:solidFill>
              </a:rPr>
              <a:t> kierownik jednostki organizacyjnej </a:t>
            </a:r>
            <a:r>
              <a:rPr lang="pl-PL" altLang="pl-PL" smtClean="0"/>
              <a:t>organizującej system odpowiada za opracowanie oraz przekazanie odpowiednio ABW lub SKW dokumentacji bezpieczeństwa systemu teleinformatycznego </a:t>
            </a:r>
            <a:br>
              <a:rPr lang="pl-PL" altLang="pl-PL" smtClean="0"/>
            </a:br>
            <a:r>
              <a:rPr lang="pl-PL" altLang="pl-PL" smtClean="0"/>
              <a:t>w przypadku gdy system ten będzie funkcjonował </a:t>
            </a:r>
            <a:r>
              <a:rPr lang="pl-PL" altLang="pl-PL" b="1" smtClean="0">
                <a:solidFill>
                  <a:srgbClr val="FF0000"/>
                </a:solidFill>
              </a:rPr>
              <a:t>w więcej niż jednej jednostce organizacyjnej </a:t>
            </a:r>
            <a:r>
              <a:rPr lang="pl-PL" altLang="pl-PL" smtClean="0"/>
              <a:t>(art. 49 ust. 6).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(10/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Odpowiedzialność kierownika jednostki organizacyjnej.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Uprawnienia dostępowe kierownika jednostki organizacyjnej.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Możliwość wykonywania zadań kierownika jednostki wyłącznie na podstawie pisemnego upoważnienia i w jego imieniu.</a:t>
            </a:r>
          </a:p>
        </p:txBody>
      </p:sp>
      <p:sp>
        <p:nvSpPr>
          <p:cNvPr id="40964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F9913D6-24CB-4233-B5DD-0F650718BDE3}" type="slidenum">
              <a:rPr kumimoji="0" lang="en-US" altLang="pl-PL" sz="1400">
                <a:solidFill>
                  <a:srgbClr val="002060"/>
                </a:solidFill>
              </a:rPr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35</a:t>
            </a:fld>
            <a:endParaRPr kumimoji="0" lang="en-US" altLang="pl-PL" sz="14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41ACAC2-65B4-41D3-880E-E7DA04ED78D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 smtClean="0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Definicje (3/3) 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09575" y="2239963"/>
            <a:ext cx="8181975" cy="4305300"/>
          </a:xfrm>
        </p:spPr>
        <p:txBody>
          <a:bodyPr anchor="ctr"/>
          <a:lstStyle/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Dokumentem</a:t>
            </a:r>
            <a:r>
              <a:rPr lang="pl-PL" altLang="pl-PL" smtClean="0">
                <a:solidFill>
                  <a:srgbClr val="FFD495"/>
                </a:solidFill>
              </a:rPr>
              <a:t> </a:t>
            </a:r>
            <a:r>
              <a:rPr lang="pl-PL" altLang="pl-PL" smtClean="0"/>
              <a:t>– jest każda utrwalona informacja niejawna (art. 2 pkt 3).</a:t>
            </a:r>
          </a:p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Materiałem</a:t>
            </a:r>
            <a:r>
              <a:rPr lang="pl-PL" altLang="pl-PL" b="1" smtClean="0">
                <a:solidFill>
                  <a:srgbClr val="FFCC66"/>
                </a:solidFill>
              </a:rPr>
              <a:t> </a:t>
            </a:r>
            <a:r>
              <a:rPr lang="pl-PL" altLang="pl-PL" smtClean="0"/>
              <a:t>– jest dokument lub przedmiot albo dowolna ich część, chronione jako informacja niejawna, a zwłaszcza urządzenie, wyposażenie lub broń wyprodukowane albo będące w trakcie produkcji, a także składnik użyty do ich wytworzenia (art. 2 pkt 4).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8613" y="2219325"/>
            <a:ext cx="8458200" cy="461010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Kryterium podziału klauzul tajności związane jest z pojęciem </a:t>
            </a:r>
            <a:r>
              <a:rPr lang="pl-PL" altLang="pl-PL" b="1" smtClean="0">
                <a:solidFill>
                  <a:srgbClr val="FF0000"/>
                </a:solidFill>
              </a:rPr>
              <a:t>szkody</a:t>
            </a:r>
            <a:r>
              <a:rPr lang="pl-PL" altLang="pl-PL" smtClean="0"/>
              <a:t>, jaką ujawnienie informacji niejawnych mogłoby przynieść dla bezpieczeństwa i interesów RP.</a:t>
            </a:r>
          </a:p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przypadku informacji niejawnych o klauzulach „ściśle tajne”, „tajne” i „poufne” </a:t>
            </a:r>
            <a:r>
              <a:rPr lang="pl-PL" altLang="pl-PL" b="1" smtClean="0">
                <a:solidFill>
                  <a:srgbClr val="FF0000"/>
                </a:solidFill>
              </a:rPr>
              <a:t>muszą być spełnione łącznie dwie przesłanki:</a:t>
            </a:r>
          </a:p>
          <a:p>
            <a:pPr marL="531813" lvl="1" indent="-352425" algn="just">
              <a:lnSpc>
                <a:spcPct val="10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400" smtClean="0"/>
              <a:t>nieuprawnione ujawnienie tych informacji </a:t>
            </a:r>
            <a:r>
              <a:rPr lang="pl-PL" altLang="pl-PL" sz="2400" b="1" smtClean="0">
                <a:solidFill>
                  <a:srgbClr val="FF0000"/>
                </a:solidFill>
              </a:rPr>
              <a:t>musi zagrażać</a:t>
            </a:r>
            <a:r>
              <a:rPr lang="pl-PL" altLang="pl-PL" sz="2400" smtClean="0">
                <a:solidFill>
                  <a:srgbClr val="FF0000"/>
                </a:solidFill>
              </a:rPr>
              <a:t> </a:t>
            </a:r>
            <a:r>
              <a:rPr lang="pl-PL" altLang="pl-PL" sz="2400" smtClean="0"/>
              <a:t>wymienionym enumeratywnie (zróżnicowanym adekwatnie do klauzuli) dobrom;</a:t>
            </a:r>
          </a:p>
          <a:p>
            <a:pPr marL="531813" lvl="1" indent="-352425" algn="just">
              <a:lnSpc>
                <a:spcPct val="10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400" smtClean="0"/>
              <a:t>nieuprawnione ujawnienie tych informacji spowoduje dla RP – w przypadku informacji „ściśle tajnych” – </a:t>
            </a:r>
            <a:r>
              <a:rPr lang="pl-PL" altLang="pl-PL" sz="2400" b="1" smtClean="0">
                <a:solidFill>
                  <a:srgbClr val="FF0000"/>
                </a:solidFill>
              </a:rPr>
              <a:t>szkodę wyjątkowo poważną</a:t>
            </a:r>
            <a:r>
              <a:rPr lang="pl-PL" altLang="pl-PL" sz="2400" smtClean="0"/>
              <a:t>, „tajnych” – </a:t>
            </a:r>
            <a:r>
              <a:rPr lang="pl-PL" altLang="pl-PL" sz="2400" b="1" smtClean="0">
                <a:solidFill>
                  <a:srgbClr val="FF0000"/>
                </a:solidFill>
              </a:rPr>
              <a:t>szkodę poważną</a:t>
            </a:r>
            <a:r>
              <a:rPr lang="pl-PL" altLang="pl-PL" sz="2400" smtClean="0"/>
              <a:t>,</a:t>
            </a:r>
            <a:r>
              <a:rPr lang="pl-PL" altLang="pl-PL" sz="2400" b="1" i="1" smtClean="0"/>
              <a:t> </a:t>
            </a:r>
            <a:r>
              <a:rPr lang="pl-PL" altLang="pl-PL" sz="2400" smtClean="0"/>
              <a:t>„poufnych” – </a:t>
            </a:r>
            <a:r>
              <a:rPr lang="pl-PL" altLang="pl-PL" sz="2400" b="1" smtClean="0">
                <a:solidFill>
                  <a:srgbClr val="FF0000"/>
                </a:solidFill>
              </a:rPr>
              <a:t>szkodę.</a:t>
            </a:r>
          </a:p>
        </p:txBody>
      </p:sp>
      <p:sp>
        <p:nvSpPr>
          <p:cNvPr id="10243" name="Symbol zastępczy numeru slajdu 2"/>
          <p:cNvSpPr txBox="1">
            <a:spLocks noGrp="1"/>
          </p:cNvSpPr>
          <p:nvPr/>
        </p:nvSpPr>
        <p:spPr bwMode="auto">
          <a:xfrm>
            <a:off x="710565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ACF9F89-08BD-4C14-84F8-8E0AC7439D78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/>
          </a:p>
        </p:txBody>
      </p:sp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1401763" y="909638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Klasyfikowanie informacji niejawnych (1/14)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46B0467-D755-4AAF-B696-AEF756449BD5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 smtClean="0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Klasyfikowanie informacji niejawnych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2/</a:t>
            </a:r>
            <a:r>
              <a:rPr lang="pl-PL" smtClean="0"/>
              <a:t>14) 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232025"/>
            <a:ext cx="8372475" cy="4278313"/>
          </a:xfrm>
        </p:spPr>
        <p:txBody>
          <a:bodyPr anchor="ctr"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  <a:tabLst>
                <a:tab pos="531813" algn="l"/>
              </a:tabLst>
            </a:pPr>
            <a:r>
              <a:rPr lang="pl-PL" altLang="pl-PL" smtClean="0"/>
              <a:t>Informacjom niejawnym nadaje się</a:t>
            </a:r>
            <a:r>
              <a:rPr lang="pl-PL" altLang="pl-PL" b="1" smtClean="0">
                <a:solidFill>
                  <a:srgbClr val="FFCC66"/>
                </a:solidFill>
              </a:rPr>
              <a:t> </a:t>
            </a:r>
            <a:r>
              <a:rPr lang="pl-PL" altLang="pl-PL" smtClean="0"/>
              <a:t>klauzulę</a:t>
            </a:r>
            <a:r>
              <a:rPr lang="pl-PL" altLang="pl-PL" b="1" smtClean="0">
                <a:solidFill>
                  <a:srgbClr val="FFCC66"/>
                </a:solidFill>
              </a:rPr>
              <a:t> </a:t>
            </a:r>
            <a:r>
              <a:rPr lang="pl-PL" altLang="pl-PL" b="1" smtClean="0">
                <a:solidFill>
                  <a:srgbClr val="FF0000"/>
                </a:solidFill>
              </a:rPr>
              <a:t>„ściśle tajne” („00”)</a:t>
            </a:r>
            <a:r>
              <a:rPr lang="pl-PL" altLang="pl-PL" smtClean="0"/>
              <a:t>, jeżeli ich nieuprawnione ujawnienie spowoduje </a:t>
            </a:r>
            <a:r>
              <a:rPr lang="pl-PL" altLang="pl-PL" b="1" i="1" u="sng" smtClean="0">
                <a:solidFill>
                  <a:srgbClr val="002060"/>
                </a:solidFill>
              </a:rPr>
              <a:t>wyjątkowo poważną szkodę</a:t>
            </a:r>
            <a:r>
              <a:rPr lang="pl-PL" altLang="pl-PL" smtClean="0">
                <a:solidFill>
                  <a:srgbClr val="FF9900"/>
                </a:solidFill>
              </a:rPr>
              <a:t> </a:t>
            </a:r>
            <a:r>
              <a:rPr lang="pl-PL" altLang="pl-PL" smtClean="0"/>
              <a:t>dla RP przez to, że:</a:t>
            </a:r>
          </a:p>
          <a:p>
            <a:pPr marL="531813" lvl="1" indent="-352425" algn="just" eaLnBrk="1" hangingPunct="1">
              <a:lnSpc>
                <a:spcPct val="120000"/>
              </a:lnSpc>
              <a:buFont typeface="Wingdings" panose="05000000000000000000" pitchFamily="2" charset="2"/>
              <a:buAutoNum type="arabicParenR"/>
              <a:tabLst>
                <a:tab pos="531813" algn="l"/>
              </a:tabLst>
            </a:pPr>
            <a:r>
              <a:rPr lang="pl-PL" altLang="pl-PL" sz="2400" smtClean="0"/>
              <a:t>zagrozi niepodległości, suwerenności lub integralności</a:t>
            </a:r>
            <a:br>
              <a:rPr lang="pl-PL" altLang="pl-PL" sz="2400" smtClean="0"/>
            </a:br>
            <a:r>
              <a:rPr lang="pl-PL" altLang="pl-PL" sz="2400" smtClean="0"/>
              <a:t>terytorialnej RP;</a:t>
            </a:r>
          </a:p>
          <a:p>
            <a:pPr marL="531813" lvl="1" indent="-352425" algn="just" eaLnBrk="1" hangingPunct="1">
              <a:lnSpc>
                <a:spcPct val="120000"/>
              </a:lnSpc>
              <a:buFont typeface="Wingdings" panose="05000000000000000000" pitchFamily="2" charset="2"/>
              <a:buAutoNum type="arabicParenR"/>
              <a:tabLst>
                <a:tab pos="531813" algn="l"/>
              </a:tabLst>
            </a:pPr>
            <a:r>
              <a:rPr lang="pl-PL" altLang="pl-PL" sz="2400" smtClean="0"/>
              <a:t>zagrozi bezpieczeństwu wewnętrznemu lub porządkowi konstytucyjnemu RP;</a:t>
            </a:r>
          </a:p>
          <a:p>
            <a:pPr marL="531813" lvl="1" indent="-352425" algn="just" eaLnBrk="1" hangingPunct="1">
              <a:lnSpc>
                <a:spcPct val="120000"/>
              </a:lnSpc>
              <a:buFont typeface="Wingdings" panose="05000000000000000000" pitchFamily="2" charset="2"/>
              <a:buAutoNum type="arabicParenR"/>
              <a:tabLst>
                <a:tab pos="531813" algn="l"/>
              </a:tabLst>
            </a:pPr>
            <a:r>
              <a:rPr lang="pl-PL" altLang="pl-PL" sz="2400" smtClean="0"/>
              <a:t>zagrozi sojuszowi lub pozycji międzynarodowej RP;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7C90B00-9246-4591-9C95-CEB2492F302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 smtClean="0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Klasyfikowanie informacji niejawnych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3/</a:t>
            </a:r>
            <a:r>
              <a:rPr lang="pl-PL" smtClean="0"/>
              <a:t>14)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4350" y="2230438"/>
            <a:ext cx="8382000" cy="4254500"/>
          </a:xfrm>
        </p:spPr>
        <p:txBody>
          <a:bodyPr anchor="ctr"/>
          <a:lstStyle/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AutoNum type="arabicParenR" startAt="4"/>
            </a:pPr>
            <a:r>
              <a:rPr lang="pl-PL" altLang="pl-PL" smtClean="0"/>
              <a:t>osłabi gotowość obronną RP;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AutoNum type="arabicParenR" startAt="4"/>
            </a:pPr>
            <a:r>
              <a:rPr lang="pl-PL" altLang="pl-PL" smtClean="0"/>
              <a:t>doprowadzi lub może doprowadzić do identyfikacji funkcjonariuszy, żołnierzy lub pracowników służb odpowiedzialnych za realizację zadań wywiadu lub kontrwywiadu, którzy wykonają czynności operacyjno-rozpoznawcze, jeżeli zagrozi to bezpieczeństwu wykonywanych czynności lub może doprowadzić do identyfikacji osób udzielających im pomocy w tym zakresie;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2D90CF4-D079-4A2E-82AD-0EE72ECC78A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 smtClean="0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Klasyfikowanie informacji niejawnych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4/</a:t>
            </a:r>
            <a:r>
              <a:rPr lang="pl-PL" smtClean="0"/>
              <a:t>14)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235450"/>
          </a:xfrm>
        </p:spPr>
        <p:txBody>
          <a:bodyPr/>
          <a:lstStyle/>
          <a:p>
            <a:pPr marL="457200" indent="-457200"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AutoNum type="arabicParenR" startAt="6"/>
            </a:pPr>
            <a:r>
              <a:rPr lang="pl-PL" altLang="pl-PL" smtClean="0"/>
              <a:t>zagrozi lub może zagrozić życiu lub zdrowiu funkcjonariuszy, żołnierzy lub pracowników, którzy wykonują czynności operacyjno-rozpoznawcze, lub osób udzielających im pomocy w tym zakresie;</a:t>
            </a:r>
          </a:p>
          <a:p>
            <a:pPr marL="457200" indent="-457200"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AutoNum type="arabicParenR" startAt="6"/>
            </a:pPr>
            <a:r>
              <a:rPr lang="pl-PL" altLang="pl-PL" smtClean="0"/>
              <a:t>zagrozi lub może zagrozić życiu lub zdrowiu świadków koronnych lub osób dla nich najbliższych, osób, którym udzielono środków ochrony i pomocy przewidzianych </a:t>
            </a:r>
            <a:br>
              <a:rPr lang="pl-PL" altLang="pl-PL" smtClean="0"/>
            </a:br>
            <a:r>
              <a:rPr lang="pl-PL" altLang="pl-PL" smtClean="0"/>
              <a:t>w ustawie z dnia 28 listopada 2014 r. o ochronie i pomocy dla pokrzywdzonego i świadka, albo świadków, o których mowa </a:t>
            </a:r>
            <a:br>
              <a:rPr lang="pl-PL" altLang="pl-PL" smtClean="0"/>
            </a:br>
            <a:r>
              <a:rPr lang="pl-PL" altLang="pl-PL" smtClean="0"/>
              <a:t>w art. 184 ustawy z dnia 6 czerwca 1997 r. – kodeks postępowania karnego lub osób dla nich najbliższych.</a:t>
            </a:r>
          </a:p>
          <a:p>
            <a:pPr marL="457200" indent="-457200"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(art. 5 ust. 1).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B903438-848A-41FE-A795-A45E29806C5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 smtClean="0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Klasyfikowanie informacji niejawnych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5/</a:t>
            </a:r>
            <a:r>
              <a:rPr lang="pl-PL" smtClean="0"/>
              <a:t>14)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32038"/>
            <a:ext cx="8458200" cy="4525962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  <a:tabLst>
                <a:tab pos="531813" algn="l"/>
              </a:tabLst>
            </a:pPr>
            <a:r>
              <a:rPr lang="pl-PL" altLang="pl-PL" smtClean="0"/>
              <a:t>Informacjom niejawnym nadaje się klauzulę </a:t>
            </a:r>
            <a:r>
              <a:rPr lang="pl-PL" altLang="pl-PL" b="1" smtClean="0">
                <a:solidFill>
                  <a:srgbClr val="FF0000"/>
                </a:solidFill>
              </a:rPr>
              <a:t>„tajne” („0”)</a:t>
            </a:r>
            <a:r>
              <a:rPr lang="pl-PL" altLang="pl-PL" b="1" smtClean="0"/>
              <a:t>,</a:t>
            </a:r>
            <a:r>
              <a:rPr lang="pl-PL" altLang="pl-PL" smtClean="0"/>
              <a:t> jeżeli ich nieuprawnione ujawnienie spowoduje </a:t>
            </a:r>
            <a:r>
              <a:rPr lang="pl-PL" altLang="pl-PL" b="1" i="1" u="sng" smtClean="0">
                <a:solidFill>
                  <a:srgbClr val="002060"/>
                </a:solidFill>
              </a:rPr>
              <a:t>poważną szkodę</a:t>
            </a:r>
            <a:r>
              <a:rPr lang="pl-PL" altLang="pl-PL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dla RP przez to, że:</a:t>
            </a:r>
          </a:p>
          <a:p>
            <a:pPr marL="531813" lvl="1" indent="-352425" algn="just">
              <a:lnSpc>
                <a:spcPct val="120000"/>
              </a:lnSpc>
              <a:buFont typeface="Wingdings" panose="05000000000000000000" pitchFamily="2" charset="2"/>
              <a:buAutoNum type="arabicParenR"/>
              <a:tabLst>
                <a:tab pos="531813" algn="l"/>
              </a:tabLst>
            </a:pPr>
            <a:r>
              <a:rPr lang="pl-PL" altLang="pl-PL" sz="2400" smtClean="0"/>
              <a:t>uniemożliwi realizację zadań związanych z ochroną suwerenności lub porządku konstytucyjnego RP;</a:t>
            </a:r>
          </a:p>
          <a:p>
            <a:pPr marL="531813" lvl="1" indent="-352425" algn="just">
              <a:lnSpc>
                <a:spcPct val="120000"/>
              </a:lnSpc>
              <a:buFont typeface="Wingdings" panose="05000000000000000000" pitchFamily="2" charset="2"/>
              <a:buAutoNum type="arabicParenR"/>
              <a:tabLst>
                <a:tab pos="531813" algn="l"/>
              </a:tabLst>
            </a:pPr>
            <a:r>
              <a:rPr lang="pl-PL" altLang="pl-PL" sz="2400" smtClean="0"/>
              <a:t>pogorszy stosunki RP z innymi państwami lub organizacjami międzynarodowymi;</a:t>
            </a:r>
          </a:p>
          <a:p>
            <a:pPr marL="531813" lvl="1" indent="-352425" algn="just">
              <a:lnSpc>
                <a:spcPct val="120000"/>
              </a:lnSpc>
              <a:buFont typeface="Wingdings" panose="05000000000000000000" pitchFamily="2" charset="2"/>
              <a:buAutoNum type="arabicParenR"/>
              <a:tabLst>
                <a:tab pos="531813" algn="l"/>
              </a:tabLst>
            </a:pPr>
            <a:r>
              <a:rPr lang="pl-PL" altLang="pl-PL" sz="2400" smtClean="0"/>
              <a:t>zakłóci przygotowania obronne państwa lub funkcjonowanie Sił Zbrojnych RP;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40000"/>
          </a:spcBef>
          <a:spcAft>
            <a:spcPct val="0"/>
          </a:spcAft>
          <a:buClr>
            <a:srgbClr val="CCFFFF"/>
          </a:buClr>
          <a:buSzPct val="75000"/>
          <a:buFont typeface="Wingdings" pitchFamily="2" charset="2"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40000"/>
          </a:spcBef>
          <a:spcAft>
            <a:spcPct val="0"/>
          </a:spcAft>
          <a:buClr>
            <a:srgbClr val="CCFFFF"/>
          </a:buClr>
          <a:buSzPct val="75000"/>
          <a:buFont typeface="Wingdings" pitchFamily="2" charset="2"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10248</TotalTime>
  <Words>2583</Words>
  <Application>Microsoft Office PowerPoint</Application>
  <PresentationFormat>Pokaz na ekranie (4:3)</PresentationFormat>
  <Paragraphs>175</Paragraphs>
  <Slides>35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35</vt:i4>
      </vt:variant>
    </vt:vector>
  </HeadingPairs>
  <TitlesOfParts>
    <vt:vector size="42" baseType="lpstr">
      <vt:lpstr>Times New Roman</vt:lpstr>
      <vt:lpstr>Arial</vt:lpstr>
      <vt:lpstr>Wingdings</vt:lpstr>
      <vt:lpstr>Monotype Sorts</vt:lpstr>
      <vt:lpstr>Tahoma</vt:lpstr>
      <vt:lpstr>Symbol</vt:lpstr>
      <vt:lpstr>BBŁiI - pl</vt:lpstr>
      <vt:lpstr>ORGANIZACJA SYSTEMU OCHRONY  INFORMACJI NIEJAWNYCH RP </vt:lpstr>
      <vt:lpstr>Definicje (1/3)</vt:lpstr>
      <vt:lpstr>Definicje (2/3) </vt:lpstr>
      <vt:lpstr>Definicje (3/3) </vt:lpstr>
      <vt:lpstr>Prezentacja programu PowerPoint</vt:lpstr>
      <vt:lpstr>Klasyfikowanie informacji niejawnych (2/14) </vt:lpstr>
      <vt:lpstr>Klasyfikowanie informacji niejawnych (3/14) </vt:lpstr>
      <vt:lpstr>Klasyfikowanie informacji niejawnych (4/14)</vt:lpstr>
      <vt:lpstr>Klasyfikowanie informacji niejawnych (5/14)</vt:lpstr>
      <vt:lpstr>Klasyfikowanie informacji niejawnych (6/14)</vt:lpstr>
      <vt:lpstr>Klasyfikowanie informacji niejawnych (7/14)</vt:lpstr>
      <vt:lpstr>Klasyfikowanie informacji niejawnych (8/14)</vt:lpstr>
      <vt:lpstr>Klasyfikowanie informacji niejawnych (9/14)</vt:lpstr>
      <vt:lpstr>Klasyfikowanie informacji niejawnych (10/14) </vt:lpstr>
      <vt:lpstr>Klasyfikowanie informacji niejawnych (11/14)</vt:lpstr>
      <vt:lpstr>Klasyfikowanie informacji niejawnych (12/14)</vt:lpstr>
      <vt:lpstr>Klasyfikowanie informacji niejawnych (13/14)</vt:lpstr>
      <vt:lpstr>Klasyfikowanie informacji niejawnych (14/14)</vt:lpstr>
      <vt:lpstr>Ochrona informacji niejawnych</vt:lpstr>
      <vt:lpstr>Okresy ochronne a okresy przechowywania  informacji niejawnych</vt:lpstr>
      <vt:lpstr>Okres ochronny</vt:lpstr>
      <vt:lpstr>Archiwizowanie i brakowanie materiałów niejawnych – jednostki państwowe (1/2)</vt:lpstr>
      <vt:lpstr>Archiwizowanie i brakowanie materiałów niejawnych – jednostki państwowe (2/2)</vt:lpstr>
      <vt:lpstr>Brakowanie materiałów niejawnych – przedsiębiorcy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292</cp:revision>
  <cp:lastPrinted>1999-06-07T07:49:35Z</cp:lastPrinted>
  <dcterms:created xsi:type="dcterms:W3CDTF">1999-03-01T08:43:28Z</dcterms:created>
  <dcterms:modified xsi:type="dcterms:W3CDTF">2026-01-16T09:36:27Z</dcterms:modified>
</cp:coreProperties>
</file>