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257" r:id="rId2"/>
    <p:sldId id="311" r:id="rId3"/>
    <p:sldId id="318" r:id="rId4"/>
    <p:sldId id="321" r:id="rId5"/>
    <p:sldId id="316" r:id="rId6"/>
    <p:sldId id="314" r:id="rId7"/>
    <p:sldId id="313" r:id="rId8"/>
    <p:sldId id="326" r:id="rId9"/>
    <p:sldId id="328" r:id="rId10"/>
    <p:sldId id="332" r:id="rId11"/>
    <p:sldId id="370" r:id="rId12"/>
    <p:sldId id="372" r:id="rId13"/>
    <p:sldId id="373" r:id="rId14"/>
    <p:sldId id="375" r:id="rId15"/>
    <p:sldId id="374" r:id="rId16"/>
    <p:sldId id="379" r:id="rId17"/>
    <p:sldId id="378" r:id="rId18"/>
    <p:sldId id="380" r:id="rId19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8" autoAdjust="0"/>
    <p:restoredTop sz="97755" autoAdjust="0"/>
  </p:normalViewPr>
  <p:slideViewPr>
    <p:cSldViewPr snapToGrid="0">
      <p:cViewPr varScale="1">
        <p:scale>
          <a:sx n="80" d="100"/>
          <a:sy n="80" d="100"/>
        </p:scale>
        <p:origin x="116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08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5977523-A85C-4C2E-A6E0-0FBBD9D282D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0206CF6-CA42-4B01-8CE4-552DA9B157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8925AC8-D4BE-4A1A-9763-5EC1E7445DDF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anose="05000000000000000000" pitchFamily="2" charset="2"/>
              <a:buNone/>
            </a:pPr>
            <a:fld id="{A91B4B4B-5C18-4E34-9E21-FEF8031586CC}" type="slidenum">
              <a:rPr kumimoji="0" lang="pl-PL" altLang="pl-PL">
                <a:latin typeface="Arial" panose="020B0604020202020204" pitchFamily="34" charset="0"/>
              </a:rPr>
              <a:pPr algn="r" eaLnBrk="1" hangingPunct="1"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</a:pPr>
              <a:t>16</a:t>
            </a:fld>
            <a:endParaRPr kumimoji="0" lang="pl-PL" altLang="pl-PL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630738"/>
            <a:ext cx="54832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685800" y="4632325"/>
            <a:ext cx="5483225" cy="43862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l-PL" altLang="pl-PL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2B8F3CC9-4FA1-499B-8EF8-B340FA733E3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690F687F-7780-461F-8A81-C4BBA6D801C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634700664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AD165-5C21-4F80-A0E5-4F31D6F9260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2F190-2F3A-4A30-90CA-57E0115DC55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124769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20432-6861-4B21-ADA4-4D346481079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BDB5-7BF1-4E27-9A76-66EB59267C4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88793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2837A-B0BF-4D1D-A9AB-AE32D4F68EC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ACC64-5BFF-41B8-855A-9604F5FF4BB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88359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5ED4D-BB32-458C-A465-58632C968C7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7EEB6-9E4D-4D67-868F-06695F14393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861091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096E8-1B39-47A6-B57E-CBAEC93C923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319A8-D7DE-4592-8304-0843349A9A2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872146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0210-BCB7-42BA-8546-861C1D06099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0B70-DACE-4878-8615-8C50CD546B7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639375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73844-59C5-4A21-9F34-64E8A220EDB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EE08A-C49C-4015-8AD8-D2E6A86F5BB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599770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03B79-1392-4DB6-9048-1EB125410E8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A0F89-C8C3-43A2-97AE-6BD56AB6818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663812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9BC7D-9812-46D9-B292-2AD2BE279D1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96F53-69C3-4A65-BA8E-BF1F25DB261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766547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7F25C-18A4-4056-A3F3-B669AD7B38C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4082E-1125-4974-9993-343927C8EF5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08929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Kliknij</a:t>
            </a:r>
            <a:r>
              <a:rPr lang="en-US" dirty="0" smtClean="0"/>
              <a:t>, </a:t>
            </a:r>
            <a:r>
              <a:rPr lang="en-US" dirty="0" err="1" smtClean="0"/>
              <a:t>aby</a:t>
            </a:r>
            <a:r>
              <a:rPr lang="en-US" dirty="0" smtClean="0"/>
              <a:t> </a:t>
            </a:r>
            <a:r>
              <a:rPr lang="en-US" dirty="0" err="1" smtClean="0"/>
              <a:t>edytować</a:t>
            </a:r>
            <a:r>
              <a:rPr lang="en-US" dirty="0" smtClean="0"/>
              <a:t> style </a:t>
            </a:r>
            <a:r>
              <a:rPr lang="en-US" dirty="0" err="1" smtClean="0"/>
              <a:t>tekstu</a:t>
            </a:r>
            <a:r>
              <a:rPr lang="en-US" dirty="0" smtClean="0"/>
              <a:t> z </a:t>
            </a:r>
            <a:r>
              <a:rPr lang="en-US" dirty="0" err="1" smtClean="0"/>
              <a:t>Wzorca</a:t>
            </a:r>
            <a:endParaRPr lang="en-US" dirty="0" smtClean="0"/>
          </a:p>
          <a:p>
            <a:pPr lvl="1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poziom</a:t>
            </a:r>
            <a:endParaRPr lang="en-US" dirty="0" smtClean="0"/>
          </a:p>
          <a:p>
            <a:pPr lvl="2"/>
            <a:r>
              <a:rPr lang="en-US" dirty="0" err="1" smtClean="0"/>
              <a:t>Trzeci</a:t>
            </a:r>
            <a:r>
              <a:rPr lang="en-US" dirty="0" smtClean="0"/>
              <a:t> </a:t>
            </a:r>
            <a:r>
              <a:rPr lang="en-US" dirty="0" err="1" smtClean="0"/>
              <a:t>poziom</a:t>
            </a:r>
            <a:endParaRPr lang="en-US" dirty="0" smtClean="0"/>
          </a:p>
          <a:p>
            <a:pPr lvl="3"/>
            <a:r>
              <a:rPr lang="en-US" dirty="0" err="1" smtClean="0"/>
              <a:t>Czwarty</a:t>
            </a:r>
            <a:r>
              <a:rPr lang="en-US" dirty="0" smtClean="0"/>
              <a:t> </a:t>
            </a:r>
            <a:r>
              <a:rPr lang="en-US" dirty="0" err="1" smtClean="0"/>
              <a:t>poziom</a:t>
            </a:r>
            <a:endParaRPr lang="en-US" dirty="0" smtClean="0"/>
          </a:p>
          <a:p>
            <a:pPr lvl="4"/>
            <a:r>
              <a:rPr lang="en-US" dirty="0" err="1" smtClean="0"/>
              <a:t>Piąty</a:t>
            </a:r>
            <a:r>
              <a:rPr lang="en-US" dirty="0" smtClean="0"/>
              <a:t> </a:t>
            </a:r>
            <a:r>
              <a:rPr lang="en-US" dirty="0" err="1" smtClean="0"/>
              <a:t>poziom</a:t>
            </a:r>
            <a:endParaRPr lang="en-US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chemeClr val="tx1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0B183E9D-709A-4D8B-985E-9A946D64889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739B560-AB38-46B1-A312-82AC881A746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4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60000"/>
        <a:buFont typeface="Wingdings" panose="05000000000000000000" pitchFamily="2" charset="2"/>
        <a:buChar char="q"/>
        <a:defRPr kumimoji="1" sz="2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50000"/>
        <a:buFont typeface="Monotype Sorts"/>
        <a:buChar char="n"/>
        <a:defRPr kumimoji="1" sz="16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itchFamily="18" charset="0"/>
          <a:cs typeface="Times New Roman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CC0D59F-D132-4AEC-9359-4934DF82DB0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0813" y="2085975"/>
            <a:ext cx="8743950" cy="25971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PODSTAWOWE ELEMENTY SYSTEMU OCHRONY INFORMACJI NIEJAWNYCH RP</a:t>
            </a:r>
            <a:r>
              <a:rPr lang="pl-PL" sz="1700" b="1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0093FB5-C75B-4D47-ADBE-F14BF2FD3E3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15363" name="Prostokąt 2"/>
          <p:cNvSpPr>
            <a:spLocks noChangeArrowheads="1"/>
          </p:cNvSpPr>
          <p:nvPr/>
        </p:nvSpPr>
        <p:spPr bwMode="auto">
          <a:xfrm>
            <a:off x="552450" y="1947863"/>
            <a:ext cx="790575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tabLst>
                <a:tab pos="271463" algn="l"/>
              </a:tabLst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71463" indent="-271463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tabLst>
                <a:tab pos="271463" algn="l"/>
              </a:tabLst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tabLst>
                <a:tab pos="271463" algn="l"/>
              </a:tabLst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tabLst>
                <a:tab pos="271463" algn="l"/>
              </a:tabLst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1" algn="just" eaLnBrk="1" hangingPunct="1">
              <a:lnSpc>
                <a:spcPct val="120000"/>
              </a:lnSpc>
              <a:spcBef>
                <a:spcPct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pl-PL" altLang="pl-PL" b="1">
                <a:solidFill>
                  <a:srgbClr val="FF0000"/>
                </a:solidFill>
              </a:rPr>
              <a:t>Funkcjonowanie kancelarii tajnej </a:t>
            </a:r>
            <a:r>
              <a:rPr lang="pl-PL" altLang="pl-PL"/>
              <a:t>- wyodrębnionej komórki organizacyjnej w zakresie ochrony informacji niejawnych, podległej pełnomocnikowi ochrony, obsługiwanej przez pracowników pionu ochrony, odpowiedzialnej za właściwe rejestrowanie, przechowywanie, obieg i wydawanie materiałów uprawnionym osobom. </a:t>
            </a:r>
            <a:r>
              <a:rPr lang="pl-PL" altLang="pl-PL" b="1">
                <a:solidFill>
                  <a:srgbClr val="002060"/>
                </a:solidFill>
              </a:rPr>
              <a:t>Kancelarię tajną tworzy kierownik jednostki organizacyjnej w przypadku przetwarzania informacji niejawnych oznaczonych klauzulami „tajne” lub „ściśle tajne” i zatrudnia jej kierownika.</a:t>
            </a:r>
          </a:p>
          <a:p>
            <a:pPr lvl="1" algn="just" eaLnBrk="1" hangingPunct="1">
              <a:lnSpc>
                <a:spcPct val="120000"/>
              </a:lnSpc>
              <a:spcBef>
                <a:spcPct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pl-PL" altLang="pl-PL" b="1">
                <a:solidFill>
                  <a:srgbClr val="FF0000"/>
                </a:solidFill>
              </a:rPr>
              <a:t>Przetwarzanie informacji niejawnych w systemach teleinformatycznych.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584325" y="1073150"/>
            <a:ext cx="6838950" cy="636588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Przesłanki do utworzenia pionu ochrony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2BA0416-05CD-4DB8-99C4-515F30B9A15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414338" y="2192338"/>
            <a:ext cx="8296275" cy="40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271463" indent="-271463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tabLst>
                <a:tab pos="271463" algn="l"/>
              </a:tabLst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tabLst>
                <a:tab pos="271463" algn="l"/>
              </a:tabLst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tabLst>
                <a:tab pos="271463" algn="l"/>
              </a:tabLst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tabLst>
                <a:tab pos="271463" algn="l"/>
              </a:tabLst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tabLst>
                <a:tab pos="271463" algn="l"/>
              </a:tabLst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kumimoji="0" lang="pl-PL" altLang="pl-PL" b="1">
                <a:solidFill>
                  <a:srgbClr val="FF0000"/>
                </a:solidFill>
              </a:rPr>
              <a:t>Osobowe</a:t>
            </a:r>
            <a:r>
              <a:rPr kumimoji="0" lang="pl-PL" altLang="pl-PL"/>
              <a:t> – związane ze sprawdzeniem osób ubiegających się </a:t>
            </a:r>
            <a:br>
              <a:rPr kumimoji="0" lang="pl-PL" altLang="pl-PL"/>
            </a:br>
            <a:r>
              <a:rPr kumimoji="0" lang="pl-PL" altLang="pl-PL"/>
              <a:t>o dostęp do informacji</a:t>
            </a:r>
            <a:r>
              <a:rPr kumimoji="0" lang="pl-PL" altLang="pl-PL">
                <a:cs typeface="Arial" panose="020B0604020202020204" pitchFamily="34" charset="0"/>
              </a:rPr>
              <a:t> n</a:t>
            </a:r>
            <a:r>
              <a:rPr kumimoji="0" lang="pl-PL" altLang="pl-PL"/>
              <a:t>iejawnych.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kumimoji="0" lang="pl-PL" altLang="pl-PL" b="1">
                <a:solidFill>
                  <a:srgbClr val="FF0000"/>
                </a:solidFill>
              </a:rPr>
              <a:t>Fizyczne</a:t>
            </a:r>
            <a:r>
              <a:rPr kumimoji="0" lang="pl-PL" altLang="pl-PL"/>
              <a:t> – związane z zabezpieczaniem obszarów bądź   pomieszczeń, w których przetwarzane są informacje niejawne.</a:t>
            </a:r>
            <a:endParaRPr kumimoji="0" lang="pl-PL" altLang="pl-PL"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kumimoji="0" lang="pl-PL" altLang="pl-PL" b="1">
                <a:solidFill>
                  <a:srgbClr val="FF0000"/>
                </a:solidFill>
              </a:rPr>
              <a:t>Przemysłowe</a:t>
            </a:r>
            <a:r>
              <a:rPr kumimoji="0" lang="pl-PL" altLang="pl-PL"/>
              <a:t> – dotyczące sprawdzeń przedsiębiorców realizujących umowy związane z dostępem do informacji niejawnych.</a:t>
            </a:r>
            <a:endParaRPr kumimoji="0" lang="pl-PL" altLang="pl-PL"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kumimoji="0" lang="pl-PL" altLang="pl-PL" b="1">
                <a:solidFill>
                  <a:srgbClr val="FF0000"/>
                </a:solidFill>
              </a:rPr>
              <a:t>Teleinformatyczne</a:t>
            </a:r>
            <a:r>
              <a:rPr kumimoji="0" lang="pl-PL" altLang="pl-PL"/>
              <a:t> – związane z bezpiecznym przetwarzaniem informacji niejawnych w systemach teleinformatycznych.</a:t>
            </a:r>
            <a:endParaRPr kumimoji="0" lang="pl-PL" altLang="pl-PL">
              <a:cs typeface="Arial" panose="020B0604020202020204" pitchFamily="34" charset="0"/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584325" y="898525"/>
            <a:ext cx="6838950" cy="919163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Obszary bezpieczeństwa </a:t>
            </a:r>
          </a:p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informacji niejawnych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Bezpieczeństwo osobowe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defRPr/>
            </a:pPr>
            <a:r>
              <a:rPr lang="pl-PL" dirty="0" smtClean="0">
                <a:effectLst/>
              </a:rPr>
              <a:t>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Sprawdzenie osoby.</a:t>
            </a:r>
          </a:p>
          <a:p>
            <a:pPr marL="0" indent="0" algn="just">
              <a:defRPr/>
            </a:pPr>
            <a:endParaRPr lang="pl-PL" dirty="0" smtClean="0">
              <a:effectLst/>
            </a:endParaRPr>
          </a:p>
          <a:p>
            <a:pPr marL="0" indent="0" algn="just">
              <a:defRPr/>
            </a:pPr>
            <a:r>
              <a:rPr lang="pl-PL" dirty="0" smtClean="0">
                <a:effectLst/>
              </a:rPr>
              <a:t>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Przeszkolenie w zakresie ochrony informacji niejawnych.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endParaRPr lang="pl-PL" dirty="0" smtClean="0">
              <a:effectLst/>
            </a:endParaRP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endParaRPr lang="pl-PL" dirty="0" smtClean="0">
              <a:solidFill>
                <a:srgbClr val="FF0000"/>
              </a:solidFill>
              <a:effectLst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  <a:effectLst/>
              </a:rPr>
              <a:t>Szczegółowe informacje w części: Bezpieczeństwo osobowe.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l-PL" dirty="0">
              <a:effectLst/>
            </a:endParaRPr>
          </a:p>
        </p:txBody>
      </p:sp>
      <p:sp>
        <p:nvSpPr>
          <p:cNvPr id="1741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5E550D8-C820-40B7-A8CF-0E0066B1D4F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Bezpieczeństwo fizyczne</a:t>
            </a:r>
            <a:endParaRPr lang="pl-PL" dirty="0"/>
          </a:p>
        </p:txBody>
      </p:sp>
      <p:sp>
        <p:nvSpPr>
          <p:cNvPr id="1843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37719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effectLst/>
              </a:rPr>
              <a:t>Strefy ochronne.</a:t>
            </a:r>
          </a:p>
          <a:p>
            <a:pPr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effectLst/>
              </a:rPr>
              <a:t>System kontroli wejść i wyjść </a:t>
            </a:r>
            <a:r>
              <a:rPr lang="pl-PL" altLang="pl-PL" smtClean="0">
                <a:effectLst/>
              </a:rPr>
              <a:t>ze stref ochronnych.</a:t>
            </a:r>
          </a:p>
          <a:p>
            <a:pPr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  <a:effectLst/>
              </a:rPr>
              <a:t>Uprawnienia</a:t>
            </a:r>
            <a:r>
              <a:rPr lang="pl-PL" altLang="pl-PL" smtClean="0">
                <a:effectLst/>
              </a:rPr>
              <a:t> do przebywania w strefach ochronnych.</a:t>
            </a:r>
          </a:p>
          <a:p>
            <a:pPr>
              <a:lnSpc>
                <a:spcPct val="120000"/>
              </a:lnSpc>
            </a:pPr>
            <a:r>
              <a:rPr lang="pl-PL" altLang="pl-PL" smtClean="0">
                <a:effectLst/>
              </a:rPr>
              <a:t>Wyposażenie i urządzenia z odpowiednimi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certyfikatami.</a:t>
            </a:r>
            <a:endParaRPr lang="pl-PL" altLang="pl-PL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endParaRPr lang="pl-PL" altLang="pl-PL" smtClean="0">
              <a:effectLst/>
            </a:endParaRPr>
          </a:p>
          <a:p>
            <a:endParaRPr lang="pl-PL" altLang="pl-PL" smtClean="0">
              <a:effectLst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  <a:effectLst/>
              </a:rPr>
              <a:t>Szczegółowe informacje w części: Bezpieczeństwo fizyczne.</a:t>
            </a:r>
          </a:p>
          <a:p>
            <a:pPr>
              <a:buFont typeface="Wingdings" panose="05000000000000000000" pitchFamily="2" charset="2"/>
              <a:buNone/>
            </a:pPr>
            <a:endParaRPr lang="pl-PL" altLang="pl-PL" b="1" smtClean="0">
              <a:effectLst/>
            </a:endParaRPr>
          </a:p>
        </p:txBody>
      </p:sp>
      <p:sp>
        <p:nvSpPr>
          <p:cNvPr id="18436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9233380-7EDA-4721-8AB3-EEE9C74CC38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825" y="793750"/>
            <a:ext cx="8004175" cy="12192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Bezpieczeństwo przemysłowe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2330450"/>
            <a:ext cx="8589962" cy="3232150"/>
          </a:xfrm>
        </p:spPr>
        <p:txBody>
          <a:bodyPr/>
          <a:lstStyle/>
          <a:p>
            <a:pPr marL="358775" indent="-358775" algn="just">
              <a:lnSpc>
                <a:spcPct val="110000"/>
              </a:lnSpc>
              <a:tabLst>
                <a:tab pos="358775" algn="l"/>
              </a:tabLst>
              <a:defRPr/>
            </a:pPr>
            <a:r>
              <a:rPr lang="pl-PL" dirty="0" smtClean="0">
                <a:effectLst/>
              </a:rPr>
              <a:t>Realizacja przez przedsiębiorcę umowy lub zadania łączącego się z dostępem do informacji niejawnych o klauzuli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„poufne” lub wyższej</a:t>
            </a:r>
            <a:r>
              <a:rPr lang="pl-PL" dirty="0" smtClean="0">
                <a:solidFill>
                  <a:srgbClr val="FF0000"/>
                </a:solidFill>
                <a:effectLst/>
              </a:rPr>
              <a:t> </a:t>
            </a:r>
            <a:r>
              <a:rPr lang="pl-PL" dirty="0" smtClean="0">
                <a:effectLst/>
              </a:rPr>
              <a:t>wymaga posiadania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świadectwa bezpieczeństwa przemysłowego.</a:t>
            </a:r>
          </a:p>
          <a:p>
            <a:pPr marL="358775" indent="-358775" algn="just">
              <a:lnSpc>
                <a:spcPct val="110000"/>
              </a:lnSpc>
              <a:tabLst>
                <a:tab pos="358775" algn="l"/>
              </a:tabLst>
              <a:defRPr/>
            </a:pPr>
            <a:r>
              <a:rPr lang="pl-PL" dirty="0" smtClean="0">
                <a:effectLst/>
              </a:rPr>
              <a:t>Obowiązek wprowadzenia do umowy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instrukcji bezpieczeństwa przemysłowego </a:t>
            </a:r>
            <a:r>
              <a:rPr lang="pl-PL" dirty="0" smtClean="0">
                <a:effectLst/>
              </a:rPr>
              <a:t>przez zlecającego umowę.</a:t>
            </a:r>
            <a:endParaRPr lang="pl-PL" b="1" dirty="0" smtClean="0">
              <a:solidFill>
                <a:srgbClr val="FF0000"/>
              </a:solidFill>
              <a:effectLst/>
            </a:endParaRPr>
          </a:p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tabLst>
                <a:tab pos="530225" algn="l"/>
              </a:tabLst>
              <a:defRPr/>
            </a:pPr>
            <a:endParaRPr lang="pl-PL" dirty="0" smtClean="0">
              <a:effectLst/>
            </a:endParaRPr>
          </a:p>
          <a:p>
            <a:pPr marL="0" indent="0" algn="ctr">
              <a:lnSpc>
                <a:spcPct val="110000"/>
              </a:lnSpc>
              <a:buFont typeface="Wingdings" panose="05000000000000000000" pitchFamily="2" charset="2"/>
              <a:buNone/>
              <a:tabLst>
                <a:tab pos="530225" algn="l"/>
              </a:tabLst>
              <a:defRPr/>
            </a:pPr>
            <a:r>
              <a:rPr lang="pl-PL" b="1" dirty="0" smtClean="0">
                <a:solidFill>
                  <a:srgbClr val="002060"/>
                </a:solidFill>
                <a:effectLst/>
              </a:rPr>
              <a:t>Szczegółowe informacje w części: Bezpieczeństwo przemysłowe.</a:t>
            </a:r>
          </a:p>
        </p:txBody>
      </p:sp>
      <p:sp>
        <p:nvSpPr>
          <p:cNvPr id="19460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6C2508A-8523-48EA-9FD6-6FF7CAC645CC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C29A447-3762-460B-8A09-C63A9A30AEAD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9725" y="830263"/>
            <a:ext cx="71040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Bezpieczeństwo teleinformatyczne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57200" y="1962150"/>
            <a:ext cx="8283575" cy="4471988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pl-PL" dirty="0" smtClean="0">
                <a:effectLst/>
              </a:rPr>
              <a:t>Przetwarzanie informacji niejawnych wyłącznie w </a:t>
            </a:r>
            <a:r>
              <a:rPr lang="pl-PL" b="1" dirty="0" smtClean="0">
                <a:solidFill>
                  <a:srgbClr val="FF0000"/>
                </a:solidFill>
                <a:effectLst/>
              </a:rPr>
              <a:t>akredytowanych systemach teleinformatycznych.</a:t>
            </a:r>
            <a:endParaRPr lang="pl-PL" dirty="0" smtClean="0">
              <a:solidFill>
                <a:srgbClr val="FF0000"/>
              </a:solidFill>
              <a:effectLst/>
            </a:endParaRPr>
          </a:p>
          <a:p>
            <a:pPr>
              <a:lnSpc>
                <a:spcPct val="120000"/>
              </a:lnSpc>
              <a:defRPr/>
            </a:pPr>
            <a:r>
              <a:rPr lang="pl-PL" dirty="0" smtClean="0">
                <a:effectLst/>
              </a:rPr>
              <a:t> Wyznaczenie:</a:t>
            </a:r>
          </a:p>
          <a:p>
            <a:pPr marL="892175" lvl="1" indent="-434975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l-PL" sz="2400" b="1" dirty="0" smtClean="0">
                <a:solidFill>
                  <a:srgbClr val="FF0000"/>
                </a:solidFill>
                <a:effectLst/>
              </a:rPr>
              <a:t>inspektora bezpieczeństwa teleinformatycznego;</a:t>
            </a:r>
          </a:p>
          <a:p>
            <a:pPr marL="892175" lvl="1" indent="-434975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l-PL" sz="2400" b="1" dirty="0" smtClean="0">
                <a:solidFill>
                  <a:srgbClr val="FF0000"/>
                </a:solidFill>
                <a:effectLst/>
              </a:rPr>
              <a:t>administrator systemu.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l-PL" dirty="0" smtClean="0">
              <a:effectLst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  <a:effectLst/>
              </a:rPr>
              <a:t>Szczegółowe informacje w części: </a:t>
            </a:r>
            <a:br>
              <a:rPr lang="pl-PL" b="1" dirty="0" smtClean="0">
                <a:solidFill>
                  <a:srgbClr val="002060"/>
                </a:solidFill>
                <a:effectLst/>
              </a:rPr>
            </a:br>
            <a:r>
              <a:rPr lang="pl-PL" b="1" dirty="0" smtClean="0">
                <a:solidFill>
                  <a:srgbClr val="002060"/>
                </a:solidFill>
                <a:effectLst/>
              </a:rPr>
              <a:t>Bezpieczeństwo teleinformatyczne.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38E1BC25-5E13-40B9-9990-C2BCE192029D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16</a:t>
            </a:fld>
            <a:endParaRPr kumimoji="0" lang="en-US" altLang="pl-PL" sz="1400"/>
          </a:p>
        </p:txBody>
      </p:sp>
      <p:grpSp>
        <p:nvGrpSpPr>
          <p:cNvPr id="21507" name="Group 259"/>
          <p:cNvGrpSpPr>
            <a:grpSpLocks/>
          </p:cNvGrpSpPr>
          <p:nvPr/>
        </p:nvGrpSpPr>
        <p:grpSpPr bwMode="auto">
          <a:xfrm>
            <a:off x="4681538" y="2052638"/>
            <a:ext cx="1727200" cy="1054100"/>
            <a:chOff x="2928" y="1847"/>
            <a:chExt cx="1088" cy="665"/>
          </a:xfrm>
        </p:grpSpPr>
        <p:grpSp>
          <p:nvGrpSpPr>
            <p:cNvPr id="21566" name="Group 260"/>
            <p:cNvGrpSpPr>
              <a:grpSpLocks/>
            </p:cNvGrpSpPr>
            <p:nvPr/>
          </p:nvGrpSpPr>
          <p:grpSpPr bwMode="auto">
            <a:xfrm>
              <a:off x="3203" y="2017"/>
              <a:ext cx="264" cy="158"/>
              <a:chOff x="1701" y="2478"/>
              <a:chExt cx="1224" cy="725"/>
            </a:xfrm>
          </p:grpSpPr>
          <p:sp>
            <p:nvSpPr>
              <p:cNvPr id="21739" name="Rectangle 261"/>
              <p:cNvSpPr>
                <a:spLocks noChangeArrowheads="1"/>
              </p:cNvSpPr>
              <p:nvPr/>
            </p:nvSpPr>
            <p:spPr bwMode="auto">
              <a:xfrm>
                <a:off x="170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40" name="Rectangle 262"/>
              <p:cNvSpPr>
                <a:spLocks noChangeArrowheads="1"/>
              </p:cNvSpPr>
              <p:nvPr/>
            </p:nvSpPr>
            <p:spPr bwMode="auto">
              <a:xfrm>
                <a:off x="2109" y="2478"/>
                <a:ext cx="408" cy="72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41" name="Rectangle 263"/>
              <p:cNvSpPr>
                <a:spLocks noChangeArrowheads="1"/>
              </p:cNvSpPr>
              <p:nvPr/>
            </p:nvSpPr>
            <p:spPr bwMode="auto">
              <a:xfrm>
                <a:off x="251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567" name="Rectangle 264"/>
            <p:cNvSpPr>
              <a:spLocks noChangeArrowheads="1"/>
            </p:cNvSpPr>
            <p:nvPr/>
          </p:nvSpPr>
          <p:spPr bwMode="auto">
            <a:xfrm>
              <a:off x="2928" y="185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68" name="Rectangle 265"/>
            <p:cNvSpPr>
              <a:spLocks noChangeArrowheads="1"/>
            </p:cNvSpPr>
            <p:nvPr/>
          </p:nvSpPr>
          <p:spPr bwMode="auto">
            <a:xfrm>
              <a:off x="2928" y="1902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69" name="Rectangle 266"/>
            <p:cNvSpPr>
              <a:spLocks noChangeArrowheads="1"/>
            </p:cNvSpPr>
            <p:nvPr/>
          </p:nvSpPr>
          <p:spPr bwMode="auto">
            <a:xfrm>
              <a:off x="2928" y="195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70" name="Rectangle 267"/>
            <p:cNvSpPr>
              <a:spLocks noChangeArrowheads="1"/>
            </p:cNvSpPr>
            <p:nvPr/>
          </p:nvSpPr>
          <p:spPr bwMode="auto">
            <a:xfrm>
              <a:off x="2928" y="1850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71" name="Group 268"/>
            <p:cNvGrpSpPr>
              <a:grpSpLocks/>
            </p:cNvGrpSpPr>
            <p:nvPr/>
          </p:nvGrpSpPr>
          <p:grpSpPr bwMode="auto">
            <a:xfrm>
              <a:off x="3203" y="1847"/>
              <a:ext cx="265" cy="158"/>
              <a:chOff x="1700" y="1569"/>
              <a:chExt cx="1227" cy="727"/>
            </a:xfrm>
          </p:grpSpPr>
          <p:sp>
            <p:nvSpPr>
              <p:cNvPr id="21728" name="Rectangle 269"/>
              <p:cNvSpPr>
                <a:spLocks noChangeArrowheads="1"/>
              </p:cNvSpPr>
              <p:nvPr/>
            </p:nvSpPr>
            <p:spPr bwMode="auto">
              <a:xfrm>
                <a:off x="1700" y="1570"/>
                <a:ext cx="1225" cy="24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9" name="Rectangle 270"/>
              <p:cNvSpPr>
                <a:spLocks noChangeArrowheads="1"/>
              </p:cNvSpPr>
              <p:nvPr/>
            </p:nvSpPr>
            <p:spPr bwMode="auto">
              <a:xfrm>
                <a:off x="1700" y="1809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30" name="Rectangle 271"/>
              <p:cNvSpPr>
                <a:spLocks noChangeArrowheads="1"/>
              </p:cNvSpPr>
              <p:nvPr/>
            </p:nvSpPr>
            <p:spPr bwMode="auto">
              <a:xfrm>
                <a:off x="1700" y="2051"/>
                <a:ext cx="1225" cy="24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31" name="Rectangle 272"/>
              <p:cNvSpPr>
                <a:spLocks noChangeArrowheads="1"/>
              </p:cNvSpPr>
              <p:nvPr/>
            </p:nvSpPr>
            <p:spPr bwMode="auto">
              <a:xfrm>
                <a:off x="1703" y="156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732" name="Group 273"/>
              <p:cNvGrpSpPr>
                <a:grpSpLocks/>
              </p:cNvGrpSpPr>
              <p:nvPr/>
            </p:nvGrpSpPr>
            <p:grpSpPr bwMode="auto">
              <a:xfrm>
                <a:off x="2176" y="1752"/>
                <a:ext cx="226" cy="339"/>
                <a:chOff x="3187" y="1730"/>
                <a:chExt cx="304" cy="430"/>
              </a:xfrm>
            </p:grpSpPr>
            <p:sp>
              <p:nvSpPr>
                <p:cNvPr id="21733" name="AutoShape 274" descr="Duża szachownica"/>
                <p:cNvSpPr>
                  <a:spLocks noChangeArrowheads="1"/>
                </p:cNvSpPr>
                <p:nvPr/>
              </p:nvSpPr>
              <p:spPr bwMode="auto">
                <a:xfrm rot="5400000">
                  <a:off x="3152" y="1843"/>
                  <a:ext cx="363" cy="272"/>
                </a:xfrm>
                <a:prstGeom prst="flowChartDelay">
                  <a:avLst/>
                </a:prstGeom>
                <a:blipFill dpi="0" rotWithShape="0">
                  <a:blip r:embed="rId3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34" name="AutoShape 275"/>
                <p:cNvSpPr>
                  <a:spLocks noChangeArrowheads="1"/>
                </p:cNvSpPr>
                <p:nvPr/>
              </p:nvSpPr>
              <p:spPr bwMode="auto">
                <a:xfrm rot="4358759">
                  <a:off x="3175" y="1748"/>
                  <a:ext cx="91" cy="68"/>
                </a:xfrm>
                <a:prstGeom prst="flowChartDelay">
                  <a:avLst/>
                </a:prstGeom>
                <a:solidFill>
                  <a:srgbClr val="009999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35" name="AutoShape 276"/>
                <p:cNvSpPr>
                  <a:spLocks noChangeArrowheads="1"/>
                </p:cNvSpPr>
                <p:nvPr/>
              </p:nvSpPr>
              <p:spPr bwMode="auto">
                <a:xfrm rot="4800000">
                  <a:off x="3234" y="1742"/>
                  <a:ext cx="91" cy="68"/>
                </a:xfrm>
                <a:prstGeom prst="flowChartDelay">
                  <a:avLst/>
                </a:prstGeom>
                <a:solidFill>
                  <a:srgbClr val="80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36" name="AutoShape 277"/>
                <p:cNvSpPr>
                  <a:spLocks noChangeArrowheads="1"/>
                </p:cNvSpPr>
                <p:nvPr/>
              </p:nvSpPr>
              <p:spPr bwMode="auto">
                <a:xfrm rot="6000000">
                  <a:off x="3352" y="1742"/>
                  <a:ext cx="91" cy="68"/>
                </a:xfrm>
                <a:prstGeom prst="flowChartDelay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37" name="AutoShape 278" descr="60%"/>
                <p:cNvSpPr>
                  <a:spLocks noChangeArrowheads="1"/>
                </p:cNvSpPr>
                <p:nvPr/>
              </p:nvSpPr>
              <p:spPr bwMode="auto">
                <a:xfrm rot="5400000">
                  <a:off x="3288" y="1745"/>
                  <a:ext cx="91" cy="68"/>
                </a:xfrm>
                <a:prstGeom prst="flowChartDelay">
                  <a:avLst/>
                </a:prstGeom>
                <a:blipFill dpi="0" rotWithShape="0">
                  <a:blip r:embed="rId4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38" name="AutoShape 279" descr="5%"/>
                <p:cNvSpPr>
                  <a:spLocks noChangeArrowheads="1"/>
                </p:cNvSpPr>
                <p:nvPr/>
              </p:nvSpPr>
              <p:spPr bwMode="auto">
                <a:xfrm rot="6000000">
                  <a:off x="3411" y="1754"/>
                  <a:ext cx="91" cy="68"/>
                </a:xfrm>
                <a:prstGeom prst="flowChartDelay">
                  <a:avLst/>
                </a:prstGeom>
                <a:blipFill dpi="0" rotWithShape="0">
                  <a:blip r:embed="rId5"/>
                  <a:srcRect/>
                  <a:tile tx="0" ty="0" sx="100000" sy="100000" flip="none" algn="tl"/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572" name="Group 280"/>
            <p:cNvGrpSpPr>
              <a:grpSpLocks/>
            </p:cNvGrpSpPr>
            <p:nvPr/>
          </p:nvGrpSpPr>
          <p:grpSpPr bwMode="auto">
            <a:xfrm>
              <a:off x="3477" y="1848"/>
              <a:ext cx="265" cy="158"/>
              <a:chOff x="2971" y="1570"/>
              <a:chExt cx="1225" cy="727"/>
            </a:xfrm>
          </p:grpSpPr>
          <p:sp>
            <p:nvSpPr>
              <p:cNvPr id="21724" name="Rectangle 281"/>
              <p:cNvSpPr>
                <a:spLocks noChangeArrowheads="1"/>
              </p:cNvSpPr>
              <p:nvPr/>
            </p:nvSpPr>
            <p:spPr bwMode="auto">
              <a:xfrm>
                <a:off x="2971" y="1571"/>
                <a:ext cx="1225" cy="37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5" name="Rectangle 282"/>
              <p:cNvSpPr>
                <a:spLocks noChangeArrowheads="1"/>
              </p:cNvSpPr>
              <p:nvPr/>
            </p:nvSpPr>
            <p:spPr bwMode="auto">
              <a:xfrm>
                <a:off x="2971" y="1932"/>
                <a:ext cx="1225" cy="36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6" name="Rectangle 283"/>
              <p:cNvSpPr>
                <a:spLocks noChangeArrowheads="1"/>
              </p:cNvSpPr>
              <p:nvPr/>
            </p:nvSpPr>
            <p:spPr bwMode="auto">
              <a:xfrm>
                <a:off x="2971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7" name="AutoShape 284"/>
              <p:cNvSpPr>
                <a:spLocks noChangeArrowheads="1"/>
              </p:cNvSpPr>
              <p:nvPr/>
            </p:nvSpPr>
            <p:spPr bwMode="auto">
              <a:xfrm rot="5400000">
                <a:off x="2837" y="1706"/>
                <a:ext cx="726" cy="453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573" name="Group 285"/>
            <p:cNvGrpSpPr>
              <a:grpSpLocks/>
            </p:cNvGrpSpPr>
            <p:nvPr/>
          </p:nvGrpSpPr>
          <p:grpSpPr bwMode="auto">
            <a:xfrm>
              <a:off x="3751" y="1847"/>
              <a:ext cx="265" cy="158"/>
              <a:chOff x="4240" y="1570"/>
              <a:chExt cx="1225" cy="727"/>
            </a:xfrm>
          </p:grpSpPr>
          <p:sp>
            <p:nvSpPr>
              <p:cNvPr id="21720" name="Rectangle 286"/>
              <p:cNvSpPr>
                <a:spLocks noChangeArrowheads="1"/>
              </p:cNvSpPr>
              <p:nvPr/>
            </p:nvSpPr>
            <p:spPr bwMode="auto">
              <a:xfrm>
                <a:off x="4240" y="1571"/>
                <a:ext cx="1225" cy="24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1" name="Rectangle 287"/>
              <p:cNvSpPr>
                <a:spLocks noChangeArrowheads="1"/>
              </p:cNvSpPr>
              <p:nvPr/>
            </p:nvSpPr>
            <p:spPr bwMode="auto">
              <a:xfrm>
                <a:off x="4240" y="1810"/>
                <a:ext cx="1225" cy="24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2" name="Rectangle 288"/>
              <p:cNvSpPr>
                <a:spLocks noChangeArrowheads="1"/>
              </p:cNvSpPr>
              <p:nvPr/>
            </p:nvSpPr>
            <p:spPr bwMode="auto">
              <a:xfrm>
                <a:off x="4240" y="2052"/>
                <a:ext cx="1225" cy="24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723" name="Rectangle 289"/>
              <p:cNvSpPr>
                <a:spLocks noChangeArrowheads="1"/>
              </p:cNvSpPr>
              <p:nvPr/>
            </p:nvSpPr>
            <p:spPr bwMode="auto">
              <a:xfrm>
                <a:off x="4240" y="1570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574" name="Group 290"/>
            <p:cNvGrpSpPr>
              <a:grpSpLocks/>
            </p:cNvGrpSpPr>
            <p:nvPr/>
          </p:nvGrpSpPr>
          <p:grpSpPr bwMode="auto">
            <a:xfrm>
              <a:off x="2928" y="2017"/>
              <a:ext cx="265" cy="159"/>
              <a:chOff x="476" y="2794"/>
              <a:chExt cx="1224" cy="728"/>
            </a:xfrm>
          </p:grpSpPr>
          <p:sp>
            <p:nvSpPr>
              <p:cNvPr id="21715" name="Rectangle 291"/>
              <p:cNvSpPr>
                <a:spLocks noChangeArrowheads="1"/>
              </p:cNvSpPr>
              <p:nvPr/>
            </p:nvSpPr>
            <p:spPr bwMode="auto">
              <a:xfrm>
                <a:off x="476" y="2794"/>
                <a:ext cx="1224" cy="72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716" name="Group 292"/>
              <p:cNvGrpSpPr>
                <a:grpSpLocks/>
              </p:cNvGrpSpPr>
              <p:nvPr/>
            </p:nvGrpSpPr>
            <p:grpSpPr bwMode="auto">
              <a:xfrm>
                <a:off x="476" y="2794"/>
                <a:ext cx="1221" cy="725"/>
                <a:chOff x="476" y="2794"/>
                <a:chExt cx="1221" cy="725"/>
              </a:xfrm>
            </p:grpSpPr>
            <p:sp>
              <p:nvSpPr>
                <p:cNvPr id="21718" name="Rectangle 293"/>
                <p:cNvSpPr>
                  <a:spLocks noChangeArrowheads="1"/>
                </p:cNvSpPr>
                <p:nvPr/>
              </p:nvSpPr>
              <p:spPr bwMode="auto">
                <a:xfrm>
                  <a:off x="476" y="3085"/>
                  <a:ext cx="1221" cy="125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9" name="Rectangle 294"/>
                <p:cNvSpPr>
                  <a:spLocks noChangeArrowheads="1"/>
                </p:cNvSpPr>
                <p:nvPr/>
              </p:nvSpPr>
              <p:spPr bwMode="auto">
                <a:xfrm rot="-5400000">
                  <a:off x="484" y="3091"/>
                  <a:ext cx="725" cy="131"/>
                </a:xfrm>
                <a:prstGeom prst="rect">
                  <a:avLst/>
                </a:prstGeom>
                <a:solidFill>
                  <a:srgbClr val="3333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717" name="Rectangle 295"/>
              <p:cNvSpPr>
                <a:spLocks noChangeArrowheads="1"/>
              </p:cNvSpPr>
              <p:nvPr/>
            </p:nvSpPr>
            <p:spPr bwMode="auto">
              <a:xfrm>
                <a:off x="476" y="2795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575" name="Rectangle 296"/>
            <p:cNvSpPr>
              <a:spLocks noChangeArrowheads="1"/>
            </p:cNvSpPr>
            <p:nvPr/>
          </p:nvSpPr>
          <p:spPr bwMode="auto">
            <a:xfrm>
              <a:off x="3203" y="2017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76" name="Rectangle 297"/>
            <p:cNvSpPr>
              <a:spLocks noChangeArrowheads="1"/>
            </p:cNvSpPr>
            <p:nvPr/>
          </p:nvSpPr>
          <p:spPr bwMode="auto">
            <a:xfrm>
              <a:off x="3752" y="2186"/>
              <a:ext cx="264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77" name="Rectangle 298"/>
            <p:cNvSpPr>
              <a:spLocks noChangeArrowheads="1"/>
            </p:cNvSpPr>
            <p:nvPr/>
          </p:nvSpPr>
          <p:spPr bwMode="auto">
            <a:xfrm>
              <a:off x="3752" y="2291"/>
              <a:ext cx="264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78" name="Rectangle 299"/>
            <p:cNvSpPr>
              <a:spLocks noChangeArrowheads="1"/>
            </p:cNvSpPr>
            <p:nvPr/>
          </p:nvSpPr>
          <p:spPr bwMode="auto">
            <a:xfrm>
              <a:off x="3752" y="2227"/>
              <a:ext cx="264" cy="79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79" name="Rectangle 300"/>
            <p:cNvSpPr>
              <a:spLocks noChangeArrowheads="1"/>
            </p:cNvSpPr>
            <p:nvPr/>
          </p:nvSpPr>
          <p:spPr bwMode="auto">
            <a:xfrm>
              <a:off x="3752" y="2186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0" name="AutoShape 301"/>
            <p:cNvSpPr>
              <a:spLocks noChangeArrowheads="1"/>
            </p:cNvSpPr>
            <p:nvPr/>
          </p:nvSpPr>
          <p:spPr bwMode="auto">
            <a:xfrm>
              <a:off x="3850" y="2227"/>
              <a:ext cx="59" cy="79"/>
            </a:xfrm>
            <a:prstGeom prst="star16">
              <a:avLst>
                <a:gd name="adj" fmla="val 375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1" name="Rectangle 302"/>
            <p:cNvSpPr>
              <a:spLocks noChangeArrowheads="1"/>
            </p:cNvSpPr>
            <p:nvPr/>
          </p:nvSpPr>
          <p:spPr bwMode="auto">
            <a:xfrm>
              <a:off x="3751" y="2017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2" name="Rectangle 303"/>
            <p:cNvSpPr>
              <a:spLocks noChangeArrowheads="1"/>
            </p:cNvSpPr>
            <p:nvPr/>
          </p:nvSpPr>
          <p:spPr bwMode="auto">
            <a:xfrm>
              <a:off x="3751" y="2069"/>
              <a:ext cx="265" cy="5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3" name="Rectangle 304"/>
            <p:cNvSpPr>
              <a:spLocks noChangeArrowheads="1"/>
            </p:cNvSpPr>
            <p:nvPr/>
          </p:nvSpPr>
          <p:spPr bwMode="auto">
            <a:xfrm>
              <a:off x="3751" y="2122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4" name="Rectangle 305"/>
            <p:cNvSpPr>
              <a:spLocks noChangeArrowheads="1"/>
            </p:cNvSpPr>
            <p:nvPr/>
          </p:nvSpPr>
          <p:spPr bwMode="auto">
            <a:xfrm>
              <a:off x="3751" y="2017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5" name="Rectangle 306"/>
            <p:cNvSpPr>
              <a:spLocks noChangeArrowheads="1"/>
            </p:cNvSpPr>
            <p:nvPr/>
          </p:nvSpPr>
          <p:spPr bwMode="auto">
            <a:xfrm>
              <a:off x="2928" y="2186"/>
              <a:ext cx="265" cy="5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6" name="Rectangle 307"/>
            <p:cNvSpPr>
              <a:spLocks noChangeArrowheads="1"/>
            </p:cNvSpPr>
            <p:nvPr/>
          </p:nvSpPr>
          <p:spPr bwMode="auto">
            <a:xfrm>
              <a:off x="2928" y="2238"/>
              <a:ext cx="265" cy="5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7" name="Rectangle 308"/>
            <p:cNvSpPr>
              <a:spLocks noChangeArrowheads="1"/>
            </p:cNvSpPr>
            <p:nvPr/>
          </p:nvSpPr>
          <p:spPr bwMode="auto">
            <a:xfrm>
              <a:off x="2928" y="2291"/>
              <a:ext cx="265" cy="5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8" name="Rectangle 309"/>
            <p:cNvSpPr>
              <a:spLocks noChangeArrowheads="1"/>
            </p:cNvSpPr>
            <p:nvPr/>
          </p:nvSpPr>
          <p:spPr bwMode="auto">
            <a:xfrm>
              <a:off x="2928" y="2185"/>
              <a:ext cx="265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89" name="Rectangle 310"/>
            <p:cNvSpPr>
              <a:spLocks noChangeArrowheads="1"/>
            </p:cNvSpPr>
            <p:nvPr/>
          </p:nvSpPr>
          <p:spPr bwMode="auto">
            <a:xfrm>
              <a:off x="3478" y="2070"/>
              <a:ext cx="265" cy="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0" name="Rectangle 311"/>
            <p:cNvSpPr>
              <a:spLocks noChangeArrowheads="1"/>
            </p:cNvSpPr>
            <p:nvPr/>
          </p:nvSpPr>
          <p:spPr bwMode="auto">
            <a:xfrm>
              <a:off x="3478" y="2018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1" name="Rectangle 312"/>
            <p:cNvSpPr>
              <a:spLocks noChangeArrowheads="1"/>
            </p:cNvSpPr>
            <p:nvPr/>
          </p:nvSpPr>
          <p:spPr bwMode="auto">
            <a:xfrm>
              <a:off x="3478" y="2117"/>
              <a:ext cx="265" cy="59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2" name="Rectangle 313"/>
            <p:cNvSpPr>
              <a:spLocks noChangeArrowheads="1"/>
            </p:cNvSpPr>
            <p:nvPr/>
          </p:nvSpPr>
          <p:spPr bwMode="auto">
            <a:xfrm>
              <a:off x="3478" y="2018"/>
              <a:ext cx="265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93" name="Group 314"/>
            <p:cNvGrpSpPr>
              <a:grpSpLocks/>
            </p:cNvGrpSpPr>
            <p:nvPr/>
          </p:nvGrpSpPr>
          <p:grpSpPr bwMode="auto">
            <a:xfrm>
              <a:off x="3203" y="2189"/>
              <a:ext cx="265" cy="159"/>
              <a:chOff x="1699" y="1574"/>
              <a:chExt cx="1226" cy="817"/>
            </a:xfrm>
          </p:grpSpPr>
          <p:grpSp>
            <p:nvGrpSpPr>
              <p:cNvPr id="21697" name="Group 315"/>
              <p:cNvGrpSpPr>
                <a:grpSpLocks/>
              </p:cNvGrpSpPr>
              <p:nvPr/>
            </p:nvGrpSpPr>
            <p:grpSpPr bwMode="auto">
              <a:xfrm>
                <a:off x="1699" y="1574"/>
                <a:ext cx="1226" cy="409"/>
                <a:chOff x="1699" y="1571"/>
                <a:chExt cx="1226" cy="719"/>
              </a:xfrm>
            </p:grpSpPr>
            <p:sp>
              <p:nvSpPr>
                <p:cNvPr id="21707" name="Rectangle 316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8" name="Rectangle 317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9" name="Rectangle 318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0" name="Rectangle 319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1" name="Rectangle 320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2" name="Rectangle 321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3" name="Rectangle 322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14" name="Rectangle 323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698" name="Group 324"/>
              <p:cNvGrpSpPr>
                <a:grpSpLocks/>
              </p:cNvGrpSpPr>
              <p:nvPr/>
            </p:nvGrpSpPr>
            <p:grpSpPr bwMode="auto">
              <a:xfrm>
                <a:off x="1699" y="1982"/>
                <a:ext cx="1226" cy="409"/>
                <a:chOff x="1699" y="1571"/>
                <a:chExt cx="1226" cy="719"/>
              </a:xfrm>
            </p:grpSpPr>
            <p:sp>
              <p:nvSpPr>
                <p:cNvPr id="21699" name="Rectangle 325"/>
                <p:cNvSpPr>
                  <a:spLocks noChangeArrowheads="1"/>
                </p:cNvSpPr>
                <p:nvPr/>
              </p:nvSpPr>
              <p:spPr bwMode="auto">
                <a:xfrm>
                  <a:off x="1700" y="157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0" name="Rectangle 326"/>
                <p:cNvSpPr>
                  <a:spLocks noChangeArrowheads="1"/>
                </p:cNvSpPr>
                <p:nvPr/>
              </p:nvSpPr>
              <p:spPr bwMode="auto">
                <a:xfrm>
                  <a:off x="1699" y="1661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1" name="Rectangle 327"/>
                <p:cNvSpPr>
                  <a:spLocks noChangeArrowheads="1"/>
                </p:cNvSpPr>
                <p:nvPr/>
              </p:nvSpPr>
              <p:spPr bwMode="auto">
                <a:xfrm>
                  <a:off x="1699" y="175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2" name="Rectangle 328"/>
                <p:cNvSpPr>
                  <a:spLocks noChangeArrowheads="1"/>
                </p:cNvSpPr>
                <p:nvPr/>
              </p:nvSpPr>
              <p:spPr bwMode="auto">
                <a:xfrm>
                  <a:off x="1699" y="184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3" name="Rectangle 329"/>
                <p:cNvSpPr>
                  <a:spLocks noChangeArrowheads="1"/>
                </p:cNvSpPr>
                <p:nvPr/>
              </p:nvSpPr>
              <p:spPr bwMode="auto">
                <a:xfrm>
                  <a:off x="1699" y="1932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4" name="Rectangle 330"/>
                <p:cNvSpPr>
                  <a:spLocks noChangeArrowheads="1"/>
                </p:cNvSpPr>
                <p:nvPr/>
              </p:nvSpPr>
              <p:spPr bwMode="auto">
                <a:xfrm>
                  <a:off x="1699" y="2022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5" name="Rectangle 331"/>
                <p:cNvSpPr>
                  <a:spLocks noChangeArrowheads="1"/>
                </p:cNvSpPr>
                <p:nvPr/>
              </p:nvSpPr>
              <p:spPr bwMode="auto">
                <a:xfrm>
                  <a:off x="1699" y="2111"/>
                  <a:ext cx="1225" cy="9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706" name="Rectangle 332"/>
                <p:cNvSpPr>
                  <a:spLocks noChangeArrowheads="1"/>
                </p:cNvSpPr>
                <p:nvPr/>
              </p:nvSpPr>
              <p:spPr bwMode="auto">
                <a:xfrm>
                  <a:off x="1699" y="2200"/>
                  <a:ext cx="1225" cy="9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1594" name="Rectangle 333"/>
            <p:cNvSpPr>
              <a:spLocks noChangeArrowheads="1"/>
            </p:cNvSpPr>
            <p:nvPr/>
          </p:nvSpPr>
          <p:spPr bwMode="auto">
            <a:xfrm>
              <a:off x="3203" y="2186"/>
              <a:ext cx="98" cy="79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5" name="Rectangle 334"/>
            <p:cNvSpPr>
              <a:spLocks noChangeArrowheads="1"/>
            </p:cNvSpPr>
            <p:nvPr/>
          </p:nvSpPr>
          <p:spPr bwMode="auto">
            <a:xfrm>
              <a:off x="3203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96" name="Group 335"/>
            <p:cNvGrpSpPr>
              <a:grpSpLocks/>
            </p:cNvGrpSpPr>
            <p:nvPr/>
          </p:nvGrpSpPr>
          <p:grpSpPr bwMode="auto">
            <a:xfrm>
              <a:off x="3209" y="2187"/>
              <a:ext cx="87" cy="71"/>
              <a:chOff x="1703" y="1561"/>
              <a:chExt cx="441" cy="375"/>
            </a:xfrm>
          </p:grpSpPr>
          <p:sp>
            <p:nvSpPr>
              <p:cNvPr id="369" name="AutoShape 336"/>
              <p:cNvSpPr>
                <a:spLocks noChangeArrowheads="1"/>
              </p:cNvSpPr>
              <p:nvPr/>
            </p:nvSpPr>
            <p:spPr bwMode="auto">
              <a:xfrm>
                <a:off x="170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0" name="AutoShape 337"/>
              <p:cNvSpPr>
                <a:spLocks noChangeArrowheads="1"/>
              </p:cNvSpPr>
              <p:nvPr/>
            </p:nvSpPr>
            <p:spPr bwMode="auto">
              <a:xfrm>
                <a:off x="1759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1" name="AutoShape 338"/>
              <p:cNvSpPr>
                <a:spLocks noChangeArrowheads="1"/>
              </p:cNvSpPr>
              <p:nvPr/>
            </p:nvSpPr>
            <p:spPr bwMode="auto">
              <a:xfrm>
                <a:off x="1815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2" name="AutoShape 339"/>
              <p:cNvSpPr>
                <a:spLocks noChangeArrowheads="1"/>
              </p:cNvSpPr>
              <p:nvPr/>
            </p:nvSpPr>
            <p:spPr bwMode="auto">
              <a:xfrm>
                <a:off x="1870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3" name="AutoShape 340"/>
              <p:cNvSpPr>
                <a:spLocks noChangeArrowheads="1"/>
              </p:cNvSpPr>
              <p:nvPr/>
            </p:nvSpPr>
            <p:spPr bwMode="auto">
              <a:xfrm>
                <a:off x="1926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4" name="AutoShape 341"/>
              <p:cNvSpPr>
                <a:spLocks noChangeArrowheads="1"/>
              </p:cNvSpPr>
              <p:nvPr/>
            </p:nvSpPr>
            <p:spPr bwMode="auto">
              <a:xfrm>
                <a:off x="1982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5" name="AutoShape 342"/>
              <p:cNvSpPr>
                <a:spLocks noChangeArrowheads="1"/>
              </p:cNvSpPr>
              <p:nvPr/>
            </p:nvSpPr>
            <p:spPr bwMode="auto">
              <a:xfrm>
                <a:off x="2043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6" name="AutoShape 343"/>
              <p:cNvSpPr>
                <a:spLocks noChangeArrowheads="1"/>
              </p:cNvSpPr>
              <p:nvPr/>
            </p:nvSpPr>
            <p:spPr bwMode="auto">
              <a:xfrm>
                <a:off x="2098" y="1548"/>
                <a:ext cx="46" cy="5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7" name="AutoShape 344"/>
              <p:cNvSpPr>
                <a:spLocks noChangeArrowheads="1"/>
              </p:cNvSpPr>
              <p:nvPr/>
            </p:nvSpPr>
            <p:spPr bwMode="auto">
              <a:xfrm>
                <a:off x="172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8" name="AutoShape 345"/>
              <p:cNvSpPr>
                <a:spLocks noChangeArrowheads="1"/>
              </p:cNvSpPr>
              <p:nvPr/>
            </p:nvSpPr>
            <p:spPr bwMode="auto">
              <a:xfrm>
                <a:off x="1784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79" name="AutoShape 346"/>
              <p:cNvSpPr>
                <a:spLocks noChangeArrowheads="1"/>
              </p:cNvSpPr>
              <p:nvPr/>
            </p:nvSpPr>
            <p:spPr bwMode="auto">
              <a:xfrm>
                <a:off x="1840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0" name="AutoShape 347"/>
              <p:cNvSpPr>
                <a:spLocks noChangeArrowheads="1"/>
              </p:cNvSpPr>
              <p:nvPr/>
            </p:nvSpPr>
            <p:spPr bwMode="auto">
              <a:xfrm>
                <a:off x="189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1" name="AutoShape 348"/>
              <p:cNvSpPr>
                <a:spLocks noChangeArrowheads="1"/>
              </p:cNvSpPr>
              <p:nvPr/>
            </p:nvSpPr>
            <p:spPr bwMode="auto">
              <a:xfrm>
                <a:off x="1956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2" name="AutoShape 349"/>
              <p:cNvSpPr>
                <a:spLocks noChangeArrowheads="1"/>
              </p:cNvSpPr>
              <p:nvPr/>
            </p:nvSpPr>
            <p:spPr bwMode="auto">
              <a:xfrm>
                <a:off x="2012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3" name="AutoShape 350"/>
              <p:cNvSpPr>
                <a:spLocks noChangeArrowheads="1"/>
              </p:cNvSpPr>
              <p:nvPr/>
            </p:nvSpPr>
            <p:spPr bwMode="auto">
              <a:xfrm>
                <a:off x="2068" y="1617"/>
                <a:ext cx="46" cy="37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4" name="AutoShape 351"/>
              <p:cNvSpPr>
                <a:spLocks noChangeArrowheads="1"/>
              </p:cNvSpPr>
              <p:nvPr/>
            </p:nvSpPr>
            <p:spPr bwMode="auto">
              <a:xfrm>
                <a:off x="170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5" name="AutoShape 352"/>
              <p:cNvSpPr>
                <a:spLocks noChangeArrowheads="1"/>
              </p:cNvSpPr>
              <p:nvPr/>
            </p:nvSpPr>
            <p:spPr bwMode="auto">
              <a:xfrm>
                <a:off x="1759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6" name="AutoShape 353"/>
              <p:cNvSpPr>
                <a:spLocks noChangeArrowheads="1"/>
              </p:cNvSpPr>
              <p:nvPr/>
            </p:nvSpPr>
            <p:spPr bwMode="auto">
              <a:xfrm>
                <a:off x="1815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7" name="AutoShape 354"/>
              <p:cNvSpPr>
                <a:spLocks noChangeArrowheads="1"/>
              </p:cNvSpPr>
              <p:nvPr/>
            </p:nvSpPr>
            <p:spPr bwMode="auto">
              <a:xfrm>
                <a:off x="1870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8" name="AutoShape 355"/>
              <p:cNvSpPr>
                <a:spLocks noChangeArrowheads="1"/>
              </p:cNvSpPr>
              <p:nvPr/>
            </p:nvSpPr>
            <p:spPr bwMode="auto">
              <a:xfrm>
                <a:off x="1926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89" name="AutoShape 356"/>
              <p:cNvSpPr>
                <a:spLocks noChangeArrowheads="1"/>
              </p:cNvSpPr>
              <p:nvPr/>
            </p:nvSpPr>
            <p:spPr bwMode="auto">
              <a:xfrm>
                <a:off x="1987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0" name="AutoShape 357"/>
              <p:cNvSpPr>
                <a:spLocks noChangeArrowheads="1"/>
              </p:cNvSpPr>
              <p:nvPr/>
            </p:nvSpPr>
            <p:spPr bwMode="auto">
              <a:xfrm>
                <a:off x="2043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1" name="AutoShape 358"/>
              <p:cNvSpPr>
                <a:spLocks noChangeArrowheads="1"/>
              </p:cNvSpPr>
              <p:nvPr/>
            </p:nvSpPr>
            <p:spPr bwMode="auto">
              <a:xfrm>
                <a:off x="2098" y="166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2" name="AutoShape 359"/>
              <p:cNvSpPr>
                <a:spLocks noChangeArrowheads="1"/>
              </p:cNvSpPr>
              <p:nvPr/>
            </p:nvSpPr>
            <p:spPr bwMode="auto">
              <a:xfrm>
                <a:off x="1733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3" name="AutoShape 360"/>
              <p:cNvSpPr>
                <a:spLocks noChangeArrowheads="1"/>
              </p:cNvSpPr>
              <p:nvPr/>
            </p:nvSpPr>
            <p:spPr bwMode="auto">
              <a:xfrm>
                <a:off x="1789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4" name="AutoShape 361"/>
              <p:cNvSpPr>
                <a:spLocks noChangeArrowheads="1"/>
              </p:cNvSpPr>
              <p:nvPr/>
            </p:nvSpPr>
            <p:spPr bwMode="auto">
              <a:xfrm>
                <a:off x="1845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5" name="AutoShape 362"/>
              <p:cNvSpPr>
                <a:spLocks noChangeArrowheads="1"/>
              </p:cNvSpPr>
              <p:nvPr/>
            </p:nvSpPr>
            <p:spPr bwMode="auto">
              <a:xfrm>
                <a:off x="1901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6" name="AutoShape 363"/>
              <p:cNvSpPr>
                <a:spLocks noChangeArrowheads="1"/>
              </p:cNvSpPr>
              <p:nvPr/>
            </p:nvSpPr>
            <p:spPr bwMode="auto">
              <a:xfrm>
                <a:off x="1956" y="171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7" name="AutoShape 364"/>
              <p:cNvSpPr>
                <a:spLocks noChangeArrowheads="1"/>
              </p:cNvSpPr>
              <p:nvPr/>
            </p:nvSpPr>
            <p:spPr bwMode="auto">
              <a:xfrm>
                <a:off x="2017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8" name="AutoShape 365"/>
              <p:cNvSpPr>
                <a:spLocks noChangeArrowheads="1"/>
              </p:cNvSpPr>
              <p:nvPr/>
            </p:nvSpPr>
            <p:spPr bwMode="auto">
              <a:xfrm>
                <a:off x="2073" y="171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99" name="AutoShape 366"/>
              <p:cNvSpPr>
                <a:spLocks noChangeArrowheads="1"/>
              </p:cNvSpPr>
              <p:nvPr/>
            </p:nvSpPr>
            <p:spPr bwMode="auto">
              <a:xfrm>
                <a:off x="170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0" name="AutoShape 367"/>
              <p:cNvSpPr>
                <a:spLocks noChangeArrowheads="1"/>
              </p:cNvSpPr>
              <p:nvPr/>
            </p:nvSpPr>
            <p:spPr bwMode="auto">
              <a:xfrm>
                <a:off x="1759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1" name="AutoShape 368"/>
              <p:cNvSpPr>
                <a:spLocks noChangeArrowheads="1"/>
              </p:cNvSpPr>
              <p:nvPr/>
            </p:nvSpPr>
            <p:spPr bwMode="auto">
              <a:xfrm>
                <a:off x="1815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2" name="AutoShape 369"/>
              <p:cNvSpPr>
                <a:spLocks noChangeArrowheads="1"/>
              </p:cNvSpPr>
              <p:nvPr/>
            </p:nvSpPr>
            <p:spPr bwMode="auto">
              <a:xfrm>
                <a:off x="1870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3" name="AutoShape 370"/>
              <p:cNvSpPr>
                <a:spLocks noChangeArrowheads="1"/>
              </p:cNvSpPr>
              <p:nvPr/>
            </p:nvSpPr>
            <p:spPr bwMode="auto">
              <a:xfrm>
                <a:off x="1926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4" name="AutoShape 371"/>
              <p:cNvSpPr>
                <a:spLocks noChangeArrowheads="1"/>
              </p:cNvSpPr>
              <p:nvPr/>
            </p:nvSpPr>
            <p:spPr bwMode="auto">
              <a:xfrm>
                <a:off x="1987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5" name="AutoShape 372"/>
              <p:cNvSpPr>
                <a:spLocks noChangeArrowheads="1"/>
              </p:cNvSpPr>
              <p:nvPr/>
            </p:nvSpPr>
            <p:spPr bwMode="auto">
              <a:xfrm>
                <a:off x="2043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6" name="AutoShape 373"/>
              <p:cNvSpPr>
                <a:spLocks noChangeArrowheads="1"/>
              </p:cNvSpPr>
              <p:nvPr/>
            </p:nvSpPr>
            <p:spPr bwMode="auto">
              <a:xfrm>
                <a:off x="2098" y="1754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7" name="AutoShape 374"/>
              <p:cNvSpPr>
                <a:spLocks noChangeArrowheads="1"/>
              </p:cNvSpPr>
              <p:nvPr/>
            </p:nvSpPr>
            <p:spPr bwMode="auto">
              <a:xfrm>
                <a:off x="1733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8" name="AutoShape 375"/>
              <p:cNvSpPr>
                <a:spLocks noChangeArrowheads="1"/>
              </p:cNvSpPr>
              <p:nvPr/>
            </p:nvSpPr>
            <p:spPr bwMode="auto">
              <a:xfrm>
                <a:off x="1789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09" name="AutoShape 376"/>
              <p:cNvSpPr>
                <a:spLocks noChangeArrowheads="1"/>
              </p:cNvSpPr>
              <p:nvPr/>
            </p:nvSpPr>
            <p:spPr bwMode="auto">
              <a:xfrm>
                <a:off x="1845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0" name="AutoShape 377"/>
              <p:cNvSpPr>
                <a:spLocks noChangeArrowheads="1"/>
              </p:cNvSpPr>
              <p:nvPr/>
            </p:nvSpPr>
            <p:spPr bwMode="auto">
              <a:xfrm>
                <a:off x="1901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1" name="AutoShape 378"/>
              <p:cNvSpPr>
                <a:spLocks noChangeArrowheads="1"/>
              </p:cNvSpPr>
              <p:nvPr/>
            </p:nvSpPr>
            <p:spPr bwMode="auto">
              <a:xfrm>
                <a:off x="1956" y="1802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2" name="AutoShape 379"/>
              <p:cNvSpPr>
                <a:spLocks noChangeArrowheads="1"/>
              </p:cNvSpPr>
              <p:nvPr/>
            </p:nvSpPr>
            <p:spPr bwMode="auto">
              <a:xfrm>
                <a:off x="2017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3" name="AutoShape 380"/>
              <p:cNvSpPr>
                <a:spLocks noChangeArrowheads="1"/>
              </p:cNvSpPr>
              <p:nvPr/>
            </p:nvSpPr>
            <p:spPr bwMode="auto">
              <a:xfrm>
                <a:off x="2073" y="1802"/>
                <a:ext cx="41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4" name="AutoShape 381"/>
              <p:cNvSpPr>
                <a:spLocks noChangeArrowheads="1"/>
              </p:cNvSpPr>
              <p:nvPr/>
            </p:nvSpPr>
            <p:spPr bwMode="auto">
              <a:xfrm>
                <a:off x="170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5" name="AutoShape 382"/>
              <p:cNvSpPr>
                <a:spLocks noChangeArrowheads="1"/>
              </p:cNvSpPr>
              <p:nvPr/>
            </p:nvSpPr>
            <p:spPr bwMode="auto">
              <a:xfrm>
                <a:off x="1759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6" name="AutoShape 383"/>
              <p:cNvSpPr>
                <a:spLocks noChangeArrowheads="1"/>
              </p:cNvSpPr>
              <p:nvPr/>
            </p:nvSpPr>
            <p:spPr bwMode="auto">
              <a:xfrm>
                <a:off x="1815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7" name="AutoShape 384"/>
              <p:cNvSpPr>
                <a:spLocks noChangeArrowheads="1"/>
              </p:cNvSpPr>
              <p:nvPr/>
            </p:nvSpPr>
            <p:spPr bwMode="auto">
              <a:xfrm>
                <a:off x="1870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8" name="AutoShape 385"/>
              <p:cNvSpPr>
                <a:spLocks noChangeArrowheads="1"/>
              </p:cNvSpPr>
              <p:nvPr/>
            </p:nvSpPr>
            <p:spPr bwMode="auto">
              <a:xfrm>
                <a:off x="1926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19" name="AutoShape 386"/>
              <p:cNvSpPr>
                <a:spLocks noChangeArrowheads="1"/>
              </p:cNvSpPr>
              <p:nvPr/>
            </p:nvSpPr>
            <p:spPr bwMode="auto">
              <a:xfrm>
                <a:off x="1982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0" name="AutoShape 387"/>
              <p:cNvSpPr>
                <a:spLocks noChangeArrowheads="1"/>
              </p:cNvSpPr>
              <p:nvPr/>
            </p:nvSpPr>
            <p:spPr bwMode="auto">
              <a:xfrm>
                <a:off x="2043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1" name="AutoShape 388"/>
              <p:cNvSpPr>
                <a:spLocks noChangeArrowheads="1"/>
              </p:cNvSpPr>
              <p:nvPr/>
            </p:nvSpPr>
            <p:spPr bwMode="auto">
              <a:xfrm>
                <a:off x="2098" y="1844"/>
                <a:ext cx="46" cy="42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2" name="AutoShape 389"/>
              <p:cNvSpPr>
                <a:spLocks noChangeArrowheads="1"/>
              </p:cNvSpPr>
              <p:nvPr/>
            </p:nvSpPr>
            <p:spPr bwMode="auto">
              <a:xfrm>
                <a:off x="172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3" name="AutoShape 390"/>
              <p:cNvSpPr>
                <a:spLocks noChangeArrowheads="1"/>
              </p:cNvSpPr>
              <p:nvPr/>
            </p:nvSpPr>
            <p:spPr bwMode="auto">
              <a:xfrm>
                <a:off x="1784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4" name="AutoShape 391"/>
              <p:cNvSpPr>
                <a:spLocks noChangeArrowheads="1"/>
              </p:cNvSpPr>
              <p:nvPr/>
            </p:nvSpPr>
            <p:spPr bwMode="auto">
              <a:xfrm>
                <a:off x="1840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5" name="AutoShape 392"/>
              <p:cNvSpPr>
                <a:spLocks noChangeArrowheads="1"/>
              </p:cNvSpPr>
              <p:nvPr/>
            </p:nvSpPr>
            <p:spPr bwMode="auto">
              <a:xfrm>
                <a:off x="189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6" name="AutoShape 393"/>
              <p:cNvSpPr>
                <a:spLocks noChangeArrowheads="1"/>
              </p:cNvSpPr>
              <p:nvPr/>
            </p:nvSpPr>
            <p:spPr bwMode="auto">
              <a:xfrm>
                <a:off x="1956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7" name="AutoShape 394"/>
              <p:cNvSpPr>
                <a:spLocks noChangeArrowheads="1"/>
              </p:cNvSpPr>
              <p:nvPr/>
            </p:nvSpPr>
            <p:spPr bwMode="auto">
              <a:xfrm>
                <a:off x="2012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428" name="AutoShape 395"/>
              <p:cNvSpPr>
                <a:spLocks noChangeArrowheads="1"/>
              </p:cNvSpPr>
              <p:nvPr/>
            </p:nvSpPr>
            <p:spPr bwMode="auto">
              <a:xfrm>
                <a:off x="2068" y="1886"/>
                <a:ext cx="46" cy="48"/>
              </a:xfrm>
              <a:custGeom>
                <a:avLst/>
                <a:gdLst>
                  <a:gd name="T0" fmla="*/ 0 w 10000"/>
                  <a:gd name="T1" fmla="*/ 18 h 10000"/>
                  <a:gd name="T2" fmla="*/ 17 w 10000"/>
                  <a:gd name="T3" fmla="*/ 18 h 10000"/>
                  <a:gd name="T4" fmla="*/ 23 w 10000"/>
                  <a:gd name="T5" fmla="*/ 0 h 10000"/>
                  <a:gd name="T6" fmla="*/ 28 w 10000"/>
                  <a:gd name="T7" fmla="*/ 18 h 10000"/>
                  <a:gd name="T8" fmla="*/ 45 w 10000"/>
                  <a:gd name="T9" fmla="*/ 18 h 10000"/>
                  <a:gd name="T10" fmla="*/ 31 w 10000"/>
                  <a:gd name="T11" fmla="*/ 28 h 10000"/>
                  <a:gd name="T12" fmla="*/ 36 w 10000"/>
                  <a:gd name="T13" fmla="*/ 46 h 10000"/>
                  <a:gd name="T14" fmla="*/ 23 w 10000"/>
                  <a:gd name="T15" fmla="*/ 35 h 10000"/>
                  <a:gd name="T16" fmla="*/ 9 w 10000"/>
                  <a:gd name="T17" fmla="*/ 46 h 10000"/>
                  <a:gd name="T18" fmla="*/ 14 w 10000"/>
                  <a:gd name="T19" fmla="*/ 28 h 10000"/>
                  <a:gd name="T20" fmla="*/ 0 w 10000"/>
                  <a:gd name="T21" fmla="*/ 18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913"/>
                    </a:moveTo>
                    <a:lnTo>
                      <a:pt x="3778" y="3913"/>
                    </a:lnTo>
                    <a:lnTo>
                      <a:pt x="5111" y="0"/>
                    </a:lnTo>
                    <a:lnTo>
                      <a:pt x="6222" y="3913"/>
                    </a:lnTo>
                    <a:lnTo>
                      <a:pt x="10000" y="3913"/>
                    </a:lnTo>
                    <a:lnTo>
                      <a:pt x="6889" y="6087"/>
                    </a:lnTo>
                    <a:lnTo>
                      <a:pt x="8000" y="10000"/>
                    </a:lnTo>
                    <a:lnTo>
                      <a:pt x="5111" y="7609"/>
                    </a:lnTo>
                    <a:lnTo>
                      <a:pt x="2000" y="10000"/>
                    </a:lnTo>
                    <a:lnTo>
                      <a:pt x="3111" y="6087"/>
                    </a:lnTo>
                    <a:lnTo>
                      <a:pt x="0" y="3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  <p:sp>
          <p:nvSpPr>
            <p:cNvPr id="21597" name="Rectangle 396"/>
            <p:cNvSpPr>
              <a:spLocks noChangeArrowheads="1"/>
            </p:cNvSpPr>
            <p:nvPr/>
          </p:nvSpPr>
          <p:spPr bwMode="auto">
            <a:xfrm>
              <a:off x="3477" y="2185"/>
              <a:ext cx="264" cy="15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8" name="Rectangle 397"/>
            <p:cNvSpPr>
              <a:spLocks noChangeArrowheads="1"/>
            </p:cNvSpPr>
            <p:nvPr/>
          </p:nvSpPr>
          <p:spPr bwMode="auto">
            <a:xfrm>
              <a:off x="3477" y="2196"/>
              <a:ext cx="264" cy="19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99" name="Rectangle 398"/>
            <p:cNvSpPr>
              <a:spLocks noChangeArrowheads="1"/>
            </p:cNvSpPr>
            <p:nvPr/>
          </p:nvSpPr>
          <p:spPr bwMode="auto">
            <a:xfrm>
              <a:off x="3477" y="2314"/>
              <a:ext cx="264" cy="2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0" name="Rectangle 399"/>
            <p:cNvSpPr>
              <a:spLocks noChangeArrowheads="1"/>
            </p:cNvSpPr>
            <p:nvPr/>
          </p:nvSpPr>
          <p:spPr bwMode="auto">
            <a:xfrm>
              <a:off x="3477" y="2186"/>
              <a:ext cx="264" cy="1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601" name="Group 400"/>
            <p:cNvGrpSpPr>
              <a:grpSpLocks/>
            </p:cNvGrpSpPr>
            <p:nvPr/>
          </p:nvGrpSpPr>
          <p:grpSpPr bwMode="auto">
            <a:xfrm>
              <a:off x="3570" y="2219"/>
              <a:ext cx="72" cy="81"/>
              <a:chOff x="3334" y="2431"/>
              <a:chExt cx="421" cy="494"/>
            </a:xfrm>
          </p:grpSpPr>
          <p:sp>
            <p:nvSpPr>
              <p:cNvPr id="21635" name="AutoShape 401"/>
              <p:cNvSpPr>
                <a:spLocks noChangeArrowheads="1"/>
              </p:cNvSpPr>
              <p:nvPr/>
            </p:nvSpPr>
            <p:spPr bwMode="auto">
              <a:xfrm>
                <a:off x="3334" y="243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36" name="AutoShape 402"/>
              <p:cNvSpPr>
                <a:spLocks noChangeArrowheads="1"/>
              </p:cNvSpPr>
              <p:nvPr/>
            </p:nvSpPr>
            <p:spPr bwMode="auto">
              <a:xfrm rot="10800000">
                <a:off x="3334" y="2561"/>
                <a:ext cx="421" cy="364"/>
              </a:xfrm>
              <a:prstGeom prst="triangle">
                <a:avLst>
                  <a:gd name="adj" fmla="val 50000"/>
                </a:avLst>
              </a:prstGeom>
              <a:noFill/>
              <a:ln w="19050">
                <a:solidFill>
                  <a:srgbClr val="3366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1602" name="Group 403"/>
            <p:cNvGrpSpPr>
              <a:grpSpLocks/>
            </p:cNvGrpSpPr>
            <p:nvPr/>
          </p:nvGrpSpPr>
          <p:grpSpPr bwMode="auto">
            <a:xfrm>
              <a:off x="2928" y="2352"/>
              <a:ext cx="265" cy="159"/>
              <a:chOff x="429" y="2477"/>
              <a:chExt cx="1226" cy="729"/>
            </a:xfrm>
          </p:grpSpPr>
          <p:sp>
            <p:nvSpPr>
              <p:cNvPr id="21617" name="Rectangle 404"/>
              <p:cNvSpPr>
                <a:spLocks noChangeArrowheads="1"/>
              </p:cNvSpPr>
              <p:nvPr/>
            </p:nvSpPr>
            <p:spPr bwMode="auto">
              <a:xfrm>
                <a:off x="431" y="2478"/>
                <a:ext cx="1224" cy="727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0" name="AutoShape 405"/>
              <p:cNvSpPr>
                <a:spLocks noChangeArrowheads="1"/>
              </p:cNvSpPr>
              <p:nvPr/>
            </p:nvSpPr>
            <p:spPr bwMode="auto">
              <a:xfrm>
                <a:off x="947" y="2476"/>
                <a:ext cx="139" cy="377"/>
              </a:xfrm>
              <a:custGeom>
                <a:avLst/>
                <a:gdLst>
                  <a:gd name="T0" fmla="*/ 109 w 21600"/>
                  <a:gd name="T1" fmla="*/ 187 h 21600"/>
                  <a:gd name="T2" fmla="*/ 68 w 21600"/>
                  <a:gd name="T3" fmla="*/ 374 h 21600"/>
                  <a:gd name="T4" fmla="*/ 27 w 21600"/>
                  <a:gd name="T5" fmla="*/ 18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6035 w 21600"/>
                  <a:gd name="T13" fmla="*/ 6006 h 21600"/>
                  <a:gd name="T14" fmla="*/ 15565 w 21600"/>
                  <a:gd name="T15" fmla="*/ 1559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418" y="21600"/>
                    </a:lnTo>
                    <a:lnTo>
                      <a:pt x="1318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1" name="AutoShape 406"/>
              <p:cNvSpPr>
                <a:spLocks noChangeArrowheads="1"/>
              </p:cNvSpPr>
              <p:nvPr/>
            </p:nvSpPr>
            <p:spPr bwMode="auto">
              <a:xfrm rot="10800000">
                <a:off x="947" y="2852"/>
                <a:ext cx="139" cy="354"/>
              </a:xfrm>
              <a:custGeom>
                <a:avLst/>
                <a:gdLst>
                  <a:gd name="T0" fmla="*/ 110 w 21600"/>
                  <a:gd name="T1" fmla="*/ 177 h 21600"/>
                  <a:gd name="T2" fmla="*/ 68 w 21600"/>
                  <a:gd name="T3" fmla="*/ 353 h 21600"/>
                  <a:gd name="T4" fmla="*/ 26 w 21600"/>
                  <a:gd name="T5" fmla="*/ 177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35 h 21600"/>
                  <a:gd name="T14" fmla="*/ 15724 w 21600"/>
                  <a:gd name="T15" fmla="*/ 1566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2" name="AutoShape 407"/>
              <p:cNvSpPr>
                <a:spLocks noChangeArrowheads="1"/>
              </p:cNvSpPr>
              <p:nvPr/>
            </p:nvSpPr>
            <p:spPr bwMode="auto">
              <a:xfrm rot="5400000">
                <a:off x="1267" y="2524"/>
                <a:ext cx="138" cy="638"/>
              </a:xfrm>
              <a:custGeom>
                <a:avLst/>
                <a:gdLst>
                  <a:gd name="T0" fmla="*/ 111 w 21600"/>
                  <a:gd name="T1" fmla="*/ 320 h 21600"/>
                  <a:gd name="T2" fmla="*/ 68 w 21600"/>
                  <a:gd name="T3" fmla="*/ 640 h 21600"/>
                  <a:gd name="T4" fmla="*/ 25 w 21600"/>
                  <a:gd name="T5" fmla="*/ 320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718 w 21600"/>
                  <a:gd name="T13" fmla="*/ 5771 h 21600"/>
                  <a:gd name="T14" fmla="*/ 15882 w 21600"/>
                  <a:gd name="T15" fmla="*/ 1582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7941" y="21600"/>
                    </a:lnTo>
                    <a:lnTo>
                      <a:pt x="13659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3" name="AutoShape 408"/>
              <p:cNvSpPr>
                <a:spLocks noChangeArrowheads="1"/>
              </p:cNvSpPr>
              <p:nvPr/>
            </p:nvSpPr>
            <p:spPr bwMode="auto">
              <a:xfrm rot="-5400000">
                <a:off x="654" y="2549"/>
                <a:ext cx="138" cy="588"/>
              </a:xfrm>
              <a:custGeom>
                <a:avLst/>
                <a:gdLst>
                  <a:gd name="T0" fmla="*/ 110 w 21600"/>
                  <a:gd name="T1" fmla="*/ 294 h 21600"/>
                  <a:gd name="T2" fmla="*/ 68 w 21600"/>
                  <a:gd name="T3" fmla="*/ 588 h 21600"/>
                  <a:gd name="T4" fmla="*/ 26 w 21600"/>
                  <a:gd name="T5" fmla="*/ 294 h 21600"/>
                  <a:gd name="T6" fmla="*/ 68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876 w 21600"/>
                  <a:gd name="T13" fmla="*/ 5914 h 21600"/>
                  <a:gd name="T14" fmla="*/ 15724 w 21600"/>
                  <a:gd name="T15" fmla="*/ 156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8258" y="21600"/>
                    </a:lnTo>
                    <a:lnTo>
                      <a:pt x="13342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354" name="AutoShape 409"/>
              <p:cNvSpPr>
                <a:spLocks noChangeArrowheads="1"/>
              </p:cNvSpPr>
              <p:nvPr/>
            </p:nvSpPr>
            <p:spPr bwMode="auto">
              <a:xfrm rot="-7695974">
                <a:off x="756" y="2747"/>
                <a:ext cx="133" cy="500"/>
              </a:xfrm>
              <a:custGeom>
                <a:avLst/>
                <a:gdLst>
                  <a:gd name="T0" fmla="*/ 100 w 21600"/>
                  <a:gd name="T1" fmla="*/ 249 h 21600"/>
                  <a:gd name="T2" fmla="*/ 67 w 21600"/>
                  <a:gd name="T3" fmla="*/ 497 h 21600"/>
                  <a:gd name="T4" fmla="*/ 33 w 21600"/>
                  <a:gd name="T5" fmla="*/ 249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14 h 21600"/>
                  <a:gd name="T14" fmla="*/ 14454 w 21600"/>
                  <a:gd name="T15" fmla="*/ 1438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1623" name="AutoShape 410"/>
              <p:cNvSpPr>
                <a:spLocks noChangeArrowheads="1"/>
              </p:cNvSpPr>
              <p:nvPr/>
            </p:nvSpPr>
            <p:spPr bwMode="auto">
              <a:xfrm>
                <a:off x="431" y="3097"/>
                <a:ext cx="240" cy="108"/>
              </a:xfrm>
              <a:prstGeom prst="triangle">
                <a:avLst>
                  <a:gd name="adj" fmla="val 69468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56" name="AutoShape 411"/>
              <p:cNvSpPr>
                <a:spLocks noChangeArrowheads="1"/>
              </p:cNvSpPr>
              <p:nvPr/>
            </p:nvSpPr>
            <p:spPr bwMode="auto">
              <a:xfrm rot="3206644">
                <a:off x="1158" y="2421"/>
                <a:ext cx="133" cy="527"/>
              </a:xfrm>
              <a:custGeom>
                <a:avLst/>
                <a:gdLst>
                  <a:gd name="T0" fmla="*/ 100 w 21600"/>
                  <a:gd name="T1" fmla="*/ 264 h 21600"/>
                  <a:gd name="T2" fmla="*/ 67 w 21600"/>
                  <a:gd name="T3" fmla="*/ 528 h 21600"/>
                  <a:gd name="T4" fmla="*/ 33 w 21600"/>
                  <a:gd name="T5" fmla="*/ 264 h 21600"/>
                  <a:gd name="T6" fmla="*/ 6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7146 w 21600"/>
                  <a:gd name="T13" fmla="*/ 7200 h 21600"/>
                  <a:gd name="T14" fmla="*/ 14454 w 21600"/>
                  <a:gd name="T15" fmla="*/ 144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08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1625" name="AutoShape 412"/>
              <p:cNvSpPr>
                <a:spLocks noChangeArrowheads="1"/>
              </p:cNvSpPr>
              <p:nvPr/>
            </p:nvSpPr>
            <p:spPr bwMode="auto">
              <a:xfrm rot="10800000">
                <a:off x="1393" y="2479"/>
                <a:ext cx="256" cy="104"/>
              </a:xfrm>
              <a:prstGeom prst="triangle">
                <a:avLst>
                  <a:gd name="adj" fmla="val 67829"/>
                </a:avLst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21626" name="Group 413"/>
              <p:cNvGrpSpPr>
                <a:grpSpLocks/>
              </p:cNvGrpSpPr>
              <p:nvPr/>
            </p:nvGrpSpPr>
            <p:grpSpPr bwMode="auto">
              <a:xfrm>
                <a:off x="429" y="2480"/>
                <a:ext cx="643" cy="271"/>
                <a:chOff x="429" y="2480"/>
                <a:chExt cx="643" cy="271"/>
              </a:xfrm>
            </p:grpSpPr>
            <p:sp>
              <p:nvSpPr>
                <p:cNvPr id="365" name="AutoShape 414"/>
                <p:cNvSpPr>
                  <a:spLocks noChangeArrowheads="1"/>
                </p:cNvSpPr>
                <p:nvPr/>
              </p:nvSpPr>
              <p:spPr bwMode="auto">
                <a:xfrm rot="-3074989">
                  <a:off x="760" y="2440"/>
                  <a:ext cx="133" cy="490"/>
                </a:xfrm>
                <a:custGeom>
                  <a:avLst/>
                  <a:gdLst>
                    <a:gd name="T0" fmla="*/ 100 w 21600"/>
                    <a:gd name="T1" fmla="*/ 246 h 21600"/>
                    <a:gd name="T2" fmla="*/ 67 w 21600"/>
                    <a:gd name="T3" fmla="*/ 491 h 21600"/>
                    <a:gd name="T4" fmla="*/ 33 w 21600"/>
                    <a:gd name="T5" fmla="*/ 246 h 21600"/>
                    <a:gd name="T6" fmla="*/ 67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146 w 21600"/>
                    <a:gd name="T13" fmla="*/ 7215 h 21600"/>
                    <a:gd name="T14" fmla="*/ 14454 w 21600"/>
                    <a:gd name="T15" fmla="*/ 14385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21634" name="AutoShape 415"/>
                <p:cNvSpPr>
                  <a:spLocks noChangeArrowheads="1"/>
                </p:cNvSpPr>
                <p:nvPr/>
              </p:nvSpPr>
              <p:spPr bwMode="auto">
                <a:xfrm rot="10800000">
                  <a:off x="429" y="2480"/>
                  <a:ext cx="250" cy="104"/>
                </a:xfrm>
                <a:prstGeom prst="triangle">
                  <a:avLst>
                    <a:gd name="adj" fmla="val 33199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1627" name="Group 416"/>
              <p:cNvGrpSpPr>
                <a:grpSpLocks/>
              </p:cNvGrpSpPr>
              <p:nvPr/>
            </p:nvGrpSpPr>
            <p:grpSpPr bwMode="auto">
              <a:xfrm>
                <a:off x="961" y="2927"/>
                <a:ext cx="690" cy="278"/>
                <a:chOff x="961" y="2927"/>
                <a:chExt cx="690" cy="278"/>
              </a:xfrm>
            </p:grpSpPr>
            <p:sp>
              <p:nvSpPr>
                <p:cNvPr id="363" name="AutoShape 417"/>
                <p:cNvSpPr>
                  <a:spLocks noChangeArrowheads="1"/>
                </p:cNvSpPr>
                <p:nvPr/>
              </p:nvSpPr>
              <p:spPr bwMode="auto">
                <a:xfrm rot="7700476">
                  <a:off x="1147" y="2740"/>
                  <a:ext cx="138" cy="509"/>
                </a:xfrm>
                <a:custGeom>
                  <a:avLst/>
                  <a:gdLst>
                    <a:gd name="T0" fmla="*/ 101 w 21600"/>
                    <a:gd name="T1" fmla="*/ 253 h 21600"/>
                    <a:gd name="T2" fmla="*/ 68 w 21600"/>
                    <a:gd name="T3" fmla="*/ 507 h 21600"/>
                    <a:gd name="T4" fmla="*/ 34 w 21600"/>
                    <a:gd name="T5" fmla="*/ 253 h 21600"/>
                    <a:gd name="T6" fmla="*/ 68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7200 w 21600"/>
                    <a:gd name="T13" fmla="*/ 7200 h 21600"/>
                    <a:gd name="T14" fmla="*/ 14400 w 21600"/>
                    <a:gd name="T15" fmla="*/ 144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108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>
                  <a:defPPr>
                    <a:defRPr lang="en-US"/>
                  </a:defPPr>
                  <a:lvl1pPr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1pPr>
                  <a:lvl2pPr marL="4572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2pPr>
                  <a:lvl3pPr marL="9144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3pPr>
                  <a:lvl4pPr marL="13716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4pPr>
                  <a:lvl5pPr marL="1828800" algn="l" rtl="0" fontAlgn="base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CCFFFF"/>
                    </a:buClr>
                    <a:buSzPct val="75000"/>
                    <a:buFont typeface="Wingdings" pitchFamily="2" charset="2"/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5pPr>
                  <a:lvl6pPr marL="22860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6pPr>
                  <a:lvl7pPr marL="27432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7pPr>
                  <a:lvl8pPr marL="32004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8pPr>
                  <a:lvl9pPr marL="3657600" algn="l" defTabSz="914400" rtl="0" eaLnBrk="1" latinLnBrk="0" hangingPunct="1">
                    <a:defRPr kumimoji="1" sz="2400" kern="120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itchFamily="18" charset="0"/>
                      <a:ea typeface="+mn-ea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pl-PL"/>
                </a:p>
              </p:txBody>
            </p:sp>
            <p:sp>
              <p:nvSpPr>
                <p:cNvPr id="21632" name="AutoShape 418"/>
                <p:cNvSpPr>
                  <a:spLocks noChangeArrowheads="1"/>
                </p:cNvSpPr>
                <p:nvPr/>
              </p:nvSpPr>
              <p:spPr bwMode="auto">
                <a:xfrm>
                  <a:off x="1370" y="3097"/>
                  <a:ext cx="281" cy="108"/>
                </a:xfrm>
                <a:prstGeom prst="triangle">
                  <a:avLst>
                    <a:gd name="adj" fmla="val 28824"/>
                  </a:avLst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628" name="Oval 419"/>
              <p:cNvSpPr>
                <a:spLocks noChangeArrowheads="1"/>
              </p:cNvSpPr>
              <p:nvPr/>
            </p:nvSpPr>
            <p:spPr bwMode="auto">
              <a:xfrm>
                <a:off x="926" y="2756"/>
                <a:ext cx="181" cy="18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29" name="Oval 420"/>
              <p:cNvSpPr>
                <a:spLocks noChangeArrowheads="1"/>
              </p:cNvSpPr>
              <p:nvPr/>
            </p:nvSpPr>
            <p:spPr bwMode="auto">
              <a:xfrm>
                <a:off x="938" y="2766"/>
                <a:ext cx="159" cy="159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30" name="Rectangle 421"/>
              <p:cNvSpPr>
                <a:spLocks noChangeArrowheads="1"/>
              </p:cNvSpPr>
              <p:nvPr/>
            </p:nvSpPr>
            <p:spPr bwMode="auto">
              <a:xfrm>
                <a:off x="431" y="2479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603" name="Rectangle 422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604" name="Group 423"/>
            <p:cNvGrpSpPr>
              <a:grpSpLocks/>
            </p:cNvGrpSpPr>
            <p:nvPr/>
          </p:nvGrpSpPr>
          <p:grpSpPr bwMode="auto">
            <a:xfrm>
              <a:off x="3203" y="2349"/>
              <a:ext cx="263" cy="157"/>
              <a:chOff x="476" y="2794"/>
              <a:chExt cx="1221" cy="725"/>
            </a:xfrm>
          </p:grpSpPr>
          <p:sp>
            <p:nvSpPr>
              <p:cNvPr id="21615" name="Rectangle 424"/>
              <p:cNvSpPr>
                <a:spLocks noChangeArrowheads="1"/>
              </p:cNvSpPr>
              <p:nvPr/>
            </p:nvSpPr>
            <p:spPr bwMode="auto">
              <a:xfrm>
                <a:off x="476" y="3085"/>
                <a:ext cx="1221" cy="1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16" name="Rectangle 425"/>
              <p:cNvSpPr>
                <a:spLocks noChangeArrowheads="1"/>
              </p:cNvSpPr>
              <p:nvPr/>
            </p:nvSpPr>
            <p:spPr bwMode="auto">
              <a:xfrm rot="-5400000">
                <a:off x="484" y="3091"/>
                <a:ext cx="725" cy="13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605" name="Rectangle 426"/>
            <p:cNvSpPr>
              <a:spLocks noChangeArrowheads="1"/>
            </p:cNvSpPr>
            <p:nvPr/>
          </p:nvSpPr>
          <p:spPr bwMode="auto">
            <a:xfrm>
              <a:off x="3203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6" name="Rectangle 427"/>
            <p:cNvSpPr>
              <a:spLocks noChangeArrowheads="1"/>
            </p:cNvSpPr>
            <p:nvPr/>
          </p:nvSpPr>
          <p:spPr bwMode="auto">
            <a:xfrm>
              <a:off x="3477" y="2353"/>
              <a:ext cx="265" cy="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7" name="Rectangle 428"/>
            <p:cNvSpPr>
              <a:spLocks noChangeArrowheads="1"/>
            </p:cNvSpPr>
            <p:nvPr/>
          </p:nvSpPr>
          <p:spPr bwMode="auto">
            <a:xfrm>
              <a:off x="3477" y="2405"/>
              <a:ext cx="265" cy="5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8" name="Rectangle 429"/>
            <p:cNvSpPr>
              <a:spLocks noChangeArrowheads="1"/>
            </p:cNvSpPr>
            <p:nvPr/>
          </p:nvSpPr>
          <p:spPr bwMode="auto">
            <a:xfrm>
              <a:off x="3477" y="2458"/>
              <a:ext cx="265" cy="5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9" name="Rectangle 430"/>
            <p:cNvSpPr>
              <a:spLocks noChangeArrowheads="1"/>
            </p:cNvSpPr>
            <p:nvPr/>
          </p:nvSpPr>
          <p:spPr bwMode="auto">
            <a:xfrm>
              <a:off x="3477" y="2353"/>
              <a:ext cx="264" cy="15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610" name="Group 431"/>
            <p:cNvGrpSpPr>
              <a:grpSpLocks/>
            </p:cNvGrpSpPr>
            <p:nvPr/>
          </p:nvGrpSpPr>
          <p:grpSpPr bwMode="auto">
            <a:xfrm>
              <a:off x="3748" y="2353"/>
              <a:ext cx="264" cy="159"/>
              <a:chOff x="4241" y="2478"/>
              <a:chExt cx="1224" cy="727"/>
            </a:xfrm>
          </p:grpSpPr>
          <p:sp>
            <p:nvSpPr>
              <p:cNvPr id="21611" name="Rectangle 432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408" cy="725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12" name="Rectangle 433"/>
              <p:cNvSpPr>
                <a:spLocks noChangeArrowheads="1"/>
              </p:cNvSpPr>
              <p:nvPr/>
            </p:nvSpPr>
            <p:spPr bwMode="auto">
              <a:xfrm>
                <a:off x="4649" y="2478"/>
                <a:ext cx="408" cy="72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13" name="Rectangle 434"/>
              <p:cNvSpPr>
                <a:spLocks noChangeArrowheads="1"/>
              </p:cNvSpPr>
              <p:nvPr/>
            </p:nvSpPr>
            <p:spPr bwMode="auto">
              <a:xfrm>
                <a:off x="5057" y="2478"/>
                <a:ext cx="408" cy="72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14" name="Rectangle 435"/>
              <p:cNvSpPr>
                <a:spLocks noChangeArrowheads="1"/>
              </p:cNvSpPr>
              <p:nvPr/>
            </p:nvSpPr>
            <p:spPr bwMode="auto">
              <a:xfrm>
                <a:off x="4241" y="2478"/>
                <a:ext cx="1224" cy="72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1508" name="AutoShape 255"/>
          <p:cNvSpPr>
            <a:spLocks noChangeArrowheads="1"/>
          </p:cNvSpPr>
          <p:nvPr/>
        </p:nvSpPr>
        <p:spPr bwMode="auto">
          <a:xfrm>
            <a:off x="1335088" y="20447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1509" name="AutoShape 254"/>
          <p:cNvSpPr>
            <a:spLocks noChangeArrowheads="1"/>
          </p:cNvSpPr>
          <p:nvPr/>
        </p:nvSpPr>
        <p:spPr bwMode="auto">
          <a:xfrm>
            <a:off x="2224088" y="20447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AutoShape 252"/>
          <p:cNvSpPr>
            <a:spLocks noChangeArrowheads="1"/>
          </p:cNvSpPr>
          <p:nvPr/>
        </p:nvSpPr>
        <p:spPr bwMode="auto">
          <a:xfrm>
            <a:off x="3586163" y="20447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1511" name="AutoShape 22"/>
          <p:cNvSpPr>
            <a:spLocks noChangeArrowheads="1"/>
          </p:cNvSpPr>
          <p:nvPr/>
        </p:nvSpPr>
        <p:spPr bwMode="auto">
          <a:xfrm>
            <a:off x="4737100" y="2044700"/>
            <a:ext cx="1517650" cy="1074738"/>
          </a:xfrm>
          <a:prstGeom prst="chevron">
            <a:avLst>
              <a:gd name="adj" fmla="val 35303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1512" name="AutoShape 253"/>
          <p:cNvSpPr>
            <a:spLocks noChangeArrowheads="1"/>
          </p:cNvSpPr>
          <p:nvPr/>
        </p:nvSpPr>
        <p:spPr bwMode="auto">
          <a:xfrm>
            <a:off x="5876925" y="2044700"/>
            <a:ext cx="1530350" cy="1074738"/>
          </a:xfrm>
          <a:prstGeom prst="chevron">
            <a:avLst>
              <a:gd name="adj" fmla="val 35598"/>
            </a:avLst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21513" name="Group 27"/>
          <p:cNvGrpSpPr>
            <a:grpSpLocks/>
          </p:cNvGrpSpPr>
          <p:nvPr/>
        </p:nvGrpSpPr>
        <p:grpSpPr bwMode="auto">
          <a:xfrm>
            <a:off x="6537325" y="2043113"/>
            <a:ext cx="1728788" cy="1077912"/>
            <a:chOff x="2200" y="1746"/>
            <a:chExt cx="1089" cy="686"/>
          </a:xfrm>
        </p:grpSpPr>
        <p:sp>
          <p:nvSpPr>
            <p:cNvPr id="21564" name="Rectangle 25"/>
            <p:cNvSpPr>
              <a:spLocks noChangeArrowheads="1"/>
            </p:cNvSpPr>
            <p:nvPr/>
          </p:nvSpPr>
          <p:spPr bwMode="auto">
            <a:xfrm>
              <a:off x="2200" y="1746"/>
              <a:ext cx="1089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565" name="Rectangle 26"/>
            <p:cNvSpPr>
              <a:spLocks noChangeArrowheads="1"/>
            </p:cNvSpPr>
            <p:nvPr/>
          </p:nvSpPr>
          <p:spPr bwMode="auto">
            <a:xfrm>
              <a:off x="2200" y="2084"/>
              <a:ext cx="1089" cy="34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1514" name="Text Box 29"/>
          <p:cNvSpPr txBox="1">
            <a:spLocks noChangeArrowheads="1"/>
          </p:cNvSpPr>
          <p:nvPr/>
        </p:nvSpPr>
        <p:spPr bwMode="auto">
          <a:xfrm>
            <a:off x="544513" y="3546475"/>
            <a:ext cx="8099425" cy="290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Informacja niejawna pochodząca od podmiotu zagranicznego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LUB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wytworzona w jego interesie </a:t>
            </a:r>
          </a:p>
          <a:p>
            <a:pPr algn="just" eaLnBrk="1" hangingPunct="1">
              <a:lnSpc>
                <a:spcPct val="120000"/>
              </a:lnSpc>
              <a:spcBef>
                <a:spcPts val="1200"/>
              </a:spcBef>
              <a:buClrTx/>
              <a:buSzTx/>
              <a:buFontTx/>
              <a:buNone/>
            </a:pPr>
            <a:r>
              <a:rPr kumimoji="0" lang="pl-PL" altLang="pl-PL"/>
              <a:t>– wymagająca ochrony przed nieuprawnionym ujawnieniem na podstawie zobowiązań przyjętych przez RP.</a:t>
            </a:r>
          </a:p>
        </p:txBody>
      </p:sp>
      <p:grpSp>
        <p:nvGrpSpPr>
          <p:cNvPr id="21515" name="Group 257"/>
          <p:cNvGrpSpPr>
            <a:grpSpLocks/>
          </p:cNvGrpSpPr>
          <p:nvPr/>
        </p:nvGrpSpPr>
        <p:grpSpPr bwMode="auto">
          <a:xfrm>
            <a:off x="2005013" y="2044700"/>
            <a:ext cx="1517650" cy="1074738"/>
            <a:chOff x="1204" y="1752"/>
            <a:chExt cx="956" cy="677"/>
          </a:xfrm>
        </p:grpSpPr>
        <p:sp>
          <p:nvSpPr>
            <p:cNvPr id="21550" name="AutoShape 18"/>
            <p:cNvSpPr>
              <a:spLocks noChangeArrowheads="1"/>
            </p:cNvSpPr>
            <p:nvPr/>
          </p:nvSpPr>
          <p:spPr bwMode="auto">
            <a:xfrm>
              <a:off x="1204" y="175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51" name="Group 31"/>
            <p:cNvGrpSpPr>
              <a:grpSpLocks/>
            </p:cNvGrpSpPr>
            <p:nvPr/>
          </p:nvGrpSpPr>
          <p:grpSpPr bwMode="auto">
            <a:xfrm>
              <a:off x="1496" y="1856"/>
              <a:ext cx="482" cy="475"/>
              <a:chOff x="612" y="2656"/>
              <a:chExt cx="726" cy="717"/>
            </a:xfrm>
          </p:grpSpPr>
          <p:sp>
            <p:nvSpPr>
              <p:cNvPr id="284" name="AutoShape 32"/>
              <p:cNvSpPr>
                <a:spLocks noChangeArrowheads="1"/>
              </p:cNvSpPr>
              <p:nvPr/>
            </p:nvSpPr>
            <p:spPr bwMode="auto">
              <a:xfrm>
                <a:off x="927" y="265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5" name="AutoShape 33"/>
              <p:cNvSpPr>
                <a:spLocks noChangeArrowheads="1"/>
              </p:cNvSpPr>
              <p:nvPr/>
            </p:nvSpPr>
            <p:spPr bwMode="auto">
              <a:xfrm>
                <a:off x="927" y="3287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6" name="AutoShape 34"/>
              <p:cNvSpPr>
                <a:spLocks noChangeArrowheads="1"/>
              </p:cNvSpPr>
              <p:nvPr/>
            </p:nvSpPr>
            <p:spPr bwMode="auto">
              <a:xfrm>
                <a:off x="612" y="2953"/>
                <a:ext cx="90" cy="88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7" name="AutoShape 35"/>
              <p:cNvSpPr>
                <a:spLocks noChangeArrowheads="1"/>
              </p:cNvSpPr>
              <p:nvPr/>
            </p:nvSpPr>
            <p:spPr bwMode="auto">
              <a:xfrm>
                <a:off x="1248" y="295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8" name="AutoShape 36"/>
              <p:cNvSpPr>
                <a:spLocks noChangeArrowheads="1"/>
              </p:cNvSpPr>
              <p:nvPr/>
            </p:nvSpPr>
            <p:spPr bwMode="auto">
              <a:xfrm>
                <a:off x="769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89" name="AutoShape 37"/>
              <p:cNvSpPr>
                <a:spLocks noChangeArrowheads="1"/>
              </p:cNvSpPr>
              <p:nvPr/>
            </p:nvSpPr>
            <p:spPr bwMode="auto">
              <a:xfrm>
                <a:off x="1092" y="3246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0" name="AutoShape 38"/>
              <p:cNvSpPr>
                <a:spLocks noChangeArrowheads="1"/>
              </p:cNvSpPr>
              <p:nvPr/>
            </p:nvSpPr>
            <p:spPr bwMode="auto">
              <a:xfrm>
                <a:off x="769" y="2703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1" name="AutoShape 39"/>
              <p:cNvSpPr>
                <a:spLocks noChangeArrowheads="1"/>
              </p:cNvSpPr>
              <p:nvPr/>
            </p:nvSpPr>
            <p:spPr bwMode="auto">
              <a:xfrm>
                <a:off x="1092" y="2704"/>
                <a:ext cx="92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2" name="AutoShape 40"/>
              <p:cNvSpPr>
                <a:spLocks noChangeArrowheads="1"/>
              </p:cNvSpPr>
              <p:nvPr/>
            </p:nvSpPr>
            <p:spPr bwMode="auto">
              <a:xfrm>
                <a:off x="651" y="3110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3" name="AutoShape 41"/>
              <p:cNvSpPr>
                <a:spLocks noChangeArrowheads="1"/>
              </p:cNvSpPr>
              <p:nvPr/>
            </p:nvSpPr>
            <p:spPr bwMode="auto">
              <a:xfrm>
                <a:off x="1207" y="3109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4" name="AutoShape 42"/>
              <p:cNvSpPr>
                <a:spLocks noChangeArrowheads="1"/>
              </p:cNvSpPr>
              <p:nvPr/>
            </p:nvSpPr>
            <p:spPr bwMode="auto">
              <a:xfrm>
                <a:off x="65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  <p:sp>
            <p:nvSpPr>
              <p:cNvPr id="295" name="AutoShape 43"/>
              <p:cNvSpPr>
                <a:spLocks noChangeArrowheads="1"/>
              </p:cNvSpPr>
              <p:nvPr/>
            </p:nvSpPr>
            <p:spPr bwMode="auto">
              <a:xfrm>
                <a:off x="1204" y="2813"/>
                <a:ext cx="90" cy="86"/>
              </a:xfrm>
              <a:custGeom>
                <a:avLst/>
                <a:gdLst>
                  <a:gd name="T0" fmla="*/ 0 w 10000"/>
                  <a:gd name="T1" fmla="*/ 33 h 10000"/>
                  <a:gd name="T2" fmla="*/ 35 w 10000"/>
                  <a:gd name="T3" fmla="*/ 33 h 10000"/>
                  <a:gd name="T4" fmla="*/ 46 w 10000"/>
                  <a:gd name="T5" fmla="*/ 0 h 10000"/>
                  <a:gd name="T6" fmla="*/ 56 w 10000"/>
                  <a:gd name="T7" fmla="*/ 33 h 10000"/>
                  <a:gd name="T8" fmla="*/ 91 w 10000"/>
                  <a:gd name="T9" fmla="*/ 33 h 10000"/>
                  <a:gd name="T10" fmla="*/ 63 w 10000"/>
                  <a:gd name="T11" fmla="*/ 53 h 10000"/>
                  <a:gd name="T12" fmla="*/ 74 w 10000"/>
                  <a:gd name="T13" fmla="*/ 86 h 10000"/>
                  <a:gd name="T14" fmla="*/ 46 w 10000"/>
                  <a:gd name="T15" fmla="*/ 66 h 10000"/>
                  <a:gd name="T16" fmla="*/ 17 w 10000"/>
                  <a:gd name="T17" fmla="*/ 86 h 10000"/>
                  <a:gd name="T18" fmla="*/ 28 w 10000"/>
                  <a:gd name="T19" fmla="*/ 53 h 10000"/>
                  <a:gd name="T20" fmla="*/ 0 w 10000"/>
                  <a:gd name="T21" fmla="*/ 33 h 100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000" h="10000">
                    <a:moveTo>
                      <a:pt x="0" y="3837"/>
                    </a:moveTo>
                    <a:lnTo>
                      <a:pt x="3846" y="3837"/>
                    </a:lnTo>
                    <a:lnTo>
                      <a:pt x="5055" y="0"/>
                    </a:lnTo>
                    <a:lnTo>
                      <a:pt x="6154" y="3837"/>
                    </a:lnTo>
                    <a:lnTo>
                      <a:pt x="10000" y="3837"/>
                    </a:lnTo>
                    <a:lnTo>
                      <a:pt x="6923" y="6163"/>
                    </a:lnTo>
                    <a:lnTo>
                      <a:pt x="8132" y="10000"/>
                    </a:lnTo>
                    <a:lnTo>
                      <a:pt x="5055" y="7674"/>
                    </a:lnTo>
                    <a:lnTo>
                      <a:pt x="1868" y="10000"/>
                    </a:lnTo>
                    <a:lnTo>
                      <a:pt x="3077" y="6163"/>
                    </a:lnTo>
                    <a:lnTo>
                      <a:pt x="0" y="383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n-US"/>
                </a:defPPr>
                <a:lvl1pPr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4572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2pPr>
                <a:lvl3pPr marL="9144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3pPr>
                <a:lvl4pPr marL="13716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4pPr>
                <a:lvl5pPr marL="1828800" algn="l" rtl="0" fontAlgn="base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CCFFFF"/>
                  </a:buClr>
                  <a:buSzPct val="75000"/>
                  <a:buFont typeface="Wingdings" pitchFamily="2" charset="2"/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5pPr>
                <a:lvl6pPr marL="22860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6pPr>
                <a:lvl7pPr marL="27432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7pPr>
                <a:lvl8pPr marL="32004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8pPr>
                <a:lvl9pPr marL="3657600" algn="l" defTabSz="914400" rtl="0" eaLnBrk="1" latinLnBrk="0" hangingPunct="1">
                  <a:defRPr kumimoji="1" sz="2400" kern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ea typeface="+mn-ea"/>
                    <a:cs typeface="Times New Roman" pitchFamily="18" charset="0"/>
                  </a:defRPr>
                </a:lvl9pPr>
              </a:lstStyle>
              <a:p>
                <a:pPr eaLnBrk="1" hangingPunct="1">
                  <a:defRPr/>
                </a:pPr>
                <a:endParaRPr lang="pl-PL"/>
              </a:p>
            </p:txBody>
          </p:sp>
        </p:grpSp>
      </p:grpSp>
      <p:grpSp>
        <p:nvGrpSpPr>
          <p:cNvPr id="21516" name="Group 256"/>
          <p:cNvGrpSpPr>
            <a:grpSpLocks/>
          </p:cNvGrpSpPr>
          <p:nvPr/>
        </p:nvGrpSpPr>
        <p:grpSpPr bwMode="auto">
          <a:xfrm>
            <a:off x="633413" y="2044700"/>
            <a:ext cx="1511300" cy="1074738"/>
            <a:chOff x="340" y="1752"/>
            <a:chExt cx="952" cy="677"/>
          </a:xfrm>
        </p:grpSpPr>
        <p:sp>
          <p:nvSpPr>
            <p:cNvPr id="21539" name="AutoShape 17"/>
            <p:cNvSpPr>
              <a:spLocks noChangeArrowheads="1"/>
            </p:cNvSpPr>
            <p:nvPr/>
          </p:nvSpPr>
          <p:spPr bwMode="auto">
            <a:xfrm>
              <a:off x="340" y="1752"/>
              <a:ext cx="952" cy="677"/>
            </a:xfrm>
            <a:prstGeom prst="homePlate">
              <a:avLst>
                <a:gd name="adj" fmla="val 35155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40" name="Group 65"/>
            <p:cNvGrpSpPr>
              <a:grpSpLocks/>
            </p:cNvGrpSpPr>
            <p:nvPr/>
          </p:nvGrpSpPr>
          <p:grpSpPr bwMode="auto">
            <a:xfrm>
              <a:off x="494" y="1837"/>
              <a:ext cx="487" cy="504"/>
              <a:chOff x="5148" y="5584"/>
              <a:chExt cx="1217" cy="1260"/>
            </a:xfrm>
          </p:grpSpPr>
          <p:sp>
            <p:nvSpPr>
              <p:cNvPr id="21541" name="Oval 66"/>
              <p:cNvSpPr>
                <a:spLocks noChangeArrowheads="1"/>
              </p:cNvSpPr>
              <p:nvPr/>
            </p:nvSpPr>
            <p:spPr bwMode="auto">
              <a:xfrm>
                <a:off x="5322" y="5779"/>
                <a:ext cx="875" cy="875"/>
              </a:xfrm>
              <a:prstGeom prst="ellipse">
                <a:avLst/>
              </a:prstGeom>
              <a:noFill/>
              <a:ln w="9525" algn="ctr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2" name="AutoShape 67"/>
              <p:cNvSpPr>
                <a:spLocks noChangeArrowheads="1"/>
              </p:cNvSpPr>
              <p:nvPr/>
            </p:nvSpPr>
            <p:spPr bwMode="auto">
              <a:xfrm>
                <a:off x="5150" y="608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3" name="AutoShape 68"/>
              <p:cNvSpPr>
                <a:spLocks noChangeArrowheads="1"/>
              </p:cNvSpPr>
              <p:nvPr/>
            </p:nvSpPr>
            <p:spPr bwMode="auto">
              <a:xfrm rot="10800000" flipH="1">
                <a:off x="5148" y="6221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4" name="AutoShape 69"/>
              <p:cNvSpPr>
                <a:spLocks noChangeArrowheads="1"/>
              </p:cNvSpPr>
              <p:nvPr/>
            </p:nvSpPr>
            <p:spPr bwMode="auto">
              <a:xfrm rot="16200000" flipH="1">
                <a:off x="5383" y="5840"/>
                <a:ext cx="624" cy="120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5" name="AutoShape 70"/>
              <p:cNvSpPr>
                <a:spLocks noChangeArrowheads="1"/>
              </p:cNvSpPr>
              <p:nvPr/>
            </p:nvSpPr>
            <p:spPr bwMode="auto">
              <a:xfrm rot="5400000">
                <a:off x="5505" y="5836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6" name="AutoShape 71"/>
              <p:cNvSpPr>
                <a:spLocks noChangeArrowheads="1"/>
              </p:cNvSpPr>
              <p:nvPr/>
            </p:nvSpPr>
            <p:spPr bwMode="auto">
              <a:xfrm flipH="1">
                <a:off x="5761" y="6093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7" name="AutoShape 72"/>
              <p:cNvSpPr>
                <a:spLocks noChangeArrowheads="1"/>
              </p:cNvSpPr>
              <p:nvPr/>
            </p:nvSpPr>
            <p:spPr bwMode="auto">
              <a:xfrm rot="10800000">
                <a:off x="5761" y="6219"/>
                <a:ext cx="604" cy="125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8" name="AutoShape 73"/>
              <p:cNvSpPr>
                <a:spLocks noChangeArrowheads="1"/>
              </p:cNvSpPr>
              <p:nvPr/>
            </p:nvSpPr>
            <p:spPr bwMode="auto">
              <a:xfrm rot="5400000" flipH="1">
                <a:off x="5502" y="6469"/>
                <a:ext cx="624" cy="121"/>
              </a:xfrm>
              <a:prstGeom prst="triangle">
                <a:avLst>
                  <a:gd name="adj" fmla="val 79444"/>
                </a:avLst>
              </a:prstGeom>
              <a:solidFill>
                <a:srgbClr val="FFFFFF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549" name="AutoShape 74"/>
              <p:cNvSpPr>
                <a:spLocks noChangeArrowheads="1"/>
              </p:cNvSpPr>
              <p:nvPr/>
            </p:nvSpPr>
            <p:spPr bwMode="auto">
              <a:xfrm rot="-5400000">
                <a:off x="5381" y="6471"/>
                <a:ext cx="625" cy="121"/>
              </a:xfrm>
              <a:prstGeom prst="triangle">
                <a:avLst>
                  <a:gd name="adj" fmla="val 79444"/>
                </a:avLst>
              </a:prstGeom>
              <a:solidFill>
                <a:srgbClr val="013463"/>
              </a:solidFill>
              <a:ln w="9525" algn="ctr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rot="10800000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21517" name="Group 459"/>
          <p:cNvGrpSpPr>
            <a:grpSpLocks/>
          </p:cNvGrpSpPr>
          <p:nvPr/>
        </p:nvGrpSpPr>
        <p:grpSpPr bwMode="auto">
          <a:xfrm>
            <a:off x="3370263" y="2044700"/>
            <a:ext cx="1517650" cy="1074738"/>
            <a:chOff x="2100" y="1842"/>
            <a:chExt cx="956" cy="677"/>
          </a:xfrm>
        </p:grpSpPr>
        <p:sp>
          <p:nvSpPr>
            <p:cNvPr id="21519" name="AutoShape 21"/>
            <p:cNvSpPr>
              <a:spLocks noChangeArrowheads="1"/>
            </p:cNvSpPr>
            <p:nvPr/>
          </p:nvSpPr>
          <p:spPr bwMode="auto">
            <a:xfrm>
              <a:off x="2100" y="1842"/>
              <a:ext cx="956" cy="677"/>
            </a:xfrm>
            <a:prstGeom prst="chevron">
              <a:avLst>
                <a:gd name="adj" fmla="val 35303"/>
              </a:avLst>
            </a:prstGeom>
            <a:solidFill>
              <a:srgbClr val="0000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endParaRPr kumimoji="0" lang="pl-PL" altLang="pl-PL" sz="180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520" name="Group 439"/>
            <p:cNvGrpSpPr>
              <a:grpSpLocks/>
            </p:cNvGrpSpPr>
            <p:nvPr/>
          </p:nvGrpSpPr>
          <p:grpSpPr bwMode="auto">
            <a:xfrm>
              <a:off x="2331" y="1933"/>
              <a:ext cx="540" cy="442"/>
              <a:chOff x="2459" y="1567"/>
              <a:chExt cx="1277" cy="1047"/>
            </a:xfrm>
          </p:grpSpPr>
          <p:grpSp>
            <p:nvGrpSpPr>
              <p:cNvPr id="21522" name="Group 440"/>
              <p:cNvGrpSpPr>
                <a:grpSpLocks/>
              </p:cNvGrpSpPr>
              <p:nvPr/>
            </p:nvGrpSpPr>
            <p:grpSpPr bwMode="auto">
              <a:xfrm>
                <a:off x="2459" y="1567"/>
                <a:ext cx="1277" cy="1047"/>
                <a:chOff x="2459" y="1521"/>
                <a:chExt cx="1277" cy="1047"/>
              </a:xfrm>
            </p:grpSpPr>
            <p:sp>
              <p:nvSpPr>
                <p:cNvPr id="21524" name="Oval 441"/>
                <p:cNvSpPr>
                  <a:spLocks noChangeAspect="1" noChangeArrowheads="1"/>
                </p:cNvSpPr>
                <p:nvPr/>
              </p:nvSpPr>
              <p:spPr bwMode="auto">
                <a:xfrm>
                  <a:off x="2653" y="1616"/>
                  <a:ext cx="952" cy="952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18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5" name="AutoShape 442"/>
                <p:cNvSpPr>
                  <a:spLocks noChangeArrowheads="1"/>
                </p:cNvSpPr>
                <p:nvPr/>
              </p:nvSpPr>
              <p:spPr bwMode="auto">
                <a:xfrm rot="-3320988">
                  <a:off x="2822" y="1855"/>
                  <a:ext cx="27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6" name="AutoShape 443"/>
                <p:cNvSpPr>
                  <a:spLocks noChangeArrowheads="1"/>
                </p:cNvSpPr>
                <p:nvPr/>
              </p:nvSpPr>
              <p:spPr bwMode="auto">
                <a:xfrm rot="-3320988">
                  <a:off x="2842" y="1806"/>
                  <a:ext cx="292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7" name="AutoShape 444"/>
                <p:cNvSpPr>
                  <a:spLocks noChangeArrowheads="1"/>
                </p:cNvSpPr>
                <p:nvPr/>
              </p:nvSpPr>
              <p:spPr bwMode="auto">
                <a:xfrm rot="-3320988">
                  <a:off x="2879" y="1768"/>
                  <a:ext cx="299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8" name="AutoShape 445"/>
                <p:cNvSpPr>
                  <a:spLocks noChangeArrowheads="1"/>
                </p:cNvSpPr>
                <p:nvPr/>
              </p:nvSpPr>
              <p:spPr bwMode="auto">
                <a:xfrm rot="-3320988">
                  <a:off x="2904" y="1718"/>
                  <a:ext cx="328" cy="998"/>
                </a:xfrm>
                <a:prstGeom prst="moon">
                  <a:avLst>
                    <a:gd name="adj" fmla="val 6616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29" name="AutoShape 446"/>
                <p:cNvSpPr>
                  <a:spLocks noChangeArrowheads="1"/>
                </p:cNvSpPr>
                <p:nvPr/>
              </p:nvSpPr>
              <p:spPr bwMode="auto">
                <a:xfrm rot="-3320988">
                  <a:off x="2937" y="1660"/>
                  <a:ext cx="342" cy="998"/>
                </a:xfrm>
                <a:prstGeom prst="moon">
                  <a:avLst>
                    <a:gd name="adj" fmla="val 545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0" name="AutoShape 447"/>
                <p:cNvSpPr>
                  <a:spLocks noChangeArrowheads="1"/>
                </p:cNvSpPr>
                <p:nvPr/>
              </p:nvSpPr>
              <p:spPr bwMode="auto">
                <a:xfrm rot="-3320988">
                  <a:off x="2969" y="1591"/>
                  <a:ext cx="383" cy="998"/>
                </a:xfrm>
                <a:prstGeom prst="moon">
                  <a:avLst>
                    <a:gd name="adj" fmla="val 489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1" name="AutoShape 448"/>
                <p:cNvSpPr>
                  <a:spLocks noChangeArrowheads="1"/>
                </p:cNvSpPr>
                <p:nvPr/>
              </p:nvSpPr>
              <p:spPr bwMode="auto">
                <a:xfrm rot="-3320988">
                  <a:off x="2999" y="1543"/>
                  <a:ext cx="405" cy="965"/>
                </a:xfrm>
                <a:prstGeom prst="moon">
                  <a:avLst>
                    <a:gd name="adj" fmla="val 5032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2" name="AutoShape 449"/>
                <p:cNvSpPr>
                  <a:spLocks noChangeArrowheads="1"/>
                </p:cNvSpPr>
                <p:nvPr/>
              </p:nvSpPr>
              <p:spPr bwMode="auto">
                <a:xfrm rot="-3320988">
                  <a:off x="3013" y="1461"/>
                  <a:ext cx="504" cy="942"/>
                </a:xfrm>
                <a:prstGeom prst="moon">
                  <a:avLst>
                    <a:gd name="adj" fmla="val 4093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3" name="AutoShape 450"/>
                <p:cNvSpPr>
                  <a:spLocks noChangeArrowheads="1"/>
                </p:cNvSpPr>
                <p:nvPr/>
              </p:nvSpPr>
              <p:spPr bwMode="auto">
                <a:xfrm rot="-3320988">
                  <a:off x="3077" y="1526"/>
                  <a:ext cx="411" cy="791"/>
                </a:xfrm>
                <a:prstGeom prst="moon">
                  <a:avLst>
                    <a:gd name="adj" fmla="val 4435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4" name="AutoShape 451"/>
                <p:cNvSpPr>
                  <a:spLocks noChangeArrowheads="1"/>
                </p:cNvSpPr>
                <p:nvPr/>
              </p:nvSpPr>
              <p:spPr bwMode="auto">
                <a:xfrm rot="-3320988">
                  <a:off x="3121" y="1522"/>
                  <a:ext cx="408" cy="680"/>
                </a:xfrm>
                <a:prstGeom prst="moon">
                  <a:avLst>
                    <a:gd name="adj" fmla="val 4648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5" name="AutoShape 452"/>
                <p:cNvSpPr>
                  <a:spLocks noChangeArrowheads="1"/>
                </p:cNvSpPr>
                <p:nvPr/>
              </p:nvSpPr>
              <p:spPr bwMode="auto">
                <a:xfrm rot="-3320988">
                  <a:off x="3180" y="1524"/>
                  <a:ext cx="337" cy="612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6" name="AutoShape 453"/>
                <p:cNvSpPr>
                  <a:spLocks noChangeArrowheads="1"/>
                </p:cNvSpPr>
                <p:nvPr/>
              </p:nvSpPr>
              <p:spPr bwMode="auto">
                <a:xfrm rot="-3320988">
                  <a:off x="3206" y="1491"/>
                  <a:ext cx="378" cy="541"/>
                </a:xfrm>
                <a:prstGeom prst="moon">
                  <a:avLst>
                    <a:gd name="adj" fmla="val 4681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7" name="AutoShape 454"/>
                <p:cNvSpPr>
                  <a:spLocks noChangeArrowheads="1"/>
                </p:cNvSpPr>
                <p:nvPr/>
              </p:nvSpPr>
              <p:spPr bwMode="auto">
                <a:xfrm rot="-3320988">
                  <a:off x="3242" y="1495"/>
                  <a:ext cx="377" cy="430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538" name="AutoShape 455"/>
                <p:cNvSpPr>
                  <a:spLocks noChangeArrowheads="1"/>
                </p:cNvSpPr>
                <p:nvPr/>
              </p:nvSpPr>
              <p:spPr bwMode="auto">
                <a:xfrm rot="-3320988">
                  <a:off x="3312" y="1561"/>
                  <a:ext cx="254" cy="299"/>
                </a:xfrm>
                <a:prstGeom prst="moon">
                  <a:avLst>
                    <a:gd name="adj" fmla="val 3894"/>
                  </a:avLst>
                </a:prstGeom>
                <a:solidFill>
                  <a:srgbClr val="000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>
                  <a:lvl1pPr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75000"/>
                    <a:buFont typeface="Wingdings" panose="05000000000000000000" pitchFamily="2" charset="2"/>
                    <a:buChar char="q"/>
                    <a:defRPr kumimoji="1" sz="24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2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60000"/>
                    <a:buFont typeface="Wingdings" panose="05000000000000000000" pitchFamily="2" charset="2"/>
                    <a:buChar char="q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Font typeface="Times New Roman" panose="02020603050405020304" pitchFamily="18" charset="0"/>
                    <a:buChar char="–"/>
                    <a:defRPr kumimoji="1" sz="20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40000"/>
                    </a:spcBef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4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50000"/>
                    <a:buFont typeface="Monotype Sorts"/>
                    <a:buChar char="n"/>
                    <a:defRPr kumimoji="1" sz="160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lnSpc>
                      <a:spcPct val="100000"/>
                    </a:lnSpc>
                    <a:buClr>
                      <a:srgbClr val="CCFFFF"/>
                    </a:buClr>
                    <a:buFont typeface="Wingdings" panose="05000000000000000000" pitchFamily="2" charset="2"/>
                    <a:buNone/>
                  </a:pPr>
                  <a:endParaRPr kumimoji="0" lang="pl-PL" altLang="pl-PL" sz="40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1523" name="Oval 456"/>
              <p:cNvSpPr>
                <a:spLocks noChangeArrowheads="1"/>
              </p:cNvSpPr>
              <p:nvPr/>
            </p:nvSpPr>
            <p:spPr bwMode="auto">
              <a:xfrm>
                <a:off x="2835" y="2069"/>
                <a:ext cx="113" cy="113"/>
              </a:xfrm>
              <a:prstGeom prst="ellipse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75000"/>
                  <a:buFont typeface="Wingdings" panose="05000000000000000000" pitchFamily="2" charset="2"/>
                  <a:buChar char="q"/>
                  <a:defRPr kumimoji="1" sz="24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2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60000"/>
                  <a:buFont typeface="Wingdings" panose="05000000000000000000" pitchFamily="2" charset="2"/>
                  <a:buChar char="q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Font typeface="Times New Roman" panose="02020603050405020304" pitchFamily="18" charset="0"/>
                  <a:buChar char="–"/>
                  <a:defRPr kumimoji="1" sz="20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40000"/>
                  </a:spcBef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rgbClr val="000000"/>
                  </a:buClr>
                  <a:buSzPct val="50000"/>
                  <a:buFont typeface="Monotype Sorts"/>
                  <a:buChar char="n"/>
                  <a:defRPr kumimoji="1" sz="160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buClr>
                    <a:srgbClr val="CCFFFF"/>
                  </a:buClr>
                  <a:buFont typeface="Wingdings" panose="05000000000000000000" pitchFamily="2" charset="2"/>
                  <a:buNone/>
                </a:pPr>
                <a:endParaRPr kumimoji="0" lang="pl-PL" altLang="pl-PL" sz="180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521" name="Rectangle 458"/>
            <p:cNvSpPr>
              <a:spLocks noChangeArrowheads="1"/>
            </p:cNvSpPr>
            <p:nvPr/>
          </p:nvSpPr>
          <p:spPr bwMode="auto">
            <a:xfrm>
              <a:off x="2535" y="1860"/>
              <a:ext cx="35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Char char="q"/>
                <a:defRPr kumimoji="1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2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60000"/>
                <a:buFont typeface="Wingdings" panose="05000000000000000000" pitchFamily="2" charset="2"/>
                <a:buChar char="q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Font typeface="Times New Roman" panose="02020603050405020304" pitchFamily="18" charset="0"/>
                <a:buChar char="–"/>
                <a:defRPr kumimoji="1" sz="2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40000"/>
                </a:spcBef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>
                  <a:srgbClr val="000000"/>
                </a:buClr>
                <a:buSzPct val="50000"/>
                <a:buFont typeface="Monotype Sorts"/>
                <a:buChar char="n"/>
                <a:defRPr kumimoji="1" sz="16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buClr>
                  <a:srgbClr val="CCFFFF"/>
                </a:buClr>
                <a:buFont typeface="Wingdings" panose="05000000000000000000" pitchFamily="2" charset="2"/>
                <a:buNone/>
              </a:pPr>
              <a:r>
                <a:rPr kumimoji="0" lang="pl-PL" altLang="pl-PL" sz="5400" b="1">
                  <a:solidFill>
                    <a:srgbClr val="0000CC"/>
                  </a:solidFill>
                  <a:latin typeface="Arial" panose="020B0604020202020204" pitchFamily="34" charset="0"/>
                </a:rPr>
                <a:t>e</a:t>
              </a:r>
            </a:p>
          </p:txBody>
        </p:sp>
      </p:grpSp>
      <p:sp>
        <p:nvSpPr>
          <p:cNvPr id="250" name="Rectangle 2"/>
          <p:cNvSpPr>
            <a:spLocks noChangeArrowheads="1"/>
          </p:cNvSpPr>
          <p:nvPr/>
        </p:nvSpPr>
        <p:spPr bwMode="auto">
          <a:xfrm>
            <a:off x="1320800" y="676275"/>
            <a:ext cx="7505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9144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3716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1828800" algn="l" rtl="0" fontAlgn="base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CCFFFF"/>
              </a:buClr>
              <a:buSzPct val="75000"/>
              <a:buFont typeface="Wingdings" pitchFamily="2" charset="2"/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pl-PL" sz="3000" dirty="0">
                <a:solidFill>
                  <a:srgbClr val="000000"/>
                </a:solidFill>
              </a:rPr>
              <a:t>Informacja niejawna </a:t>
            </a:r>
            <a:r>
              <a:rPr kumimoji="0" lang="pl-PL" sz="3000" dirty="0" smtClean="0">
                <a:solidFill>
                  <a:srgbClr val="000000"/>
                </a:solidFill>
              </a:rPr>
              <a:t>międzynarodowa</a:t>
            </a:r>
            <a:endParaRPr kumimoji="0" lang="pl-PL" sz="3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5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fld id="{A3CDEDAE-E4DD-4221-9DD0-C23DB92AC104}" type="slidenum">
              <a:rPr kumimoji="0" lang="pl-PL" altLang="pl-PL" sz="1400"/>
              <a:pPr algn="r">
                <a:lnSpc>
                  <a:spcPct val="100000"/>
                </a:lnSpc>
                <a:spcBef>
                  <a:spcPct val="50000"/>
                </a:spcBef>
                <a:buClr>
                  <a:srgbClr val="CCFFFF"/>
                </a:buClr>
                <a:buFont typeface="Wingdings" panose="05000000000000000000" pitchFamily="2" charset="2"/>
                <a:buNone/>
              </a:pPr>
              <a:t>17</a:t>
            </a:fld>
            <a:endParaRPr kumimoji="0" lang="pl-PL" altLang="pl-PL" sz="140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555750" y="950913"/>
            <a:ext cx="6962775" cy="11668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Krajowy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Międzynarodowy</a:t>
            </a:r>
          </a:p>
          <a:p>
            <a:pPr algn="ctr">
              <a:spcBef>
                <a:spcPct val="40000"/>
              </a:spcBef>
              <a:buClr>
                <a:schemeClr val="tx2"/>
              </a:buClr>
              <a:buSzPct val="75000"/>
              <a:buFont typeface="Arial" pitchFamily="34" charset="0"/>
              <a:buNone/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Ochrony Informacji Niejawnych</a:t>
            </a:r>
          </a:p>
        </p:txBody>
      </p:sp>
      <p:sp>
        <p:nvSpPr>
          <p:cNvPr id="16" name="Prostokąt 15"/>
          <p:cNvSpPr/>
          <p:nvPr/>
        </p:nvSpPr>
        <p:spPr bwMode="auto">
          <a:xfrm>
            <a:off x="795338" y="2708275"/>
            <a:ext cx="623887" cy="612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8" name="Prostokąt zaokrąglony 27"/>
          <p:cNvSpPr/>
          <p:nvPr/>
        </p:nvSpPr>
        <p:spPr bwMode="auto">
          <a:xfrm>
            <a:off x="1238250" y="2708275"/>
            <a:ext cx="2187575" cy="1135063"/>
          </a:xfrm>
          <a:prstGeom prst="roundRect">
            <a:avLst/>
          </a:prstGeom>
          <a:gradFill>
            <a:gsLst>
              <a:gs pos="0">
                <a:srgbClr val="FFC000"/>
              </a:gs>
              <a:gs pos="50000">
                <a:srgbClr val="FFFFFF"/>
              </a:gs>
              <a:gs pos="100000">
                <a:srgbClr val="FFC000"/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algn="ct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KRAJOWE PB/ŚBP/KT</a:t>
            </a:r>
          </a:p>
        </p:txBody>
      </p:sp>
      <p:sp>
        <p:nvSpPr>
          <p:cNvPr id="29" name="Prostokąt zaokrąglony 28"/>
          <p:cNvSpPr/>
          <p:nvPr/>
        </p:nvSpPr>
        <p:spPr bwMode="auto">
          <a:xfrm>
            <a:off x="5651500" y="2692400"/>
            <a:ext cx="2168525" cy="1257300"/>
          </a:xfrm>
          <a:prstGeom prst="roundRect">
            <a:avLst/>
          </a:prstGeom>
          <a:gradFill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anchor="ctr"/>
          <a:lstStyle/>
          <a:p>
            <a:pPr algn="ct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NATO/EU/ESA </a:t>
            </a:r>
          </a:p>
          <a:p>
            <a:pPr algn="ctr" eaLnBrk="1" hangingPunct="1"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kumimoji="0" lang="pl-PL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 Antiqua" pitchFamily="18" charset="0"/>
              </a:rPr>
              <a:t>PB/ŚBP/KTM</a:t>
            </a:r>
          </a:p>
        </p:txBody>
      </p:sp>
      <p:sp>
        <p:nvSpPr>
          <p:cNvPr id="11" name="pole tekstowe 10"/>
          <p:cNvSpPr txBox="1">
            <a:spLocks noChangeArrowheads="1"/>
          </p:cNvSpPr>
          <p:nvPr/>
        </p:nvSpPr>
        <p:spPr bwMode="auto">
          <a:xfrm>
            <a:off x="762000" y="4367213"/>
            <a:ext cx="7608888" cy="1919287"/>
          </a:xfrm>
          <a:prstGeom prst="rect">
            <a:avLst/>
          </a:prstGeom>
          <a:noFill/>
          <a:ln w="19050">
            <a:solidFill>
              <a:srgbClr val="0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72000" bIns="72000"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r>
              <a:rPr kumimoji="0" lang="pl-PL" altLang="pl-PL" b="1">
                <a:solidFill>
                  <a:srgbClr val="FF0000"/>
                </a:solidFill>
              </a:rPr>
              <a:t>Dwa odrębne i niezależne od siebie systemy.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endParaRPr kumimoji="0" lang="pl-PL" altLang="pl-PL" b="1"/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r>
              <a:rPr lang="pl-PL" altLang="pl-PL" b="1">
                <a:solidFill>
                  <a:srgbClr val="002060"/>
                </a:solidFill>
              </a:rPr>
              <a:t>Szczegółowe informacje w części: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Clr>
                <a:srgbClr val="CCFFFF"/>
              </a:buClr>
              <a:buFont typeface="Wingdings" panose="05000000000000000000" pitchFamily="2" charset="2"/>
              <a:buNone/>
            </a:pPr>
            <a:r>
              <a:rPr lang="pl-PL" altLang="pl-PL" b="1">
                <a:solidFill>
                  <a:srgbClr val="002060"/>
                </a:solidFill>
              </a:rPr>
              <a:t>Informacje niejawne międzynarodowe.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4152900" y="2732088"/>
            <a:ext cx="1149350" cy="1189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r>
              <a:rPr lang="pl-PL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≠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3500" y="757238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2560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27225"/>
            <a:ext cx="8458200" cy="44402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altLang="pl-PL" smtClean="0">
                <a:effectLst/>
              </a:rPr>
              <a:t>Jednostka organizacyjna zamierzająca przetwarzać informacje niejawne (nawet o klauzuli „zastrzeżone”)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musi zorganizować system ochrony tych informacji.</a:t>
            </a:r>
          </a:p>
          <a:p>
            <a:pPr>
              <a:lnSpc>
                <a:spcPct val="100000"/>
              </a:lnSpc>
            </a:pPr>
            <a:r>
              <a:rPr lang="pl-PL" altLang="pl-PL" smtClean="0">
                <a:effectLst/>
              </a:rPr>
              <a:t>Odpowiedzialność za zorganizowanie tego systemu spoczywa na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kierowniku jednostki organizacyjnej.</a:t>
            </a:r>
          </a:p>
          <a:p>
            <a:pPr>
              <a:lnSpc>
                <a:spcPct val="100000"/>
              </a:lnSpc>
            </a:pPr>
            <a:r>
              <a:rPr lang="pl-PL" altLang="pl-PL" smtClean="0">
                <a:effectLst/>
              </a:rPr>
              <a:t>Jednostka organizacyjna przetwarzająca informacje niejawne musi zachować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ciągłość w funkcjonowaniu systemu ochrony tych informacji</a:t>
            </a:r>
            <a:r>
              <a:rPr lang="pl-PL" altLang="pl-PL" smtClean="0">
                <a:effectLst/>
              </a:rPr>
              <a:t>, np. w zakresie zatrudnienia osób funkcyjnych.  </a:t>
            </a:r>
          </a:p>
          <a:p>
            <a:pPr>
              <a:lnSpc>
                <a:spcPct val="100000"/>
              </a:lnSpc>
            </a:pPr>
            <a:r>
              <a:rPr lang="pl-PL" altLang="pl-PL" b="1" smtClean="0">
                <a:solidFill>
                  <a:srgbClr val="FF0000"/>
                </a:solidFill>
                <a:effectLst/>
              </a:rPr>
              <a:t>Pełnomocnik ochrony </a:t>
            </a:r>
            <a:r>
              <a:rPr lang="pl-PL" altLang="pl-PL" smtClean="0">
                <a:effectLst/>
              </a:rPr>
              <a:t>odpowiada za zapewnienie przestrzegania przepisów o ochronie informacji niejawnych </a:t>
            </a:r>
            <a:br>
              <a:rPr lang="pl-PL" altLang="pl-PL" smtClean="0">
                <a:effectLst/>
              </a:rPr>
            </a:br>
            <a:r>
              <a:rPr lang="pl-PL" altLang="pl-PL" smtClean="0">
                <a:effectLst/>
              </a:rPr>
              <a:t>w jednostce.</a:t>
            </a:r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C16905C-AD05-4598-9002-5F38EEB13BE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05FCB01-4C4B-40E1-8794-553C07BE456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354138" y="1095375"/>
            <a:ext cx="6837362" cy="7048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Podstawy prawne</a:t>
            </a:r>
          </a:p>
        </p:txBody>
      </p:sp>
      <p:sp>
        <p:nvSpPr>
          <p:cNvPr id="7172" name="Prostokąt 5"/>
          <p:cNvSpPr>
            <a:spLocks noChangeArrowheads="1"/>
          </p:cNvSpPr>
          <p:nvPr/>
        </p:nvSpPr>
        <p:spPr bwMode="auto">
          <a:xfrm>
            <a:off x="457200" y="2085975"/>
            <a:ext cx="8172450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pl-PL" altLang="pl-PL" sz="2200" b="1">
                <a:solidFill>
                  <a:srgbClr val="FF0000"/>
                </a:solidFill>
              </a:rPr>
              <a:t>Ustawa</a:t>
            </a:r>
            <a:r>
              <a:rPr lang="pl-PL" altLang="pl-PL" sz="2200"/>
              <a:t> z dnia 5 sierpnia 2010 r. o ochronie informacji niejawnych.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endParaRPr kumimoji="0" lang="pl-PL" altLang="pl-PL" sz="2200" b="1"/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</a:pPr>
            <a:r>
              <a:rPr kumimoji="0" lang="pl-PL" altLang="pl-PL" sz="2200" b="1">
                <a:solidFill>
                  <a:srgbClr val="FF0000"/>
                </a:solidFill>
              </a:rPr>
              <a:t>Rozporządzenia</a:t>
            </a:r>
            <a:r>
              <a:rPr kumimoji="0" lang="pl-PL" altLang="pl-PL" sz="2200"/>
              <a:t> wykonawcze do ustawy dotyczące m.in. organizacji i funkcjonowania kancelarii tajnych, oznaczania dokumentów niejawnych i ich przewożenia, stosowania środków bezpieczeństwa fizycznego oraz wymagań dla systemów teleinformatycznych.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</a:pPr>
            <a:endParaRPr kumimoji="0" lang="pl-PL" altLang="pl-PL" sz="2200" b="1"/>
          </a:p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kumimoji="0" lang="pl-PL" altLang="pl-PL" sz="2200" b="1">
                <a:solidFill>
                  <a:srgbClr val="FF0000"/>
                </a:solidFill>
              </a:rPr>
              <a:t>Zarządzenia</a:t>
            </a:r>
            <a:r>
              <a:rPr kumimoji="0" lang="pl-PL" altLang="pl-PL" sz="2200"/>
              <a:t> dotyczące organizacji i funkcjonowania kancelarii tajnych oraz stosowania środków bezpieczeństwa fizycznego wydane przez uprawnione organy m.in. ministrów wskazanych </a:t>
            </a:r>
            <a:br>
              <a:rPr kumimoji="0" lang="pl-PL" altLang="pl-PL" sz="2200"/>
            </a:br>
            <a:r>
              <a:rPr kumimoji="0" lang="pl-PL" altLang="pl-PL" sz="2200"/>
              <a:t>w ustawie, szefów kancelarii: Prezydenta RP, Prezesa RM, Sejmu, Senatu, szefów służb.</a:t>
            </a:r>
            <a:endParaRPr lang="pl-PL" altLang="pl-PL" sz="22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0212BB7-B98E-437D-9CED-A917ECFB01A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8195" name="Prostokąt 2"/>
          <p:cNvSpPr>
            <a:spLocks noChangeArrowheads="1"/>
          </p:cNvSpPr>
          <p:nvPr/>
        </p:nvSpPr>
        <p:spPr bwMode="auto">
          <a:xfrm>
            <a:off x="587375" y="2038350"/>
            <a:ext cx="8262938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8775" indent="-358775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pl-PL" altLang="pl-PL" b="1">
                <a:solidFill>
                  <a:srgbClr val="FF0000"/>
                </a:solidFill>
              </a:rPr>
              <a:t>Niedostępna powszechnie</a:t>
            </a:r>
            <a:r>
              <a:rPr lang="pl-PL" altLang="pl-PL"/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pl-PL" altLang="pl-PL"/>
              <a:t>Nieuprawnione ujawnienie może spowodować </a:t>
            </a:r>
            <a:r>
              <a:rPr lang="pl-PL" altLang="pl-PL" b="1">
                <a:solidFill>
                  <a:srgbClr val="FF0000"/>
                </a:solidFill>
              </a:rPr>
              <a:t>szkody dla RP</a:t>
            </a:r>
            <a:r>
              <a:rPr lang="pl-PL" altLang="pl-PL"/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pl-PL" altLang="pl-PL" b="1">
                <a:solidFill>
                  <a:srgbClr val="FF0000"/>
                </a:solidFill>
              </a:rPr>
              <a:t>Oznaczona jedną z klauzul tajności</a:t>
            </a:r>
            <a:r>
              <a:rPr lang="pl-PL" altLang="pl-PL"/>
              <a:t>: „ściśle tajne”, „tajne”, „poufne”, „zastrzeżone”.</a:t>
            </a:r>
          </a:p>
          <a:p>
            <a:pPr eaLnBrk="1" hangingPunct="1">
              <a:lnSpc>
                <a:spcPct val="120000"/>
              </a:lnSpc>
            </a:pPr>
            <a:r>
              <a:rPr lang="pl-PL" altLang="pl-PL"/>
              <a:t>Chroniona przed dostępem os</a:t>
            </a:r>
            <a:r>
              <a:rPr lang="en-US" altLang="pl-PL"/>
              <a:t>ó</a:t>
            </a:r>
            <a:r>
              <a:rPr lang="pl-PL" altLang="pl-PL"/>
              <a:t>b nieuprawnionych na zasadach określonych w ustawie.</a:t>
            </a:r>
          </a:p>
          <a:p>
            <a:pPr eaLnBrk="1" hangingPunct="1">
              <a:lnSpc>
                <a:spcPct val="120000"/>
              </a:lnSpc>
            </a:pPr>
            <a:r>
              <a:rPr lang="pl-PL" altLang="pl-PL"/>
              <a:t>Za naruszenie przepis</a:t>
            </a:r>
            <a:r>
              <a:rPr lang="en-US" altLang="pl-PL"/>
              <a:t>ó</a:t>
            </a:r>
            <a:r>
              <a:rPr lang="pl-PL" altLang="pl-PL"/>
              <a:t>w grozi </a:t>
            </a:r>
            <a:r>
              <a:rPr lang="pl-PL" altLang="pl-PL" b="1">
                <a:solidFill>
                  <a:srgbClr val="FF0000"/>
                </a:solidFill>
              </a:rPr>
              <a:t>odpowiedzialność</a:t>
            </a:r>
            <a:r>
              <a:rPr lang="pl-PL" altLang="pl-PL"/>
              <a:t> karna, dyscyplinarna lub służbowa.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668463" y="1057275"/>
            <a:ext cx="6837362" cy="7048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Informacja niejawna, czyli jaka?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Informacje niejawne a inne informacje prawnie chronione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2520950"/>
            <a:ext cx="8280400" cy="322738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effectLst/>
              </a:rPr>
              <a:t>Informacje stanowiące tajemnicę zawodową lub inną tajemnicę prawnie chronioną</a:t>
            </a:r>
            <a:r>
              <a:rPr lang="pl-PL" altLang="pl-PL" smtClean="0">
                <a:effectLst/>
              </a:rPr>
              <a:t> (np. tajemnica bankowa, przedsiębiorstwa, skarbowa, telekomunikacyjna, dane osobowe, etc.)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nie są regulowane przepisami ustawy o ochronie informacji niejawnych</a:t>
            </a:r>
            <a:r>
              <a:rPr lang="pl-PL" altLang="pl-PL" smtClean="0">
                <a:effectLst/>
              </a:rPr>
              <a:t>, chyba że zachodzą przesłanki ochrony określone w art. 5 ustawy.</a:t>
            </a:r>
          </a:p>
        </p:txBody>
      </p:sp>
      <p:sp>
        <p:nvSpPr>
          <p:cNvPr id="922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39BF3DA-D94E-411A-894F-315F8DBC30C4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C08C3CC-D333-4862-AD28-E1FE7679A32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10243" name="Prostokąt 2"/>
          <p:cNvSpPr>
            <a:spLocks noChangeArrowheads="1"/>
          </p:cNvSpPr>
          <p:nvPr/>
        </p:nvSpPr>
        <p:spPr bwMode="auto">
          <a:xfrm>
            <a:off x="666750" y="1870075"/>
            <a:ext cx="7886700" cy="463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6700" indent="-2667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pl-PL" altLang="pl-PL" sz="1800"/>
              <a:t>Organy władzy publicznej, w szczególności Sejmu i Senatu, Prezydenta Rzeczypospolitej Polskiej, organów administracji rządowej, organów jednostek samorządu terytorialnego, a także innych podległych im jednostek organizacyjnych lub przez nie nadzorowanych, sądów i trybunałów, organów kontroli państwowej i ochrony prawa.</a:t>
            </a:r>
          </a:p>
          <a:p>
            <a:pPr algn="just" eaLnBrk="1" hangingPunct="1"/>
            <a:r>
              <a:rPr lang="pl-PL" altLang="pl-PL" sz="1800"/>
              <a:t>Jednostki organizacyjne podległe Ministrowi Obrony Narodowej lub przez niego nadzorowane.</a:t>
            </a:r>
          </a:p>
          <a:p>
            <a:pPr algn="just" eaLnBrk="1" hangingPunct="1"/>
            <a:r>
              <a:rPr lang="pl-PL" altLang="pl-PL" sz="1800"/>
              <a:t>Narodowy Bank Polski.</a:t>
            </a:r>
          </a:p>
          <a:p>
            <a:pPr algn="just" eaLnBrk="1" hangingPunct="1"/>
            <a:r>
              <a:rPr lang="pl-PL" altLang="pl-PL" sz="1800"/>
              <a:t>Państwowe osoby prawne i inne niż wyżej wymienione państwowe jednostki organizacyjne.</a:t>
            </a:r>
          </a:p>
          <a:p>
            <a:pPr algn="just" eaLnBrk="1" hangingPunct="1"/>
            <a:r>
              <a:rPr lang="pl-PL" altLang="pl-PL" sz="1800"/>
              <a:t>Jednostki organizacyjne podległe organom władzy publicznej lub nadzorowane przez te organy.</a:t>
            </a:r>
          </a:p>
          <a:p>
            <a:pPr algn="just" eaLnBrk="1" hangingPunct="1"/>
            <a:r>
              <a:rPr lang="pl-PL" altLang="pl-PL" sz="1800"/>
              <a:t>Przedsiębiorcy zamierzający ubiegać się albo ubiegający się o zawarcie umów związanych z dostępem do informacji niejawnych lub wykonujący takie umowy albo wykonujący na podstawie przepisów prawa zadania związane z dostępem do informacji niejawnych.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668463" y="1057275"/>
            <a:ext cx="6837362" cy="7048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Zastosowanie przepisów ustawy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663F4AA-F636-46DF-BF25-65428D65CAF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163763"/>
            <a:ext cx="8458200" cy="4694237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b="1" kern="0" dirty="0">
                <a:solidFill>
                  <a:srgbClr val="FF0000"/>
                </a:solidFill>
              </a:rPr>
              <a:t>ABW</a:t>
            </a:r>
            <a:r>
              <a:rPr lang="pl-PL" kern="0" dirty="0">
                <a:solidFill>
                  <a:srgbClr val="000000"/>
                </a:solidFill>
              </a:rPr>
              <a:t> (sfera cywilna) i </a:t>
            </a:r>
            <a:r>
              <a:rPr lang="pl-PL" b="1" kern="0" dirty="0">
                <a:solidFill>
                  <a:srgbClr val="FF0000"/>
                </a:solidFill>
              </a:rPr>
              <a:t>SKW</a:t>
            </a:r>
            <a:r>
              <a:rPr lang="pl-PL" kern="0" dirty="0">
                <a:solidFill>
                  <a:srgbClr val="000000"/>
                </a:solidFill>
              </a:rPr>
              <a:t> (sfera wojskowa) – nadzór nad funkcjonowaniem systemu ochrony informacji niejawnych </a:t>
            </a:r>
            <a:br>
              <a:rPr lang="pl-PL" kern="0" dirty="0">
                <a:solidFill>
                  <a:srgbClr val="000000"/>
                </a:solidFill>
              </a:rPr>
            </a:br>
            <a:r>
              <a:rPr lang="pl-PL" kern="0" dirty="0">
                <a:solidFill>
                  <a:srgbClr val="000000"/>
                </a:solidFill>
              </a:rPr>
              <a:t>w Polsce.</a:t>
            </a:r>
          </a:p>
          <a:p>
            <a:pPr marL="342900" indent="-342900" algn="just">
              <a:lnSpc>
                <a:spcPct val="13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b="1" kern="0" dirty="0">
                <a:solidFill>
                  <a:srgbClr val="FF0000"/>
                </a:solidFill>
              </a:rPr>
              <a:t>K</a:t>
            </a:r>
            <a:r>
              <a:rPr lang="pl-PL" b="1" kern="0" dirty="0" err="1">
                <a:solidFill>
                  <a:srgbClr val="FF0000"/>
                </a:solidFill>
              </a:rPr>
              <a:t>ierownik</a:t>
            </a:r>
            <a:r>
              <a:rPr lang="pl-PL" b="1" kern="0" dirty="0">
                <a:solidFill>
                  <a:srgbClr val="FF0000"/>
                </a:solidFill>
              </a:rPr>
              <a:t> jednostki organizacyjnej</a:t>
            </a:r>
            <a:r>
              <a:rPr lang="pl-PL" kern="0" dirty="0">
                <a:solidFill>
                  <a:srgbClr val="FF0000"/>
                </a:solidFill>
              </a:rPr>
              <a:t> </a:t>
            </a:r>
            <a:r>
              <a:rPr lang="pl-PL" kern="0" dirty="0">
                <a:solidFill>
                  <a:srgbClr val="000000"/>
                </a:solidFill>
              </a:rPr>
              <a:t>– odpowiedzialność za ochronę informacji niejawnych w podległej mu jednostce.</a:t>
            </a:r>
          </a:p>
          <a:p>
            <a:pPr marL="342900" indent="-342900" algn="just">
              <a:lnSpc>
                <a:spcPct val="13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b="1" kern="0" dirty="0">
                <a:solidFill>
                  <a:srgbClr val="FF0000"/>
                </a:solidFill>
              </a:rPr>
              <a:t>P</a:t>
            </a:r>
            <a:r>
              <a:rPr lang="pl-PL" b="1" kern="0" dirty="0" err="1">
                <a:solidFill>
                  <a:srgbClr val="FF0000"/>
                </a:solidFill>
              </a:rPr>
              <a:t>ełnomocnik</a:t>
            </a:r>
            <a:r>
              <a:rPr lang="pl-PL" b="1" kern="0" dirty="0">
                <a:solidFill>
                  <a:srgbClr val="FF0000"/>
                </a:solidFill>
              </a:rPr>
              <a:t> ochrony </a:t>
            </a:r>
            <a:r>
              <a:rPr lang="pl-PL" b="1" kern="0" dirty="0">
                <a:solidFill>
                  <a:srgbClr val="000000"/>
                </a:solidFill>
              </a:rPr>
              <a:t>– </a:t>
            </a:r>
            <a:r>
              <a:rPr lang="pl-PL" kern="0" dirty="0">
                <a:solidFill>
                  <a:srgbClr val="000000"/>
                </a:solidFill>
              </a:rPr>
              <a:t>odpowiedzialność za zapewnienie przestrzegania przepisów o ochronie informacji niejawnych </a:t>
            </a:r>
            <a:br>
              <a:rPr lang="pl-PL" kern="0" dirty="0">
                <a:solidFill>
                  <a:srgbClr val="000000"/>
                </a:solidFill>
              </a:rPr>
            </a:br>
            <a:r>
              <a:rPr lang="pl-PL" kern="0" dirty="0">
                <a:solidFill>
                  <a:srgbClr val="000000"/>
                </a:solidFill>
              </a:rPr>
              <a:t>w jednostce.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82725" y="1066800"/>
            <a:ext cx="6838950" cy="9461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Rozwiązania instytucjonalne.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Odpowiedzialność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F4ED4A9-5587-4704-99C0-907D70C7B2C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12291" name="Prostokąt 2"/>
          <p:cNvSpPr>
            <a:spLocks noChangeArrowheads="1"/>
          </p:cNvSpPr>
          <p:nvPr/>
        </p:nvSpPr>
        <p:spPr bwMode="auto">
          <a:xfrm>
            <a:off x="733425" y="2185988"/>
            <a:ext cx="7905750" cy="390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buClr>
                <a:srgbClr val="CCFFFF"/>
              </a:buClr>
              <a:buFont typeface="Wingdings" panose="05000000000000000000" pitchFamily="2" charset="2"/>
              <a:buNone/>
              <a:defRPr/>
            </a:pPr>
            <a:r>
              <a:rPr lang="pl-PL" altLang="pl-PL" dirty="0" smtClean="0"/>
              <a:t>Kierownikiem jednostki organizacyjnej jest osoba, która zgodnie z obowiązującymi daną jednostkę przepisami prawa umocowana jest do </a:t>
            </a:r>
            <a:r>
              <a:rPr lang="pl-PL" altLang="pl-PL" b="1" dirty="0" smtClean="0">
                <a:solidFill>
                  <a:srgbClr val="FF0000"/>
                </a:solidFill>
              </a:rPr>
              <a:t>kierowania (zarządzania) jednostką.</a:t>
            </a:r>
            <a:endParaRPr lang="pl-PL" altLang="pl-PL" dirty="0" smtClean="0"/>
          </a:p>
          <a:p>
            <a:pPr algn="just" eaLnBrk="1" hangingPunct="1">
              <a:lnSpc>
                <a:spcPct val="150000"/>
              </a:lnSpc>
              <a:buClr>
                <a:srgbClr val="CCFFFF"/>
              </a:buClr>
              <a:buFont typeface="Wingdings" panose="05000000000000000000" pitchFamily="2" charset="2"/>
              <a:buNone/>
              <a:defRPr/>
            </a:pPr>
            <a:r>
              <a:rPr lang="pl-PL" altLang="pl-PL" sz="2200" i="1" dirty="0" smtClean="0"/>
              <a:t>Przykłady: Urząd Gminy/Miasta – Wójt/Burmistrz/Prezydent, </a:t>
            </a:r>
          </a:p>
          <a:p>
            <a:pPr marL="1257300" algn="just" eaLnBrk="1" hangingPunct="1">
              <a:lnSpc>
                <a:spcPct val="150000"/>
              </a:lnSpc>
              <a:buClr>
                <a:srgbClr val="CCFFFF"/>
              </a:buClr>
              <a:buFont typeface="Wingdings" panose="05000000000000000000" pitchFamily="2" charset="2"/>
              <a:buNone/>
              <a:defRPr/>
            </a:pPr>
            <a:r>
              <a:rPr lang="pl-PL" altLang="pl-PL" sz="2200" i="1" dirty="0" smtClean="0"/>
              <a:t>Urząd Wojewódzki – Wojewoda, Ministerstwo – Minister.</a:t>
            </a:r>
          </a:p>
          <a:p>
            <a:pPr algn="ctr" eaLnBrk="1" hangingPunct="1">
              <a:lnSpc>
                <a:spcPct val="150000"/>
              </a:lnSpc>
              <a:spcBef>
                <a:spcPts val="2400"/>
              </a:spcBef>
              <a:buClr>
                <a:srgbClr val="CCFFFF"/>
              </a:buClr>
              <a:buFont typeface="Wingdings" panose="05000000000000000000" pitchFamily="2" charset="2"/>
              <a:buNone/>
              <a:defRPr/>
            </a:pPr>
            <a:r>
              <a:rPr lang="pl-PL" altLang="pl-PL" b="1" dirty="0" smtClean="0">
                <a:solidFill>
                  <a:srgbClr val="002060"/>
                </a:solidFill>
              </a:rPr>
              <a:t>Wyjątek – bezpieczeństwo przemysłowe.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82725" y="1066800"/>
            <a:ext cx="6838950" cy="9461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Rozwiązania instytucjonalne.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Kierownik jednostki organizacyjnej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2449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kumimoji="0" lang="pl-PL" altLang="pl-PL" smtClean="0">
                <a:effectLst/>
              </a:rPr>
              <a:t>Kierownikowi jednostki organizacyjnej bezpośrednio podlega zatrudniony przez niego pełnomocnik do spraw ochrony informacji niejawnych, który </a:t>
            </a:r>
            <a:r>
              <a:rPr kumimoji="0" lang="pl-PL" altLang="pl-PL" b="1" smtClean="0">
                <a:solidFill>
                  <a:srgbClr val="FF0000"/>
                </a:solidFill>
                <a:effectLst/>
              </a:rPr>
              <a:t>odpowiada za zapewnienie przestrzegania przepisów o ochronie informacji niejawnych.</a:t>
            </a:r>
            <a:endParaRPr kumimoji="0" lang="pl-PL" altLang="pl-PL" smtClean="0">
              <a:effectLst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pl-PL" altLang="pl-PL" smtClean="0">
                <a:effectLst/>
              </a:rPr>
              <a:t>Obowiązek zatrudnienia pełnomocnika ochrony występuje niezależnie od klauzuli przetwarzanych w jednostce organizacyjnej informacji niejawnych, także w przypadku klauzuli „zastrzeżone”.</a:t>
            </a:r>
          </a:p>
        </p:txBody>
      </p:sp>
      <p:sp>
        <p:nvSpPr>
          <p:cNvPr id="1331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C40F1EE-C83C-4614-BC1D-A248F1827D6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482725" y="1066800"/>
            <a:ext cx="6838950" cy="94615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Rozwiązania instytucjonalne.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Pełnomocnik ochrony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Rozwiązania instytucjonalne </a:t>
            </a:r>
            <a:br>
              <a:rPr lang="pl-PL" dirty="0" smtClean="0"/>
            </a:br>
            <a:r>
              <a:rPr lang="pl-PL" dirty="0" smtClean="0"/>
              <a:t>Pion ochrony</a:t>
            </a:r>
            <a:endParaRPr lang="pl-PL" dirty="0"/>
          </a:p>
        </p:txBody>
      </p:sp>
      <p:sp>
        <p:nvSpPr>
          <p:cNvPr id="1433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8775" indent="-358775" algn="just">
              <a:lnSpc>
                <a:spcPct val="120000"/>
              </a:lnSpc>
            </a:pPr>
            <a:r>
              <a:rPr lang="pl-PL" altLang="pl-PL" smtClean="0">
                <a:effectLst/>
              </a:rPr>
              <a:t>Pełnomocnik ochrony realizuje zadania przy pomocy </a:t>
            </a:r>
            <a:r>
              <a:rPr lang="pl-PL" altLang="pl-PL" b="1" smtClean="0">
                <a:solidFill>
                  <a:srgbClr val="FF0000"/>
                </a:solidFill>
                <a:effectLst/>
              </a:rPr>
              <a:t>pionu ochrony</a:t>
            </a:r>
            <a:r>
              <a:rPr lang="pl-PL" altLang="pl-PL" smtClean="0">
                <a:effectLst/>
              </a:rPr>
              <a:t>, jeżeli został utworzony w jednostce organizacyjnej (art. 15 ust. 2).</a:t>
            </a:r>
          </a:p>
          <a:p>
            <a:pPr marL="358775" indent="-358775" algn="just">
              <a:lnSpc>
                <a:spcPct val="120000"/>
              </a:lnSpc>
            </a:pPr>
            <a:r>
              <a:rPr lang="pl-PL" altLang="pl-PL" smtClean="0">
                <a:effectLst/>
              </a:rPr>
              <a:t>Pion ochrony to wyodrębniona i podlegająca pełnomocnikowi ochrony komórka organizacyjna do spraw ochrony informacji niejawnych. Zatrudnieni pracownicy pionu ochrony podlegają pełnomocnikowi ochrony.</a:t>
            </a:r>
          </a:p>
        </p:txBody>
      </p:sp>
      <p:sp>
        <p:nvSpPr>
          <p:cNvPr id="1434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60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50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C33A328-D89D-4572-9B89-B77FE179B19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9863</TotalTime>
  <Words>964</Words>
  <Application>Microsoft Office PowerPoint</Application>
  <PresentationFormat>Pokaz na ekranie (4:3)</PresentationFormat>
  <Paragraphs>114</Paragraphs>
  <Slides>18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6" baseType="lpstr">
      <vt:lpstr>Arial</vt:lpstr>
      <vt:lpstr>Book Antiqua</vt:lpstr>
      <vt:lpstr>Monotype Sorts</vt:lpstr>
      <vt:lpstr>Symbol</vt:lpstr>
      <vt:lpstr>Tahoma</vt:lpstr>
      <vt:lpstr>Times New Roman</vt:lpstr>
      <vt:lpstr>Wingdings</vt:lpstr>
      <vt:lpstr>BBŁiI - pl</vt:lpstr>
      <vt:lpstr>PODSTAWOWE ELEMENTY SYSTEMU OCHRONY INFORMACJI NIEJAWNYCH RP </vt:lpstr>
      <vt:lpstr>Prezentacja programu PowerPoint</vt:lpstr>
      <vt:lpstr>Prezentacja programu PowerPoint</vt:lpstr>
      <vt:lpstr>Informacje niejawne a inne informacje prawnie chronione</vt:lpstr>
      <vt:lpstr>Prezentacja programu PowerPoint</vt:lpstr>
      <vt:lpstr>Prezentacja programu PowerPoint</vt:lpstr>
      <vt:lpstr>Prezentacja programu PowerPoint</vt:lpstr>
      <vt:lpstr>Prezentacja programu PowerPoint</vt:lpstr>
      <vt:lpstr>Rozwiązania instytucjonalne  Pion ochrony</vt:lpstr>
      <vt:lpstr>Prezentacja programu PowerPoint</vt:lpstr>
      <vt:lpstr>Prezentacja programu PowerPoint</vt:lpstr>
      <vt:lpstr>Bezpieczeństwo osobowe</vt:lpstr>
      <vt:lpstr>Bezpieczeństwo fizyczne</vt:lpstr>
      <vt:lpstr>Bezpieczeństwo przemysłowe </vt:lpstr>
      <vt:lpstr>Bezpieczeństwo teleinformatyczne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368</cp:revision>
  <cp:lastPrinted>1999-06-07T07:49:35Z</cp:lastPrinted>
  <dcterms:created xsi:type="dcterms:W3CDTF">1999-03-01T08:43:28Z</dcterms:created>
  <dcterms:modified xsi:type="dcterms:W3CDTF">2026-01-16T09:49:24Z</dcterms:modified>
</cp:coreProperties>
</file>